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notesSlides/notesSlide7.xml" ContentType="application/vnd.openxmlformats-officedocument.presentationml.notesSlide+xml"/>
  <Override PartName="/ppt/charts/chart6.xml" ContentType="application/vnd.openxmlformats-officedocument.drawingml.chart+xml"/>
  <Override PartName="/ppt/notesSlides/notesSlide8.xml" ContentType="application/vnd.openxmlformats-officedocument.presentationml.notesSlide+xml"/>
  <Override PartName="/ppt/charts/chart7.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charts/style20.xml" ContentType="application/vnd.ms-office.chartstyle+xml"/>
  <Override PartName="/ppt/charts/colors20.xml" ContentType="application/vnd.ms-office.chartcolorstyle+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11/relationships/webextensiontaskpanes" Target="ppt/webextensions/taskpanes.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sldIdLst>
    <p:sldId id="256" r:id="rId5"/>
    <p:sldId id="271" r:id="rId6"/>
    <p:sldId id="270" r:id="rId7"/>
    <p:sldId id="272" r:id="rId8"/>
    <p:sldId id="273" r:id="rId9"/>
    <p:sldId id="278" r:id="rId10"/>
    <p:sldId id="276" r:id="rId11"/>
    <p:sldId id="274" r:id="rId12"/>
    <p:sldId id="277" r:id="rId13"/>
    <p:sldId id="27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100"/>
    <a:srgbClr val="FF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75435" autoAdjust="0"/>
  </p:normalViewPr>
  <p:slideViewPr>
    <p:cSldViewPr snapToGrid="0" snapToObjects="1">
      <p:cViewPr varScale="1">
        <p:scale>
          <a:sx n="77" d="100"/>
          <a:sy n="77" d="100"/>
        </p:scale>
        <p:origin x="-440"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 Id="rId2" Type="http://schemas.microsoft.com/office/2011/relationships/chartStyle" Target="style20.xml"/><Relationship Id="rId3" Type="http://schemas.microsoft.com/office/2011/relationships/chartColorStyle" Target="colors20.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145179048"/>
        <c:axId val="-2144513016"/>
      </c:barChart>
      <c:catAx>
        <c:axId val="-2145179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4513016"/>
        <c:crosses val="autoZero"/>
        <c:auto val="1"/>
        <c:lblAlgn val="ctr"/>
        <c:lblOffset val="100"/>
        <c:noMultiLvlLbl val="0"/>
      </c:catAx>
      <c:valAx>
        <c:axId val="-2144513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5179048"/>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099887592"/>
        <c:axId val="-2140161080"/>
      </c:barChart>
      <c:catAx>
        <c:axId val="2099887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0161080"/>
        <c:crosses val="autoZero"/>
        <c:auto val="1"/>
        <c:lblAlgn val="ctr"/>
        <c:lblOffset val="100"/>
        <c:noMultiLvlLbl val="0"/>
      </c:catAx>
      <c:valAx>
        <c:axId val="-2140161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9988759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140270296"/>
        <c:axId val="-2141137896"/>
      </c:barChart>
      <c:catAx>
        <c:axId val="-2140270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1137896"/>
        <c:crosses val="autoZero"/>
        <c:auto val="1"/>
        <c:lblAlgn val="ctr"/>
        <c:lblOffset val="100"/>
        <c:noMultiLvlLbl val="0"/>
      </c:catAx>
      <c:valAx>
        <c:axId val="-2141137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0270296"/>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140463080"/>
        <c:axId val="-2140731016"/>
      </c:barChart>
      <c:catAx>
        <c:axId val="-2140463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0731016"/>
        <c:crosses val="autoZero"/>
        <c:auto val="1"/>
        <c:lblAlgn val="ctr"/>
        <c:lblOffset val="100"/>
        <c:noMultiLvlLbl val="0"/>
      </c:catAx>
      <c:valAx>
        <c:axId val="-2140731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0463080"/>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115433624"/>
        <c:axId val="2115358648"/>
      </c:barChart>
      <c:catAx>
        <c:axId val="2115433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15358648"/>
        <c:crosses val="autoZero"/>
        <c:auto val="1"/>
        <c:lblAlgn val="ctr"/>
        <c:lblOffset val="100"/>
        <c:noMultiLvlLbl val="0"/>
      </c:catAx>
      <c:valAx>
        <c:axId val="2115358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15433624"/>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140171592"/>
        <c:axId val="-2140652376"/>
      </c:barChart>
      <c:catAx>
        <c:axId val="-2140171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0652376"/>
        <c:crosses val="autoZero"/>
        <c:auto val="1"/>
        <c:lblAlgn val="ctr"/>
        <c:lblOffset val="100"/>
        <c:noMultiLvlLbl val="0"/>
      </c:catAx>
      <c:valAx>
        <c:axId val="-2140652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017159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142213736"/>
        <c:axId val="2098506952"/>
      </c:barChart>
      <c:catAx>
        <c:axId val="-2142213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98506952"/>
        <c:crosses val="autoZero"/>
        <c:auto val="1"/>
        <c:lblAlgn val="ctr"/>
        <c:lblOffset val="100"/>
        <c:noMultiLvlLbl val="0"/>
      </c:catAx>
      <c:valAx>
        <c:axId val="2098506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42213736"/>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115357592"/>
        <c:axId val="2115463608"/>
      </c:barChart>
      <c:catAx>
        <c:axId val="2115357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15463608"/>
        <c:crosses val="autoZero"/>
        <c:auto val="1"/>
        <c:lblAlgn val="ctr"/>
        <c:lblOffset val="100"/>
        <c:noMultiLvlLbl val="0"/>
      </c:catAx>
      <c:valAx>
        <c:axId val="2115463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1535759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AAC69-B476-C748-9BED-D3D4CBCBF18D}" type="datetimeFigureOut">
              <a:rPr kumimoji="1" lang="zh-CN" altLang="en-US" smtClean="0"/>
              <a:t>16/9/13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AF06B-2025-3246-B0A7-4321782B13EB}" type="slidenum">
              <a:rPr kumimoji="1" lang="zh-CN" altLang="en-US" smtClean="0"/>
              <a:t>‹#›</a:t>
            </a:fld>
            <a:endParaRPr kumimoji="1" lang="zh-CN" altLang="en-US"/>
          </a:p>
        </p:txBody>
      </p:sp>
    </p:spTree>
    <p:extLst>
      <p:ext uri="{BB962C8B-B14F-4D97-AF65-F5344CB8AC3E}">
        <p14:creationId xmlns:p14="http://schemas.microsoft.com/office/powerpoint/2010/main" val="6120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en-US" dirty="0" smtClean="0"/>
              <a:t>为什么要持续存储</a:t>
            </a:r>
            <a:r>
              <a:rPr lang="zh-CN" altLang="en-US" dirty="0" smtClean="0"/>
              <a:t>：在构建应用程序时，一个重要的架构决策问题是在每次启动之间如何持久化数据。问题是如何精准的重现最后一次关闭应用前的状态；</a:t>
            </a:r>
            <a:endParaRPr lang="zh-CN" altLang="en-US" dirty="0"/>
          </a:p>
        </p:txBody>
      </p:sp>
      <p:sp>
        <p:nvSpPr>
          <p:cNvPr id="4" name="灯片编号占位符 3"/>
          <p:cNvSpPr>
            <a:spLocks noGrp="1"/>
          </p:cNvSpPr>
          <p:nvPr>
            <p:ph type="sldNum" sz="quarter" idx="10"/>
          </p:nvPr>
        </p:nvSpPr>
        <p:spPr/>
        <p:txBody>
          <a:bodyPr/>
          <a:lstStyle/>
          <a:p>
            <a:fld id="{97BAF06B-2025-3246-B0A7-4321782B13EB}" type="slidenum">
              <a:rPr kumimoji="1" lang="zh-CN" altLang="en-US" smtClean="0"/>
              <a:t>1</a:t>
            </a:fld>
            <a:endParaRPr kumimoji="1" lang="zh-CN" altLang="en-US"/>
          </a:p>
        </p:txBody>
      </p:sp>
    </p:spTree>
    <p:extLst>
      <p:ext uri="{BB962C8B-B14F-4D97-AF65-F5344CB8AC3E}">
        <p14:creationId xmlns:p14="http://schemas.microsoft.com/office/powerpoint/2010/main" val="1601021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SQLite </a:t>
            </a:r>
            <a:r>
              <a:rPr kumimoji="1" lang="zh-CN" altLang="en-US" dirty="0" smtClean="0"/>
              <a:t>基本操作，</a:t>
            </a:r>
            <a:r>
              <a:rPr kumimoji="1" lang="en-US" altLang="zh-CN" dirty="0" err="1" smtClean="0"/>
              <a:t>fts</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97BAF06B-2025-3246-B0A7-4321782B13EB}" type="slidenum">
              <a:rPr kumimoji="1" lang="zh-CN" altLang="en-US" smtClean="0"/>
              <a:t>10</a:t>
            </a:fld>
            <a:endParaRPr kumimoji="1" lang="zh-CN" altLang="en-US"/>
          </a:p>
        </p:txBody>
      </p:sp>
    </p:spTree>
    <p:extLst>
      <p:ext uri="{BB962C8B-B14F-4D97-AF65-F5344CB8AC3E}">
        <p14:creationId xmlns:p14="http://schemas.microsoft.com/office/powerpoint/2010/main" val="325909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、在</a:t>
            </a:r>
            <a:r>
              <a:rPr kumimoji="1" lang="en-US" altLang="zh-CN" dirty="0" err="1" smtClean="0"/>
              <a:t>iOS</a:t>
            </a:r>
            <a:r>
              <a:rPr kumimoji="1" lang="zh-CN" altLang="en-US" dirty="0" smtClean="0"/>
              <a:t>中，一个</a:t>
            </a:r>
            <a:r>
              <a:rPr kumimoji="1" lang="en-US" altLang="zh-CN" dirty="0" smtClean="0"/>
              <a:t>App</a:t>
            </a:r>
            <a:r>
              <a:rPr kumimoji="1" lang="zh-CN" altLang="en-US" dirty="0" smtClean="0"/>
              <a:t>的读写权限只局限于自己的沙盒目录中。</a:t>
            </a:r>
            <a:endParaRPr kumimoji="1" lang="en-US" altLang="zh-CN" dirty="0" smtClean="0"/>
          </a:p>
          <a:p>
            <a:r>
              <a:rPr kumimoji="1" lang="en-US" altLang="zh-CN" dirty="0" smtClean="0"/>
              <a:t>Extension</a:t>
            </a:r>
            <a:r>
              <a:rPr kumimoji="1" lang="zh-CN" altLang="en-US" dirty="0" smtClean="0"/>
              <a:t> 跨进程通讯</a:t>
            </a:r>
            <a:endParaRPr kumimoji="1"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2</a:t>
            </a:r>
            <a:r>
              <a:rPr kumimoji="1" lang="zh-CN" altLang="en-US" dirty="0" smtClean="0"/>
              <a:t>、目录：</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App Bundle</a:t>
            </a:r>
            <a:r>
              <a:rPr kumimoji="1" lang="zh-CN" altLang="en-US" dirty="0" smtClean="0"/>
              <a:t>：资源文件和可执行文件，只读，不会被 </a:t>
            </a:r>
            <a:r>
              <a:rPr kumimoji="1" lang="en-US" altLang="zh-CN" dirty="0" err="1" smtClean="0"/>
              <a:t>itunes</a:t>
            </a:r>
            <a:r>
              <a:rPr kumimoji="1" lang="zh-CN" altLang="en-US" dirty="0" smtClean="0"/>
              <a:t> 同步。 </a:t>
            </a:r>
            <a:r>
              <a:rPr kumimoji="1" lang="en-US" altLang="zh-CN" dirty="0" err="1" smtClean="0"/>
              <a:t>eg</a:t>
            </a:r>
            <a:r>
              <a:rPr kumimoji="1" lang="en-US" altLang="zh-CN" dirty="0" smtClean="0"/>
              <a:t>:</a:t>
            </a:r>
            <a:r>
              <a:rPr kumimoji="1" lang="zh-CN" altLang="en-US" dirty="0" smtClean="0"/>
              <a:t>图片资源，</a:t>
            </a:r>
            <a:r>
              <a:rPr kumimoji="1" lang="en-US" altLang="zh-CN" dirty="0" err="1" smtClean="0"/>
              <a:t>xib</a:t>
            </a:r>
            <a:r>
              <a:rPr kumimoji="1" lang="zh-CN" altLang="en-US" dirty="0" smtClean="0"/>
              <a:t>，二进制文件</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Documents</a:t>
            </a:r>
            <a:r>
              <a:rPr kumimoji="1" lang="zh-CN" altLang="en-US" dirty="0" smtClean="0"/>
              <a:t>：苹果建议将程序中建立的或在程序中浏览到的文件数据保存在该目录下，</a:t>
            </a:r>
            <a:r>
              <a:rPr kumimoji="1" lang="en-US" altLang="zh-CN" dirty="0" smtClean="0"/>
              <a:t>iTunes</a:t>
            </a:r>
            <a:r>
              <a:rPr kumimoji="1" lang="zh-CN" altLang="en-US" dirty="0" smtClean="0"/>
              <a:t>备份和恢复的时候会包括此目录。</a:t>
            </a:r>
            <a:endParaRPr kumimoji="1" lang="en-US" altLang="zh-CN" dirty="0" smtClean="0"/>
          </a:p>
          <a:p>
            <a:r>
              <a:rPr kumimoji="1" lang="en-US" altLang="zh-CN" dirty="0" smtClean="0"/>
              <a:t>Library</a:t>
            </a:r>
            <a:r>
              <a:rPr kumimoji="1" lang="zh-CN" altLang="en-US" dirty="0" smtClean="0"/>
              <a:t>：苹果建议用来存放默认设置或其它状态信息，</a:t>
            </a:r>
            <a:r>
              <a:rPr kumimoji="1" lang="en-US" altLang="zh-CN" dirty="0" err="1" smtClean="0"/>
              <a:t>itunes</a:t>
            </a:r>
            <a:r>
              <a:rPr kumimoji="1" lang="zh-CN" altLang="en-US" dirty="0" smtClean="0"/>
              <a:t> 同步。</a:t>
            </a:r>
            <a:endParaRPr kumimoji="1" lang="en-US" altLang="zh-CN" dirty="0" smtClean="0"/>
          </a:p>
          <a:p>
            <a:r>
              <a:rPr kumimoji="1" lang="en-US" altLang="zh-CN" dirty="0" err="1" smtClean="0"/>
              <a:t>Tmp</a:t>
            </a:r>
            <a:r>
              <a:rPr kumimoji="1" lang="zh-CN" altLang="en-US" dirty="0" smtClean="0"/>
              <a:t>：各种临时文件，保存应用再次启动时不需要的文件，根据业务判断；</a:t>
            </a:r>
            <a:endParaRPr kumimoji="1" lang="en-US" altLang="zh-CN" dirty="0" smtClean="0"/>
          </a:p>
          <a:p>
            <a:endParaRPr kumimoji="1" lang="en-US" altLang="zh-CN" dirty="0" smtClean="0"/>
          </a:p>
          <a:p>
            <a:r>
              <a:rPr kumimoji="1" lang="en-US" altLang="zh-TW" dirty="0" smtClean="0"/>
              <a:t>iTunes</a:t>
            </a:r>
            <a:r>
              <a:rPr kumimoji="1" lang="zh-TW" altLang="en-US" dirty="0" smtClean="0"/>
              <a:t>在与</a:t>
            </a:r>
            <a:r>
              <a:rPr kumimoji="1" lang="en-US" altLang="zh-TW" dirty="0" smtClean="0"/>
              <a:t>iPhone</a:t>
            </a:r>
            <a:r>
              <a:rPr kumimoji="1" lang="zh-TW" altLang="en-US" dirty="0" smtClean="0"/>
              <a:t>同步时，备份所有的</a:t>
            </a:r>
            <a:r>
              <a:rPr kumimoji="1" lang="en-US" altLang="zh-TW" dirty="0" smtClean="0"/>
              <a:t>Documents</a:t>
            </a:r>
            <a:r>
              <a:rPr kumimoji="1" lang="zh-TW" altLang="en-US" dirty="0" smtClean="0"/>
              <a:t>和</a:t>
            </a:r>
            <a:r>
              <a:rPr kumimoji="1" lang="en-US" altLang="zh-TW" dirty="0" smtClean="0"/>
              <a:t>Library</a:t>
            </a:r>
            <a:r>
              <a:rPr kumimoji="1" lang="zh-TW" altLang="en-US" dirty="0" smtClean="0"/>
              <a:t>目录下的文件。</a:t>
            </a:r>
            <a:r>
              <a:rPr kumimoji="1" lang="en-US" altLang="zh-TW" dirty="0" smtClean="0"/>
              <a:t>iPhone</a:t>
            </a:r>
            <a:r>
              <a:rPr kumimoji="1" lang="zh-TW" altLang="en-US" dirty="0" smtClean="0"/>
              <a:t>重启之后，会删除所有的</a:t>
            </a:r>
            <a:r>
              <a:rPr kumimoji="1" lang="en-US" altLang="zh-TW" dirty="0" err="1" smtClean="0"/>
              <a:t>tmp</a:t>
            </a:r>
            <a:r>
              <a:rPr kumimoji="1" lang="zh-TW" altLang="en-US" dirty="0" smtClean="0"/>
              <a:t>目录下的文件。</a:t>
            </a:r>
            <a:endParaRPr kumimoji="1" lang="en-US" altLang="zh-TW" dirty="0" smtClean="0"/>
          </a:p>
          <a:p>
            <a:r>
              <a:rPr kumimoji="1" lang="zh-CN" altLang="en-US" dirty="0" smtClean="0"/>
              <a:t>天校 </a:t>
            </a:r>
            <a:r>
              <a:rPr kumimoji="1" lang="en-US" altLang="zh-CN" dirty="0" smtClean="0"/>
              <a:t>APP</a:t>
            </a:r>
            <a:r>
              <a:rPr kumimoji="1" lang="zh-CN" altLang="en-US" dirty="0" smtClean="0"/>
              <a:t> 目前的问题：客户端生成的持续存储文件放在 </a:t>
            </a:r>
            <a:r>
              <a:rPr kumimoji="1" lang="en-US" altLang="zh-CN" dirty="0" smtClean="0"/>
              <a:t>Library</a:t>
            </a:r>
            <a:r>
              <a:rPr kumimoji="1" lang="zh-CN" altLang="en-US" dirty="0" smtClean="0"/>
              <a:t> 下面，</a:t>
            </a:r>
            <a:r>
              <a:rPr kumimoji="1" lang="en-US" altLang="zh-CN" dirty="0" err="1" smtClean="0"/>
              <a:t>iCloud</a:t>
            </a:r>
            <a:r>
              <a:rPr kumimoji="1" lang="zh-CN" altLang="en-US" dirty="0" smtClean="0"/>
              <a:t> 不会备份，如果以后有文件需要通过第三方 </a:t>
            </a:r>
            <a:r>
              <a:rPr kumimoji="1" lang="en-US" altLang="zh-CN" dirty="0" smtClean="0"/>
              <a:t>APP</a:t>
            </a:r>
            <a:r>
              <a:rPr kumimoji="1" lang="zh-CN" altLang="en-US" dirty="0" smtClean="0"/>
              <a:t> 打开，也需要放在 </a:t>
            </a:r>
            <a:r>
              <a:rPr kumimoji="1" lang="en-US" altLang="zh-CN" dirty="0" smtClean="0"/>
              <a:t>documents</a:t>
            </a:r>
            <a:r>
              <a:rPr kumimoji="1" lang="zh-CN" altLang="en-US" dirty="0" smtClean="0"/>
              <a:t> 目录下面；</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97BAF06B-2025-3246-B0A7-4321782B13EB}" type="slidenum">
              <a:rPr kumimoji="1" lang="zh-CN" altLang="en-US" smtClean="0"/>
              <a:t>2</a:t>
            </a:fld>
            <a:endParaRPr kumimoji="1" lang="zh-CN" altLang="en-US"/>
          </a:p>
        </p:txBody>
      </p:sp>
    </p:spTree>
    <p:extLst>
      <p:ext uri="{BB962C8B-B14F-4D97-AF65-F5344CB8AC3E}">
        <p14:creationId xmlns:p14="http://schemas.microsoft.com/office/powerpoint/2010/main" val="418178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1</a:t>
            </a:r>
            <a:r>
              <a:rPr kumimoji="1" lang="zh-CN" altLang="en-US" dirty="0" smtClean="0"/>
              <a:t>、</a:t>
            </a:r>
            <a:r>
              <a:rPr kumimoji="1" lang="en-US" altLang="zh-CN" dirty="0" smtClean="0"/>
              <a:t>Write</a:t>
            </a:r>
            <a:r>
              <a:rPr kumimoji="1" lang="zh-CN" altLang="en-US" dirty="0" smtClean="0"/>
              <a:t> 写文件。 </a:t>
            </a:r>
            <a:r>
              <a:rPr kumimoji="1" lang="en-US" altLang="zh-CN" dirty="0" smtClean="0"/>
              <a:t>Xml</a:t>
            </a:r>
            <a:r>
              <a:rPr kumimoji="1" lang="zh-CN" altLang="en-US" dirty="0" smtClean="0"/>
              <a:t>，</a:t>
            </a:r>
            <a:r>
              <a:rPr kumimoji="1" lang="en-US" altLang="zh-CN" dirty="0" smtClean="0"/>
              <a:t>txt</a:t>
            </a:r>
            <a:r>
              <a:rPr kumimoji="1" lang="zh-CN" altLang="en-US" dirty="0" smtClean="0"/>
              <a:t>，</a:t>
            </a:r>
            <a:r>
              <a:rPr kumimoji="1" lang="en-US" altLang="zh-CN" dirty="0" smtClean="0"/>
              <a:t>jpg/</a:t>
            </a:r>
            <a:r>
              <a:rPr kumimoji="1" lang="en-US" altLang="zh-CN" dirty="0" err="1" smtClean="0"/>
              <a:t>png</a:t>
            </a:r>
            <a:r>
              <a:rPr kumimoji="1" lang="zh-CN" altLang="en-US" dirty="0" smtClean="0"/>
              <a:t>。 </a:t>
            </a:r>
            <a:r>
              <a:rPr kumimoji="1" lang="en-US" altLang="zh-CN" dirty="0" err="1" smtClean="0"/>
              <a:t>eg</a:t>
            </a:r>
            <a:r>
              <a:rPr kumimoji="1" lang="zh-CN" altLang="en-US" dirty="0" smtClean="0"/>
              <a:t>：</a:t>
            </a:r>
            <a:r>
              <a:rPr kumimoji="1" lang="en-US" altLang="zh-CN" dirty="0" err="1" smtClean="0"/>
              <a:t>SDWebImage</a:t>
            </a:r>
            <a:r>
              <a:rPr kumimoji="1" lang="zh-CN" altLang="en-US" dirty="0" smtClean="0"/>
              <a:t>（</a:t>
            </a:r>
            <a:r>
              <a:rPr lang="en-US" altLang="zh-CN" sz="1200" kern="1200" dirty="0" err="1" smtClean="0">
                <a:solidFill>
                  <a:schemeClr val="tx1"/>
                </a:solidFill>
                <a:latin typeface="+mn-lt"/>
                <a:ea typeface="+mn-ea"/>
                <a:cs typeface="+mn-cs"/>
              </a:rPr>
              <a:t>maxCacheSize</a:t>
            </a:r>
            <a:r>
              <a:rPr kumimoji="1" lang="zh-CN" altLang="en-US" dirty="0" smtClean="0"/>
              <a:t>）</a:t>
            </a:r>
            <a:r>
              <a:rPr kumimoji="1" lang="en-US" altLang="zh-CN" dirty="0" smtClean="0"/>
              <a:t>,</a:t>
            </a:r>
            <a:r>
              <a:rPr kumimoji="1" lang="en-US" altLang="zh-CN" dirty="0" err="1" smtClean="0"/>
              <a:t>TMCache</a:t>
            </a:r>
            <a:endParaRPr kumimoji="1" lang="en-US" altLang="zh-CN" dirty="0" smtClean="0"/>
          </a:p>
          <a:p>
            <a:r>
              <a:rPr kumimoji="1" lang="en-US" altLang="zh-CN" dirty="0" smtClean="0"/>
              <a:t>2</a:t>
            </a:r>
            <a:r>
              <a:rPr kumimoji="1" lang="zh-CN" altLang="en-US" dirty="0" smtClean="0"/>
              <a:t>、</a:t>
            </a:r>
            <a:r>
              <a:rPr kumimoji="1" lang="en-US" altLang="zh-CN" dirty="0" err="1" smtClean="0"/>
              <a:t>NSUserDefualts</a:t>
            </a:r>
            <a:r>
              <a:rPr kumimoji="1" lang="zh-CN" altLang="en-US" dirty="0" smtClean="0"/>
              <a:t> 轻量级 </a:t>
            </a:r>
            <a:r>
              <a:rPr kumimoji="1" lang="en-US" altLang="zh-CN" dirty="0" err="1" smtClean="0"/>
              <a:t>kv</a:t>
            </a:r>
            <a:r>
              <a:rPr kumimoji="1" lang="zh-CN" altLang="en-US" dirty="0" smtClean="0"/>
              <a:t> 存储，不支持查询，对对象的存储支持很弱；</a:t>
            </a:r>
            <a:r>
              <a:rPr kumimoji="1" lang="en-US" altLang="zh-CN" dirty="0" err="1" smtClean="0"/>
              <a:t>eg</a:t>
            </a:r>
            <a:r>
              <a:rPr kumimoji="1" lang="en-US" altLang="zh-CN" dirty="0" smtClean="0"/>
              <a:t>: </a:t>
            </a:r>
            <a:r>
              <a:rPr kumimoji="1" lang="zh-CN" altLang="en-US" dirty="0" smtClean="0"/>
              <a:t>偏好设置</a:t>
            </a:r>
            <a:endParaRPr kumimoji="1" lang="en-US" altLang="zh-CN" dirty="0" smtClean="0"/>
          </a:p>
          <a:p>
            <a:r>
              <a:rPr kumimoji="1" lang="zh-CN" altLang="zh-CN" dirty="0" smtClean="0"/>
              <a:t>3</a:t>
            </a:r>
            <a:r>
              <a:rPr kumimoji="1" lang="zh-CN" altLang="en-US" dirty="0" smtClean="0"/>
              <a:t>、</a:t>
            </a:r>
            <a:r>
              <a:rPr kumimoji="1" lang="en-US" altLang="zh-CN" dirty="0" err="1" smtClean="0"/>
              <a:t>NSKeyedArchiver</a:t>
            </a:r>
            <a:r>
              <a:rPr kumimoji="1" lang="zh-CN" altLang="en-US" dirty="0" smtClean="0"/>
              <a:t> 对象的序列化，反序列化；</a:t>
            </a:r>
            <a:r>
              <a:rPr kumimoji="1" lang="en-US" altLang="zh-CN" dirty="0" smtClean="0"/>
              <a:t> </a:t>
            </a:r>
          </a:p>
          <a:p>
            <a:r>
              <a:rPr kumimoji="1" lang="zh-CN" altLang="zh-CN" dirty="0" smtClean="0"/>
              <a:t>4</a:t>
            </a:r>
            <a:r>
              <a:rPr kumimoji="1" lang="en-US" altLang="zh-CN" dirty="0" smtClean="0"/>
              <a:t>、</a:t>
            </a:r>
            <a:r>
              <a:rPr kumimoji="1" lang="zh-CN" altLang="en-US" dirty="0" smtClean="0"/>
              <a:t>数据有 查询，删除，关联 需求的场景；</a:t>
            </a:r>
            <a:r>
              <a:rPr kumimoji="1" lang="en-US" altLang="zh-CN" dirty="0" err="1" smtClean="0"/>
              <a:t>eg</a:t>
            </a:r>
            <a:r>
              <a:rPr kumimoji="1" lang="zh-CN" altLang="en-US" dirty="0" smtClean="0"/>
              <a:t>：天校消息本地存储</a:t>
            </a:r>
            <a:endParaRPr kumimoji="1" lang="en-US" altLang="zh-CN" dirty="0" smtClean="0"/>
          </a:p>
          <a:p>
            <a:r>
              <a:rPr kumimoji="1" lang="en-US" altLang="zh-CN" dirty="0" smtClean="0"/>
              <a:t>5</a:t>
            </a:r>
            <a:r>
              <a:rPr kumimoji="1" lang="zh-CN" altLang="en-US" dirty="0" smtClean="0"/>
              <a:t>、</a:t>
            </a:r>
            <a:r>
              <a:rPr kumimoji="1" lang="en-US" altLang="zh-CN" dirty="0" smtClean="0"/>
              <a:t>Keychain</a:t>
            </a:r>
            <a:r>
              <a:rPr kumimoji="1" lang="zh-CN" altLang="en-US" dirty="0" smtClean="0"/>
              <a:t>是一个安全的存储容器，可以用来为不同应用保存敏感信息比如用户名，密码，网络密码，认证令牌。</a:t>
            </a:r>
            <a:r>
              <a:rPr kumimoji="1" lang="en-US" altLang="zh-CN" dirty="0" err="1" smtClean="0"/>
              <a:t>eg</a:t>
            </a:r>
            <a:r>
              <a:rPr kumimoji="1" lang="zh-CN" altLang="en-US" dirty="0" smtClean="0"/>
              <a:t>：苹果用来存储</a:t>
            </a:r>
            <a:r>
              <a:rPr kumimoji="1" lang="en-US" altLang="zh-CN" dirty="0" err="1" smtClean="0"/>
              <a:t>wifi</a:t>
            </a:r>
            <a:r>
              <a:rPr kumimoji="1" lang="zh-CN" altLang="en-US" dirty="0" smtClean="0"/>
              <a:t>密码</a:t>
            </a:r>
            <a:endParaRPr kumimoji="1" lang="zh-CN" altLang="en-US" dirty="0"/>
          </a:p>
        </p:txBody>
      </p:sp>
      <p:sp>
        <p:nvSpPr>
          <p:cNvPr id="4" name="幻灯片编号占位符 3"/>
          <p:cNvSpPr>
            <a:spLocks noGrp="1"/>
          </p:cNvSpPr>
          <p:nvPr>
            <p:ph type="sldNum" sz="quarter" idx="10"/>
          </p:nvPr>
        </p:nvSpPr>
        <p:spPr/>
        <p:txBody>
          <a:bodyPr/>
          <a:lstStyle/>
          <a:p>
            <a:fld id="{97BAF06B-2025-3246-B0A7-4321782B13EB}" type="slidenum">
              <a:rPr kumimoji="1" lang="zh-CN" altLang="en-US" smtClean="0"/>
              <a:t>3</a:t>
            </a:fld>
            <a:endParaRPr kumimoji="1" lang="zh-CN" altLang="en-US"/>
          </a:p>
        </p:txBody>
      </p:sp>
    </p:spTree>
    <p:extLst>
      <p:ext uri="{BB962C8B-B14F-4D97-AF65-F5344CB8AC3E}">
        <p14:creationId xmlns:p14="http://schemas.microsoft.com/office/powerpoint/2010/main" val="133894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BAF06B-2025-3246-B0A7-4321782B13EB}" type="slidenum">
              <a:rPr kumimoji="1" lang="zh-CN" altLang="en-US" smtClean="0"/>
              <a:t>4</a:t>
            </a:fld>
            <a:endParaRPr kumimoji="1" lang="zh-CN" altLang="en-US"/>
          </a:p>
        </p:txBody>
      </p:sp>
    </p:spTree>
    <p:extLst>
      <p:ext uri="{BB962C8B-B14F-4D97-AF65-F5344CB8AC3E}">
        <p14:creationId xmlns:p14="http://schemas.microsoft.com/office/powerpoint/2010/main" val="325909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NSKeyedArchiver</a:t>
            </a:r>
            <a:r>
              <a:rPr kumimoji="1" lang="en-US" altLang="zh-CN" dirty="0" smtClean="0"/>
              <a:t>, a concrete subclass of </a:t>
            </a:r>
            <a:r>
              <a:rPr kumimoji="1" lang="en-US" altLang="zh-CN" dirty="0" err="1" smtClean="0"/>
              <a:t>NSCoder</a:t>
            </a:r>
            <a:r>
              <a:rPr kumimoji="1" lang="en-US" altLang="zh-CN" dirty="0" smtClean="0"/>
              <a:t>, provides a way to encode objects (and scalar values) into an architecture-independent format that can be stored in a file.</a:t>
            </a:r>
            <a:endParaRPr kumimoji="1" lang="zh-CN" altLang="en-US" dirty="0"/>
          </a:p>
        </p:txBody>
      </p:sp>
      <p:sp>
        <p:nvSpPr>
          <p:cNvPr id="4" name="幻灯片编号占位符 3"/>
          <p:cNvSpPr>
            <a:spLocks noGrp="1"/>
          </p:cNvSpPr>
          <p:nvPr>
            <p:ph type="sldNum" sz="quarter" idx="10"/>
          </p:nvPr>
        </p:nvSpPr>
        <p:spPr/>
        <p:txBody>
          <a:bodyPr/>
          <a:lstStyle/>
          <a:p>
            <a:fld id="{97BAF06B-2025-3246-B0A7-4321782B13EB}" type="slidenum">
              <a:rPr kumimoji="1" lang="zh-CN" altLang="en-US" smtClean="0"/>
              <a:t>5</a:t>
            </a:fld>
            <a:endParaRPr kumimoji="1" lang="zh-CN" altLang="en-US"/>
          </a:p>
        </p:txBody>
      </p:sp>
    </p:spTree>
    <p:extLst>
      <p:ext uri="{BB962C8B-B14F-4D97-AF65-F5344CB8AC3E}">
        <p14:creationId xmlns:p14="http://schemas.microsoft.com/office/powerpoint/2010/main" val="325909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SQLite </a:t>
            </a:r>
            <a:r>
              <a:rPr kumimoji="1" lang="zh-CN" altLang="en-US" dirty="0" smtClean="0"/>
              <a:t>基本操作，</a:t>
            </a:r>
            <a:r>
              <a:rPr kumimoji="1" lang="en-US" altLang="zh-CN" dirty="0" err="1" smtClean="0"/>
              <a:t>fts</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97BAF06B-2025-3246-B0A7-4321782B13EB}" type="slidenum">
              <a:rPr kumimoji="1" lang="zh-CN" altLang="en-US" smtClean="0"/>
              <a:t>6</a:t>
            </a:fld>
            <a:endParaRPr kumimoji="1" lang="zh-CN" altLang="en-US"/>
          </a:p>
        </p:txBody>
      </p:sp>
    </p:spTree>
    <p:extLst>
      <p:ext uri="{BB962C8B-B14F-4D97-AF65-F5344CB8AC3E}">
        <p14:creationId xmlns:p14="http://schemas.microsoft.com/office/powerpoint/2010/main" val="325909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在使用</a:t>
            </a:r>
            <a:r>
              <a:rPr kumimoji="1" lang="en-US" altLang="zh-CN" dirty="0" smtClean="0"/>
              <a:t>Core Data</a:t>
            </a:r>
            <a:r>
              <a:rPr kumimoji="1" lang="zh-CN" altLang="en-US" dirty="0" smtClean="0"/>
              <a:t>进⾏行数据库存取并不需要手动创建数据库，创建数据库的过程完全由</a:t>
            </a:r>
            <a:r>
              <a:rPr kumimoji="1" lang="en-US" altLang="zh-CN" dirty="0" smtClean="0"/>
              <a:t>Core Data</a:t>
            </a:r>
            <a:r>
              <a:rPr kumimoji="1" lang="zh-CN" altLang="en-US" dirty="0" smtClean="0"/>
              <a:t>框架自动完成，开发者需要做的就是把模型创建起来，具体数据库的创建不需要管。简单点说，</a:t>
            </a:r>
            <a:r>
              <a:rPr kumimoji="1" lang="en-US" altLang="zh-CN" dirty="0" smtClean="0"/>
              <a:t>Core Data</a:t>
            </a:r>
            <a:r>
              <a:rPr kumimoji="1" lang="zh-CN" altLang="en-US" dirty="0" smtClean="0"/>
              <a:t>实际上是将数据库的创建、表的创建、对象和表的转换等操作封装起来，极大的简化了我们的操作。</a:t>
            </a:r>
            <a:endParaRPr kumimoji="1" lang="en-US" altLang="zh-CN" dirty="0" smtClean="0"/>
          </a:p>
          <a:p>
            <a:endParaRPr kumimoji="1" lang="en-US" altLang="zh-CN" dirty="0" smtClean="0"/>
          </a:p>
          <a:p>
            <a:r>
              <a:rPr kumimoji="1" lang="zh-CN" altLang="en-US" dirty="0" smtClean="0"/>
              <a:t> </a:t>
            </a:r>
            <a:r>
              <a:rPr kumimoji="1" lang="en-US" altLang="zh-CN" dirty="0" smtClean="0"/>
              <a:t>Core Date</a:t>
            </a:r>
            <a:r>
              <a:rPr kumimoji="1" lang="zh-CN" altLang="en-US" dirty="0" smtClean="0"/>
              <a:t>与</a:t>
            </a:r>
            <a:r>
              <a:rPr kumimoji="1" lang="en-US" altLang="zh-CN" dirty="0" smtClean="0"/>
              <a:t>SQLite</a:t>
            </a:r>
            <a:r>
              <a:rPr kumimoji="1" lang="zh-CN" altLang="en-US" dirty="0" smtClean="0"/>
              <a:t>相比较，</a:t>
            </a:r>
            <a:r>
              <a:rPr kumimoji="1" lang="en-US" altLang="zh-CN" dirty="0" smtClean="0"/>
              <a:t>SQLite</a:t>
            </a:r>
            <a:r>
              <a:rPr kumimoji="1" lang="zh-CN" altLang="en-US" dirty="0" smtClean="0"/>
              <a:t>比较原始，操作比较复杂，使用的是</a:t>
            </a:r>
            <a:r>
              <a:rPr kumimoji="1" lang="en-US" altLang="zh-CN" dirty="0" smtClean="0"/>
              <a:t>C</a:t>
            </a:r>
            <a:r>
              <a:rPr kumimoji="1" lang="zh-CN" altLang="en-US" dirty="0" smtClean="0"/>
              <a:t>的函数对数据库进行操作，但是</a:t>
            </a:r>
            <a:r>
              <a:rPr kumimoji="1" lang="en-US" altLang="zh-CN" dirty="0" smtClean="0"/>
              <a:t>SQLite</a:t>
            </a:r>
            <a:r>
              <a:rPr kumimoji="1" lang="zh-CN" altLang="en-US" dirty="0" smtClean="0"/>
              <a:t>可控性更强，并且能够跨平台。</a:t>
            </a:r>
            <a:endParaRPr kumimoji="1" lang="en-US" altLang="zh-CN" dirty="0" smtClean="0"/>
          </a:p>
        </p:txBody>
      </p:sp>
      <p:sp>
        <p:nvSpPr>
          <p:cNvPr id="4" name="幻灯片编号占位符 3"/>
          <p:cNvSpPr>
            <a:spLocks noGrp="1"/>
          </p:cNvSpPr>
          <p:nvPr>
            <p:ph type="sldNum" sz="quarter" idx="10"/>
          </p:nvPr>
        </p:nvSpPr>
        <p:spPr/>
        <p:txBody>
          <a:bodyPr/>
          <a:lstStyle/>
          <a:p>
            <a:fld id="{97BAF06B-2025-3246-B0A7-4321782B13EB}" type="slidenum">
              <a:rPr kumimoji="1" lang="zh-CN" altLang="en-US" smtClean="0"/>
              <a:t>7</a:t>
            </a:fld>
            <a:endParaRPr kumimoji="1" lang="zh-CN" altLang="en-US"/>
          </a:p>
        </p:txBody>
      </p:sp>
    </p:spTree>
    <p:extLst>
      <p:ext uri="{BB962C8B-B14F-4D97-AF65-F5344CB8AC3E}">
        <p14:creationId xmlns:p14="http://schemas.microsoft.com/office/powerpoint/2010/main" val="3259096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97BAF06B-2025-3246-B0A7-4321782B13EB}" type="slidenum">
              <a:rPr kumimoji="1" lang="zh-CN" altLang="en-US" smtClean="0"/>
              <a:t>8</a:t>
            </a:fld>
            <a:endParaRPr kumimoji="1" lang="zh-CN" altLang="en-US"/>
          </a:p>
        </p:txBody>
      </p:sp>
    </p:spTree>
    <p:extLst>
      <p:ext uri="{BB962C8B-B14F-4D97-AF65-F5344CB8AC3E}">
        <p14:creationId xmlns:p14="http://schemas.microsoft.com/office/powerpoint/2010/main" val="3259096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BAF06B-2025-3246-B0A7-4321782B13EB}" type="slidenum">
              <a:rPr kumimoji="1" lang="zh-CN" altLang="en-US" smtClean="0"/>
              <a:t>9</a:t>
            </a:fld>
            <a:endParaRPr kumimoji="1" lang="zh-CN" altLang="en-US"/>
          </a:p>
        </p:txBody>
      </p:sp>
    </p:spTree>
    <p:extLst>
      <p:ext uri="{BB962C8B-B14F-4D97-AF65-F5344CB8AC3E}">
        <p14:creationId xmlns:p14="http://schemas.microsoft.com/office/powerpoint/2010/main" val="325909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ctr">
            <a:normAutofit/>
          </a:bodyPr>
          <a:lstStyle>
            <a:lvl1pPr algn="ctr">
              <a:defRPr sz="5400"/>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5EC08D7-0AE0-8340-87AD-642E25B22FAB}" type="datetime1">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84693088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F178CB4-983C-E649-94C4-E145C932FE69}" type="datetime1">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48029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6040189-671D-FF46-86DF-0DD64A20BB0A}" type="datetime1">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139829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8369300" cy="1325563"/>
          </a:xfrm>
        </p:spPr>
        <p:txBody>
          <a:bodyPr>
            <a:normAutofit/>
          </a:bodyPr>
          <a:lstStyle>
            <a:lvl1pPr>
              <a:defRPr sz="40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186CD0-2CCF-204C-97C9-8DC2E2165FA8}" type="datetime1">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pic>
        <p:nvPicPr>
          <p:cNvPr id="8" name="图片 7"/>
          <p:cNvPicPr>
            <a:picLocks noChangeAspect="1"/>
          </p:cNvPicPr>
          <p:nvPr userDrawn="1"/>
        </p:nvPicPr>
        <p:blipFill>
          <a:blip r:embed="rId2"/>
          <a:stretch>
            <a:fillRect/>
          </a:stretch>
        </p:blipFill>
        <p:spPr>
          <a:xfrm>
            <a:off x="9556750" y="656700"/>
            <a:ext cx="1797050" cy="742411"/>
          </a:xfrm>
          <a:prstGeom prst="rect">
            <a:avLst/>
          </a:prstGeom>
        </p:spPr>
      </p:pic>
    </p:spTree>
    <p:extLst>
      <p:ext uri="{BB962C8B-B14F-4D97-AF65-F5344CB8AC3E}">
        <p14:creationId xmlns:p14="http://schemas.microsoft.com/office/powerpoint/2010/main" val="112956641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4B259B0-93C2-7944-BCB3-257B4F8F25A2}" type="datetime1">
              <a:rPr kumimoji="1" lang="zh-CN" altLang="en-US" smtClean="0"/>
              <a:t>16/9/13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49206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334EA4C-328C-B84C-8349-028A7CCA4F36}" type="datetime1">
              <a:rPr kumimoji="1" lang="zh-CN" altLang="en-US" smtClean="0"/>
              <a:t>16/9/13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150456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305D5E5-DD5C-A34E-9249-DD8B6A9C6EED}" type="datetime1">
              <a:rPr kumimoji="1" lang="zh-CN" altLang="en-US" smtClean="0"/>
              <a:t>16/9/13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68046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8932AED-318F-6A4C-8B74-46EAC589EBB2}" type="datetime1">
              <a:rPr kumimoji="1" lang="zh-CN" altLang="en-US" smtClean="0"/>
              <a:t>16/9/13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70604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EC9803-162F-6F45-8D94-EE5370973779}" type="datetime1">
              <a:rPr kumimoji="1" lang="zh-CN" altLang="en-US" smtClean="0"/>
              <a:t>16/9/13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49698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83E8734-35F1-B94E-9BF1-035CE72A8F6B}" type="datetime1">
              <a:rPr kumimoji="1" lang="zh-CN" altLang="en-US" smtClean="0"/>
              <a:t>16/9/13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15925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10B3869-9C59-A044-9775-8481ADDF1746}" type="datetime1">
              <a:rPr kumimoji="1" lang="zh-CN" altLang="en-US" smtClean="0"/>
              <a:t>16/9/13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60E3F4C-CB15-2642-9535-AAED24D38EBE}" type="slidenum">
              <a:rPr kumimoji="1" lang="zh-CN" altLang="en-US" smtClean="0"/>
              <a:t>‹#›</a:t>
            </a:fld>
            <a:endParaRPr kumimoji="1" lang="zh-CN" altLang="en-US"/>
          </a:p>
        </p:txBody>
      </p:sp>
    </p:spTree>
    <p:extLst>
      <p:ext uri="{BB962C8B-B14F-4D97-AF65-F5344CB8AC3E}">
        <p14:creationId xmlns:p14="http://schemas.microsoft.com/office/powerpoint/2010/main" val="13595121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Microsoft YaHei Light" charset="0"/>
                <a:ea typeface="Microsoft YaHei Light" charset="0"/>
                <a:cs typeface="Microsoft YaHei Light" charset="0"/>
              </a:defRPr>
            </a:lvl1pPr>
          </a:lstStyle>
          <a:p>
            <a:fld id="{8BD7F6CD-7FEA-374C-AA2F-C5A541D7F1D3}" type="datetime1">
              <a:rPr kumimoji="1" lang="zh-CN" altLang="en-US" smtClean="0"/>
              <a:t>16/9/13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Microsoft YaHei Light" charset="0"/>
                <a:ea typeface="Microsoft YaHei Light" charset="0"/>
                <a:cs typeface="Microsoft YaHei Light" charset="0"/>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Microsoft YaHei Light" charset="0"/>
                <a:ea typeface="Microsoft YaHei Light" charset="0"/>
                <a:cs typeface="Microsoft YaHei Light" charset="0"/>
              </a:defRPr>
            </a:lvl1pPr>
          </a:lstStyle>
          <a:p>
            <a:fld id="{660E3F4C-CB15-2642-9535-AAED24D38EBE}" type="slidenum">
              <a:rPr kumimoji="1" lang="zh-CN" altLang="en-US" smtClean="0"/>
              <a:pPr/>
              <a:t>‹#›</a:t>
            </a:fld>
            <a:endParaRPr kumimoji="1" lang="zh-CN" altLang="en-US"/>
          </a:p>
        </p:txBody>
      </p:sp>
    </p:spTree>
    <p:extLst>
      <p:ext uri="{BB962C8B-B14F-4D97-AF65-F5344CB8AC3E}">
        <p14:creationId xmlns:p14="http://schemas.microsoft.com/office/powerpoint/2010/main" val="180428938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4400" b="0" i="0" kern="1200">
          <a:solidFill>
            <a:schemeClr val="tx1"/>
          </a:solidFill>
          <a:latin typeface="Microsoft YaHei Light" charset="0"/>
          <a:ea typeface="Microsoft YaHei Light" charset="0"/>
          <a:cs typeface="Microsoft YaHei Light"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Microsoft YaHei Light" charset="0"/>
          <a:ea typeface="Microsoft YaHei Light" charset="0"/>
          <a:cs typeface="Microsoft YaHei Light"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Microsoft YaHei Light" charset="0"/>
          <a:ea typeface="Microsoft YaHei Light" charset="0"/>
          <a:cs typeface="Microsoft YaHei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Microsoft YaHei Light" charset="0"/>
          <a:ea typeface="Microsoft YaHei Light" charset="0"/>
          <a:cs typeface="Microsoft YaHei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Microsoft YaHei Light" charset="0"/>
          <a:ea typeface="Microsoft YaHei Light" charset="0"/>
          <a:cs typeface="Microsoft YaHei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Microsoft YaHei Light" charset="0"/>
          <a:ea typeface="Microsoft YaHei Light" charset="0"/>
          <a:cs typeface="Microsoft YaHe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009468"/>
            <a:ext cx="9144000" cy="2387600"/>
          </a:xfrm>
        </p:spPr>
        <p:txBody>
          <a:bodyPr>
            <a:normAutofit/>
          </a:bodyPr>
          <a:lstStyle/>
          <a:p>
            <a:r>
              <a:rPr lang="en-US" altLang="zh-CN" dirty="0" err="1" smtClean="0"/>
              <a:t>iOS</a:t>
            </a:r>
            <a:r>
              <a:rPr lang="zh-CN" altLang="en-US" dirty="0" smtClean="0"/>
              <a:t> 开发之数据存储</a:t>
            </a:r>
            <a:endParaRPr kumimoji="1" lang="zh-CN" altLang="en-US" b="1" dirty="0">
              <a:latin typeface="Microsoft YaHei" charset="0"/>
              <a:ea typeface="Microsoft YaHei" charset="0"/>
              <a:cs typeface="Microsoft YaHei" charset="0"/>
            </a:endParaRPr>
          </a:p>
        </p:txBody>
      </p:sp>
      <p:pic>
        <p:nvPicPr>
          <p:cNvPr id="4" name="图片 3"/>
          <p:cNvPicPr>
            <a:picLocks noChangeAspect="1"/>
          </p:cNvPicPr>
          <p:nvPr/>
        </p:nvPicPr>
        <p:blipFill>
          <a:blip r:embed="rId3"/>
          <a:stretch>
            <a:fillRect/>
          </a:stretch>
        </p:blipFill>
        <p:spPr>
          <a:xfrm>
            <a:off x="9398758" y="716105"/>
            <a:ext cx="1966742" cy="812515"/>
          </a:xfrm>
          <a:prstGeom prst="rect">
            <a:avLst/>
          </a:prstGeom>
        </p:spPr>
      </p:pic>
      <p:sp>
        <p:nvSpPr>
          <p:cNvPr id="5" name="标题 1"/>
          <p:cNvSpPr txBox="1">
            <a:spLocks/>
          </p:cNvSpPr>
          <p:nvPr/>
        </p:nvSpPr>
        <p:spPr>
          <a:xfrm>
            <a:off x="9655634" y="5214849"/>
            <a:ext cx="2024731" cy="89431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b="0" i="0" kern="1200">
                <a:solidFill>
                  <a:schemeClr val="tx1"/>
                </a:solidFill>
                <a:latin typeface="Microsoft YaHei Light" charset="0"/>
                <a:ea typeface="Microsoft YaHei Light" charset="0"/>
                <a:cs typeface="Microsoft YaHei Light" charset="0"/>
              </a:defRPr>
            </a:lvl1pPr>
          </a:lstStyle>
          <a:p>
            <a:r>
              <a:rPr kumimoji="1" lang="en-US" altLang="zh-CN" sz="1800" b="1" dirty="0" smtClean="0">
                <a:latin typeface="Microsoft YaHei" charset="0"/>
                <a:ea typeface="Microsoft YaHei" charset="0"/>
                <a:cs typeface="Microsoft YaHei" charset="0"/>
              </a:rPr>
              <a:t>2016.9.10</a:t>
            </a:r>
            <a:endParaRPr kumimoji="1" lang="zh-CN" altLang="en-US" sz="18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6816927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0E3F4C-CB15-2642-9535-AAED24D38EBE}" type="slidenum">
              <a:rPr kumimoji="1" lang="zh-CN" altLang="en-US" smtClean="0"/>
              <a:t>10</a:t>
            </a:fld>
            <a:endParaRPr kumimoji="1" lang="zh-CN" altLang="en-US"/>
          </a:p>
        </p:txBody>
      </p:sp>
      <p:graphicFrame>
        <p:nvGraphicFramePr>
          <p:cNvPr id="5" name="图表 4"/>
          <p:cNvGraphicFramePr/>
          <p:nvPr>
            <p:extLst>
              <p:ext uri="{D42A27DB-BD31-4B8C-83A1-F6EECF244321}">
                <p14:modId xmlns:p14="http://schemas.microsoft.com/office/powerpoint/2010/main" val="3383746667"/>
              </p:ext>
            </p:extLst>
          </p:nvPr>
        </p:nvGraphicFramePr>
        <p:xfrm>
          <a:off x="838200" y="1825625"/>
          <a:ext cx="5274733" cy="4604808"/>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7"/>
          <p:cNvSpPr>
            <a:spLocks noGrp="1"/>
          </p:cNvSpPr>
          <p:nvPr>
            <p:ph type="title"/>
          </p:nvPr>
        </p:nvSpPr>
        <p:spPr>
          <a:xfrm>
            <a:off x="838199" y="365125"/>
            <a:ext cx="9152467" cy="1325563"/>
          </a:xfrm>
        </p:spPr>
        <p:txBody>
          <a:bodyPr/>
          <a:lstStyle/>
          <a:p>
            <a:r>
              <a:rPr kumimoji="1" lang="en-US" altLang="en-US" dirty="0" smtClean="0"/>
              <a:t>练习</a:t>
            </a:r>
            <a:endParaRPr kumimoji="1" lang="zh-CN" altLang="en-US" dirty="0"/>
          </a:p>
        </p:txBody>
      </p:sp>
      <p:sp>
        <p:nvSpPr>
          <p:cNvPr id="9" name="内容占位符 8"/>
          <p:cNvSpPr>
            <a:spLocks noGrp="1"/>
          </p:cNvSpPr>
          <p:nvPr>
            <p:ph idx="1"/>
          </p:nvPr>
        </p:nvSpPr>
        <p:spPr>
          <a:xfrm>
            <a:off x="841177" y="1634859"/>
            <a:ext cx="10515600" cy="4910858"/>
          </a:xfrm>
        </p:spPr>
        <p:txBody>
          <a:bodyPr>
            <a:normAutofit/>
          </a:bodyPr>
          <a:lstStyle/>
          <a:p>
            <a:pPr marL="0" indent="0">
              <a:buNone/>
            </a:pPr>
            <a:r>
              <a:rPr kumimoji="1" lang="en-US" altLang="zh-CN" sz="2400" dirty="0" smtClean="0"/>
              <a:t>1</a:t>
            </a:r>
            <a:r>
              <a:rPr kumimoji="1" lang="zh-CN" altLang="en-US" sz="2400" dirty="0" smtClean="0"/>
              <a:t>、提供两个接口：批量插入（更新）学员，批量读取学员；</a:t>
            </a:r>
            <a:endParaRPr kumimoji="1" lang="en-US" altLang="zh-CN" sz="2400" dirty="0" smtClean="0"/>
          </a:p>
          <a:p>
            <a:pPr marL="0" indent="0">
              <a:buNone/>
            </a:pPr>
            <a:r>
              <a:rPr kumimoji="1" lang="zh-CN" altLang="zh-CN" sz="2400" dirty="0" smtClean="0"/>
              <a:t>2</a:t>
            </a:r>
            <a:r>
              <a:rPr kumimoji="1" lang="zh-CN" altLang="en-US" sz="2400" dirty="0" smtClean="0"/>
              <a:t>、具体要求：接口在 </a:t>
            </a:r>
            <a:r>
              <a:rPr kumimoji="1" lang="en-US" altLang="zh-CN" sz="2400" dirty="0" smtClean="0"/>
              <a:t>UI</a:t>
            </a:r>
            <a:r>
              <a:rPr kumimoji="1" lang="zh-CN" altLang="en-US" sz="2400" dirty="0" smtClean="0"/>
              <a:t> 线程调用，</a:t>
            </a:r>
            <a:r>
              <a:rPr kumimoji="1" lang="en-US" altLang="zh-CN" sz="2400" dirty="0" smtClean="0"/>
              <a:t>DB</a:t>
            </a:r>
            <a:r>
              <a:rPr kumimoji="1" lang="zh-CN" altLang="en-US" sz="2400" dirty="0" smtClean="0"/>
              <a:t> 操作在 </a:t>
            </a:r>
            <a:r>
              <a:rPr kumimoji="1" lang="en-US" altLang="zh-CN" sz="2400" dirty="0" smtClean="0"/>
              <a:t>DB </a:t>
            </a:r>
            <a:r>
              <a:rPr kumimoji="1" lang="zh-CN" altLang="en-US" sz="2400" dirty="0" smtClean="0"/>
              <a:t>线程执行，</a:t>
            </a:r>
            <a:r>
              <a:rPr kumimoji="1" lang="en-US" altLang="zh-CN" sz="2400" dirty="0" smtClean="0"/>
              <a:t>DB </a:t>
            </a:r>
            <a:r>
              <a:rPr kumimoji="1" lang="zh-CN" altLang="en-US" sz="2400" dirty="0" smtClean="0"/>
              <a:t>线程由自己创建维护；</a:t>
            </a:r>
            <a:endParaRPr kumimoji="1" lang="en-US" altLang="zh-CN" sz="2400" dirty="0" smtClean="0"/>
          </a:p>
          <a:p>
            <a:pPr marL="0" indent="0">
              <a:buNone/>
            </a:pPr>
            <a:r>
              <a:rPr kumimoji="1" lang="en-US" altLang="zh-CN" sz="2400" dirty="0" smtClean="0"/>
              <a:t>3</a:t>
            </a:r>
            <a:r>
              <a:rPr kumimoji="1" lang="zh-CN" altLang="en-US" sz="2400" dirty="0" smtClean="0"/>
              <a:t>、批量插入</a:t>
            </a:r>
            <a:r>
              <a:rPr kumimoji="1" lang="en-US" altLang="zh-CN" sz="2400" dirty="0" smtClean="0"/>
              <a:t> 1w </a:t>
            </a:r>
            <a:r>
              <a:rPr kumimoji="1" lang="zh-CN" altLang="en-US" sz="2400" dirty="0" smtClean="0"/>
              <a:t>个学员（学员</a:t>
            </a:r>
            <a:r>
              <a:rPr kumimoji="1" lang="en-US" altLang="zh-CN" sz="2400" dirty="0" smtClean="0"/>
              <a:t>id 1 – 1w</a:t>
            </a:r>
            <a:r>
              <a:rPr kumimoji="1" lang="zh-CN" altLang="en-US" sz="2400" dirty="0" smtClean="0"/>
              <a:t>，名字随机中文可重复），对比开启</a:t>
            </a:r>
            <a:r>
              <a:rPr kumimoji="1" lang="en-US" altLang="zh-CN" sz="2400" dirty="0" smtClean="0"/>
              <a:t>/</a:t>
            </a:r>
            <a:r>
              <a:rPr kumimoji="1" lang="zh-CN" altLang="en-US" sz="2400" dirty="0" smtClean="0"/>
              <a:t>不开启事务的耗时；</a:t>
            </a:r>
            <a:endParaRPr kumimoji="1" lang="en-US" altLang="zh-CN" sz="2400" dirty="0" smtClean="0"/>
          </a:p>
          <a:p>
            <a:pPr marL="0" indent="0">
              <a:buNone/>
            </a:pPr>
            <a:r>
              <a:rPr kumimoji="1" lang="en-US" altLang="zh-CN" sz="2400" dirty="0" smtClean="0"/>
              <a:t>4</a:t>
            </a:r>
            <a:r>
              <a:rPr kumimoji="1" lang="zh-CN" altLang="en-US" sz="2400" dirty="0" smtClean="0"/>
              <a:t>、在</a:t>
            </a:r>
            <a:r>
              <a:rPr kumimoji="1" lang="en-US" altLang="zh-CN" sz="2400" dirty="0" smtClean="0"/>
              <a:t> 3 </a:t>
            </a:r>
            <a:r>
              <a:rPr kumimoji="1" lang="zh-CN" altLang="en-US" sz="2400" dirty="0" smtClean="0"/>
              <a:t>的基础上，对这</a:t>
            </a:r>
            <a:r>
              <a:rPr kumimoji="1" lang="en-US" altLang="zh-CN" sz="2400" dirty="0" smtClean="0"/>
              <a:t> 1w </a:t>
            </a:r>
            <a:r>
              <a:rPr kumimoji="1" lang="zh-CN" altLang="en-US" sz="2400" dirty="0" smtClean="0"/>
              <a:t>个学员</a:t>
            </a:r>
            <a:r>
              <a:rPr kumimoji="1" lang="en-US" altLang="zh-CN" sz="2400" dirty="0" smtClean="0"/>
              <a:t> id </a:t>
            </a:r>
            <a:r>
              <a:rPr kumimoji="1" lang="zh-CN" altLang="en-US" sz="2400" dirty="0" smtClean="0"/>
              <a:t>数加</a:t>
            </a:r>
            <a:r>
              <a:rPr kumimoji="1" lang="en-US" altLang="zh-CN" sz="2400" dirty="0" smtClean="0"/>
              <a:t> 1</a:t>
            </a:r>
            <a:r>
              <a:rPr kumimoji="1" lang="zh-CN" altLang="en-US" sz="2400" dirty="0" smtClean="0"/>
              <a:t>，（</a:t>
            </a:r>
            <a:r>
              <a:rPr kumimoji="1" lang="en-US" altLang="zh-CN" sz="2400" dirty="0" smtClean="0"/>
              <a:t>id 2 – 10001</a:t>
            </a:r>
            <a:r>
              <a:rPr kumimoji="1" lang="zh-CN" altLang="en-US" sz="2400" dirty="0" smtClean="0"/>
              <a:t>），调用</a:t>
            </a:r>
            <a:r>
              <a:rPr kumimoji="1" lang="en-US" altLang="zh-CN" sz="2400" dirty="0"/>
              <a:t> </a:t>
            </a:r>
            <a:r>
              <a:rPr kumimoji="1" lang="en-US" altLang="zh-CN" sz="2400" dirty="0" smtClean="0"/>
              <a:t>1 </a:t>
            </a:r>
            <a:r>
              <a:rPr kumimoji="1" lang="zh-CN" altLang="en-US" sz="2400" dirty="0" smtClean="0"/>
              <a:t>中第一个个接口，对</a:t>
            </a:r>
            <a:r>
              <a:rPr kumimoji="1" lang="en-US" altLang="zh-CN" sz="2400" dirty="0" smtClean="0"/>
              <a:t> 3 </a:t>
            </a:r>
            <a:r>
              <a:rPr kumimoji="1" lang="zh-CN" altLang="en-US" sz="2400" dirty="0" smtClean="0"/>
              <a:t>中插入的学员进行更新，新增的学员进行插入，调取读取接口在</a:t>
            </a:r>
            <a:r>
              <a:rPr kumimoji="1" lang="en-US" altLang="zh-CN" sz="2400" dirty="0" smtClean="0"/>
              <a:t> </a:t>
            </a:r>
            <a:r>
              <a:rPr kumimoji="1" lang="en-US" altLang="en-US" sz="2400" dirty="0" smtClean="0"/>
              <a:t>UI 线程获取数据验证；</a:t>
            </a:r>
            <a:endParaRPr kumimoji="1" lang="en-US" altLang="zh-CN" sz="2400" dirty="0" smtClean="0"/>
          </a:p>
          <a:p>
            <a:pPr marL="0" indent="0">
              <a:buNone/>
            </a:pPr>
            <a:r>
              <a:rPr kumimoji="1" lang="en-US" altLang="zh-CN" sz="2400" dirty="0" smtClean="0"/>
              <a:t>5</a:t>
            </a:r>
            <a:r>
              <a:rPr kumimoji="1" lang="zh-CN" altLang="en-US" sz="2400" dirty="0" smtClean="0"/>
              <a:t>、</a:t>
            </a:r>
            <a:r>
              <a:rPr kumimoji="1" lang="en-US" altLang="en-US" sz="2400" dirty="0" smtClean="0"/>
              <a:t>统计 3、4 过程总耗时；不做线程管理，直接采用 </a:t>
            </a:r>
            <a:r>
              <a:rPr kumimoji="1" lang="en-US" altLang="en-US" sz="2400" dirty="0" err="1"/>
              <a:t>dispatch_async</a:t>
            </a:r>
            <a:r>
              <a:rPr kumimoji="1" lang="en-US" altLang="en-US" sz="2400" dirty="0"/>
              <a:t>(</a:t>
            </a:r>
            <a:r>
              <a:rPr kumimoji="1" lang="en-US" altLang="en-US" sz="2400" dirty="0" err="1"/>
              <a:t>dispatch_get_global_queue</a:t>
            </a:r>
            <a:r>
              <a:rPr kumimoji="1" lang="en-US" altLang="en-US" sz="2400" dirty="0"/>
              <a:t>(DISPATCH_QUEUE_PRIORITY_DEFAULT, 0</a:t>
            </a:r>
            <a:r>
              <a:rPr kumimoji="1" lang="en-US" altLang="en-US" sz="2400" dirty="0" smtClean="0"/>
              <a:t>)</a:t>
            </a:r>
            <a:r>
              <a:rPr kumimoji="1" lang="zh-CN" altLang="en-US" sz="2400" dirty="0" smtClean="0"/>
              <a:t>  的方式进行 </a:t>
            </a:r>
            <a:r>
              <a:rPr kumimoji="1" lang="en-US" altLang="zh-CN" sz="2400" dirty="0" err="1" smtClean="0"/>
              <a:t>db</a:t>
            </a:r>
            <a:r>
              <a:rPr kumimoji="1" lang="zh-CN" altLang="en-US" sz="2400" dirty="0" smtClean="0"/>
              <a:t> 操作，统计 </a:t>
            </a:r>
            <a:r>
              <a:rPr kumimoji="1" lang="en-US" altLang="zh-CN" sz="2400" dirty="0" smtClean="0"/>
              <a:t>3</a:t>
            </a:r>
            <a:r>
              <a:rPr kumimoji="1" lang="zh-CN" altLang="en-US" sz="2400" dirty="0" smtClean="0"/>
              <a:t>、</a:t>
            </a:r>
            <a:r>
              <a:rPr kumimoji="1" lang="en-US" altLang="zh-CN" sz="2400" dirty="0" smtClean="0"/>
              <a:t>4</a:t>
            </a:r>
            <a:r>
              <a:rPr kumimoji="1" lang="zh-CN" altLang="en-US" sz="2400" dirty="0" smtClean="0"/>
              <a:t>过程总耗时，对比差异；</a:t>
            </a:r>
            <a:endParaRPr kumimoji="1" lang="en-US" altLang="zh-CN" sz="2400" dirty="0" smtClean="0"/>
          </a:p>
        </p:txBody>
      </p:sp>
    </p:spTree>
    <p:extLst>
      <p:ext uri="{BB962C8B-B14F-4D97-AF65-F5344CB8AC3E}">
        <p14:creationId xmlns:p14="http://schemas.microsoft.com/office/powerpoint/2010/main" val="27753190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0E3F4C-CB15-2642-9535-AAED24D38EBE}" type="slidenum">
              <a:rPr kumimoji="1" lang="zh-CN" altLang="en-US" smtClean="0"/>
              <a:t>2</a:t>
            </a:fld>
            <a:endParaRPr kumimoji="1" lang="zh-CN" altLang="en-US"/>
          </a:p>
        </p:txBody>
      </p:sp>
      <p:graphicFrame>
        <p:nvGraphicFramePr>
          <p:cNvPr id="5" name="图表 4"/>
          <p:cNvGraphicFramePr/>
          <p:nvPr>
            <p:extLst>
              <p:ext uri="{D42A27DB-BD31-4B8C-83A1-F6EECF244321}">
                <p14:modId xmlns:p14="http://schemas.microsoft.com/office/powerpoint/2010/main" val="3278671011"/>
              </p:ext>
            </p:extLst>
          </p:nvPr>
        </p:nvGraphicFramePr>
        <p:xfrm>
          <a:off x="838200" y="1825625"/>
          <a:ext cx="5274733" cy="4604808"/>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7"/>
          <p:cNvSpPr>
            <a:spLocks noGrp="1"/>
          </p:cNvSpPr>
          <p:nvPr>
            <p:ph type="title"/>
          </p:nvPr>
        </p:nvSpPr>
        <p:spPr/>
        <p:txBody>
          <a:bodyPr/>
          <a:lstStyle/>
          <a:p>
            <a:r>
              <a:rPr kumimoji="1" lang="en-US" altLang="zh-CN" dirty="0" err="1" smtClean="0"/>
              <a:t>iOS</a:t>
            </a:r>
            <a:r>
              <a:rPr kumimoji="1" lang="en-US" altLang="zh-CN" dirty="0" smtClean="0"/>
              <a:t> </a:t>
            </a:r>
            <a:r>
              <a:rPr kumimoji="1" lang="en-US" altLang="en-US" dirty="0" smtClean="0"/>
              <a:t>文件系统</a:t>
            </a:r>
            <a:endParaRPr kumimoji="1" lang="zh-CN" altLang="en-US" dirty="0"/>
          </a:p>
        </p:txBody>
      </p:sp>
      <p:sp>
        <p:nvSpPr>
          <p:cNvPr id="9" name="内容占位符 8"/>
          <p:cNvSpPr>
            <a:spLocks noGrp="1"/>
          </p:cNvSpPr>
          <p:nvPr>
            <p:ph idx="1"/>
          </p:nvPr>
        </p:nvSpPr>
        <p:spPr/>
        <p:txBody>
          <a:bodyPr>
            <a:normAutofit/>
          </a:bodyPr>
          <a:lstStyle/>
          <a:p>
            <a:pPr marL="0" indent="0">
              <a:buNone/>
            </a:pPr>
            <a:r>
              <a:rPr kumimoji="1" lang="en-US" altLang="zh-CN" dirty="0" smtClean="0"/>
              <a:t>1</a:t>
            </a:r>
            <a:r>
              <a:rPr kumimoji="1" lang="zh-CN" altLang="en-US" dirty="0"/>
              <a:t>、沙盒模型优点：安全，</a:t>
            </a:r>
            <a:r>
              <a:rPr kumimoji="1" lang="zh-CN" altLang="en-US" dirty="0" smtClean="0"/>
              <a:t>方便管理（删除）</a:t>
            </a:r>
            <a:endParaRPr kumimoji="1" lang="en-US" altLang="zh-CN" dirty="0" smtClean="0"/>
          </a:p>
          <a:p>
            <a:pPr marL="0" indent="0">
              <a:buNone/>
            </a:pPr>
            <a:r>
              <a:rPr kumimoji="1" lang="zh-CN" altLang="zh-CN" dirty="0" smtClean="0"/>
              <a:t>2</a:t>
            </a:r>
            <a:r>
              <a:rPr kumimoji="1" lang="zh-CN" altLang="en-US" dirty="0" smtClean="0"/>
              <a:t>、沙盒目录：</a:t>
            </a:r>
            <a:endParaRPr kumimoji="1" lang="en-US" altLang="zh-CN" dirty="0" smtClean="0"/>
          </a:p>
          <a:p>
            <a:r>
              <a:rPr kumimoji="1" lang="en-US" altLang="zh-CN" dirty="0" smtClean="0"/>
              <a:t>App Bundle</a:t>
            </a:r>
          </a:p>
          <a:p>
            <a:r>
              <a:rPr kumimoji="1" lang="en-US" altLang="zh-CN" dirty="0" smtClean="0"/>
              <a:t>Documents </a:t>
            </a:r>
          </a:p>
          <a:p>
            <a:r>
              <a:rPr kumimoji="1" lang="en-US" altLang="zh-CN" dirty="0" smtClean="0"/>
              <a:t>Library</a:t>
            </a:r>
            <a:r>
              <a:rPr kumimoji="1" lang="zh-CN" altLang="en-US" dirty="0" smtClean="0"/>
              <a:t> （</a:t>
            </a:r>
            <a:r>
              <a:rPr kumimoji="1" lang="en-US" altLang="zh-CN" dirty="0"/>
              <a:t>Preferences </a:t>
            </a:r>
            <a:r>
              <a:rPr kumimoji="1" lang="en-US" altLang="en-US" dirty="0"/>
              <a:t>、</a:t>
            </a:r>
            <a:r>
              <a:rPr kumimoji="1" lang="en-US" altLang="zh-CN" dirty="0" smtClean="0"/>
              <a:t>Caches</a:t>
            </a:r>
            <a:r>
              <a:rPr kumimoji="1" lang="zh-CN" altLang="en-US" dirty="0" smtClean="0"/>
              <a:t>）</a:t>
            </a:r>
            <a:endParaRPr kumimoji="1" lang="en-US" altLang="zh-CN" dirty="0" smtClean="0"/>
          </a:p>
          <a:p>
            <a:r>
              <a:rPr kumimoji="1" lang="en-US" altLang="zh-CN" dirty="0" err="1" smtClean="0"/>
              <a:t>Tmp</a:t>
            </a:r>
            <a:endParaRPr kumimoji="1" lang="en-US" altLang="zh-CN" dirty="0"/>
          </a:p>
          <a:p>
            <a:pPr marL="0" indent="0">
              <a:buNone/>
            </a:pPr>
            <a:r>
              <a:rPr kumimoji="1" lang="en-US" altLang="zh-CN" dirty="0" smtClean="0"/>
              <a:t>3</a:t>
            </a:r>
            <a:r>
              <a:rPr kumimoji="1" lang="zh-CN" altLang="en-US" dirty="0" smtClean="0"/>
              <a:t>、目录获取，文件操作，</a:t>
            </a:r>
            <a:r>
              <a:rPr kumimoji="1" lang="en-US" altLang="zh-CN" dirty="0" smtClean="0"/>
              <a:t>Demo</a:t>
            </a:r>
          </a:p>
          <a:p>
            <a:pPr marL="0" indent="0">
              <a:buNone/>
            </a:pPr>
            <a:r>
              <a:rPr kumimoji="1" lang="en-US" altLang="zh-CN" dirty="0" smtClean="0"/>
              <a:t>4</a:t>
            </a:r>
            <a:r>
              <a:rPr kumimoji="1" lang="zh-CN" altLang="en-US" dirty="0" smtClean="0"/>
              <a:t>、工具</a:t>
            </a:r>
            <a:r>
              <a:rPr kumimoji="1" lang="en-US" altLang="zh-CN" dirty="0" smtClean="0"/>
              <a:t> </a:t>
            </a:r>
            <a:r>
              <a:rPr kumimoji="1" lang="en-US" altLang="zh-CN" dirty="0" err="1" smtClean="0"/>
              <a:t>simpholder</a:t>
            </a:r>
            <a:endParaRPr kumimoji="1" lang="en-US" altLang="zh-CN" dirty="0"/>
          </a:p>
        </p:txBody>
      </p:sp>
      <p:pic>
        <p:nvPicPr>
          <p:cNvPr id="2" name="图片 1"/>
          <p:cNvPicPr>
            <a:picLocks noChangeAspect="1"/>
          </p:cNvPicPr>
          <p:nvPr/>
        </p:nvPicPr>
        <p:blipFill>
          <a:blip r:embed="rId4"/>
          <a:stretch>
            <a:fillRect/>
          </a:stretch>
        </p:blipFill>
        <p:spPr>
          <a:xfrm>
            <a:off x="7591448" y="2552628"/>
            <a:ext cx="4093673" cy="3624335"/>
          </a:xfrm>
          <a:prstGeom prst="rect">
            <a:avLst/>
          </a:prstGeom>
        </p:spPr>
      </p:pic>
    </p:spTree>
    <p:extLst>
      <p:ext uri="{BB962C8B-B14F-4D97-AF65-F5344CB8AC3E}">
        <p14:creationId xmlns:p14="http://schemas.microsoft.com/office/powerpoint/2010/main" val="13228256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0E3F4C-CB15-2642-9535-AAED24D38EBE}" type="slidenum">
              <a:rPr kumimoji="1" lang="zh-CN" altLang="en-US" smtClean="0"/>
              <a:t>3</a:t>
            </a:fld>
            <a:endParaRPr kumimoji="1" lang="zh-CN" altLang="en-US"/>
          </a:p>
        </p:txBody>
      </p:sp>
      <p:graphicFrame>
        <p:nvGraphicFramePr>
          <p:cNvPr id="5" name="图表 4"/>
          <p:cNvGraphicFramePr/>
          <p:nvPr>
            <p:extLst>
              <p:ext uri="{D42A27DB-BD31-4B8C-83A1-F6EECF244321}">
                <p14:modId xmlns:p14="http://schemas.microsoft.com/office/powerpoint/2010/main" val="2354782480"/>
              </p:ext>
            </p:extLst>
          </p:nvPr>
        </p:nvGraphicFramePr>
        <p:xfrm>
          <a:off x="838200" y="1825625"/>
          <a:ext cx="5274733" cy="4604808"/>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7"/>
          <p:cNvSpPr>
            <a:spLocks noGrp="1"/>
          </p:cNvSpPr>
          <p:nvPr>
            <p:ph type="title"/>
          </p:nvPr>
        </p:nvSpPr>
        <p:spPr/>
        <p:txBody>
          <a:bodyPr/>
          <a:lstStyle/>
          <a:p>
            <a:r>
              <a:rPr kumimoji="1" lang="zh-CN" altLang="en-US" dirty="0" smtClean="0"/>
              <a:t> </a:t>
            </a:r>
            <a:r>
              <a:rPr kumimoji="1" lang="en-US" altLang="zh-CN" dirty="0" err="1" smtClean="0"/>
              <a:t>iOS</a:t>
            </a:r>
            <a:r>
              <a:rPr kumimoji="1" lang="zh-CN" altLang="en-US" dirty="0" smtClean="0"/>
              <a:t> 保存数据的几种方式</a:t>
            </a:r>
            <a:endParaRPr kumimoji="1" lang="zh-CN" altLang="en-US" dirty="0"/>
          </a:p>
        </p:txBody>
      </p:sp>
      <p:sp>
        <p:nvSpPr>
          <p:cNvPr id="9" name="内容占位符 8"/>
          <p:cNvSpPr>
            <a:spLocks noGrp="1"/>
          </p:cNvSpPr>
          <p:nvPr>
            <p:ph idx="1"/>
          </p:nvPr>
        </p:nvSpPr>
        <p:spPr/>
        <p:txBody>
          <a:bodyPr/>
          <a:lstStyle/>
          <a:p>
            <a:r>
              <a:rPr kumimoji="1" lang="en-US" altLang="zh-CN" dirty="0" smtClean="0"/>
              <a:t>Write</a:t>
            </a:r>
            <a:r>
              <a:rPr kumimoji="1" lang="zh-CN" altLang="en-US" dirty="0" smtClean="0"/>
              <a:t> 写</a:t>
            </a:r>
            <a:r>
              <a:rPr kumimoji="1" lang="zh-CN" altLang="en-US" dirty="0"/>
              <a:t>文</a:t>
            </a:r>
            <a:r>
              <a:rPr kumimoji="1" lang="zh-CN" altLang="en-US" dirty="0" smtClean="0"/>
              <a:t>件</a:t>
            </a:r>
            <a:endParaRPr kumimoji="1" lang="en-US" altLang="zh-CN" dirty="0" smtClean="0"/>
          </a:p>
          <a:p>
            <a:r>
              <a:rPr kumimoji="1" lang="en-US" altLang="zh-CN" dirty="0" err="1" smtClean="0"/>
              <a:t>NSUserDefualts</a:t>
            </a:r>
            <a:endParaRPr kumimoji="1" lang="en-US" altLang="zh-CN" dirty="0" smtClean="0"/>
          </a:p>
          <a:p>
            <a:r>
              <a:rPr kumimoji="1" lang="en-US" altLang="zh-CN" dirty="0" err="1" smtClean="0"/>
              <a:t>NSKeyedArchiver</a:t>
            </a:r>
            <a:endParaRPr kumimoji="1" lang="en-US" altLang="zh-CN" dirty="0" smtClean="0"/>
          </a:p>
          <a:p>
            <a:r>
              <a:rPr kumimoji="1" lang="zh-CN" altLang="en-US" dirty="0" smtClean="0"/>
              <a:t>数据库：</a:t>
            </a:r>
            <a:r>
              <a:rPr kumimoji="1" lang="en-US" altLang="zh-CN" dirty="0" smtClean="0"/>
              <a:t>SQLite</a:t>
            </a:r>
            <a:r>
              <a:rPr kumimoji="1" lang="zh-CN" altLang="en-US" dirty="0" smtClean="0"/>
              <a:t>，</a:t>
            </a:r>
            <a:r>
              <a:rPr kumimoji="1" lang="en-US" altLang="zh-CN" dirty="0" err="1" smtClean="0"/>
              <a:t>CoreData</a:t>
            </a:r>
            <a:endParaRPr kumimoji="1" lang="en-US" altLang="zh-CN" dirty="0" smtClean="0"/>
          </a:p>
          <a:p>
            <a:r>
              <a:rPr kumimoji="1" lang="en-US" altLang="zh-CN" dirty="0"/>
              <a:t>K</a:t>
            </a:r>
            <a:r>
              <a:rPr kumimoji="1" lang="en-US" altLang="zh-CN" dirty="0" smtClean="0"/>
              <a:t>eychain</a:t>
            </a:r>
            <a:endParaRPr kumimoji="1" lang="zh-CN" altLang="en-US" dirty="0"/>
          </a:p>
        </p:txBody>
      </p:sp>
    </p:spTree>
    <p:extLst>
      <p:ext uri="{BB962C8B-B14F-4D97-AF65-F5344CB8AC3E}">
        <p14:creationId xmlns:p14="http://schemas.microsoft.com/office/powerpoint/2010/main" val="3946330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0E3F4C-CB15-2642-9535-AAED24D38EBE}" type="slidenum">
              <a:rPr kumimoji="1" lang="zh-CN" altLang="en-US" smtClean="0"/>
              <a:t>4</a:t>
            </a:fld>
            <a:endParaRPr kumimoji="1" lang="zh-CN" altLang="en-US"/>
          </a:p>
        </p:txBody>
      </p:sp>
      <p:graphicFrame>
        <p:nvGraphicFramePr>
          <p:cNvPr id="5" name="图表 4"/>
          <p:cNvGraphicFramePr/>
          <p:nvPr>
            <p:extLst>
              <p:ext uri="{D42A27DB-BD31-4B8C-83A1-F6EECF244321}">
                <p14:modId xmlns:p14="http://schemas.microsoft.com/office/powerpoint/2010/main" val="3278671011"/>
              </p:ext>
            </p:extLst>
          </p:nvPr>
        </p:nvGraphicFramePr>
        <p:xfrm>
          <a:off x="838200" y="1825625"/>
          <a:ext cx="5274733" cy="4604808"/>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7"/>
          <p:cNvSpPr>
            <a:spLocks noGrp="1"/>
          </p:cNvSpPr>
          <p:nvPr>
            <p:ph type="title"/>
          </p:nvPr>
        </p:nvSpPr>
        <p:spPr/>
        <p:txBody>
          <a:bodyPr/>
          <a:lstStyle/>
          <a:p>
            <a:r>
              <a:rPr kumimoji="1" lang="en-US" altLang="zh-CN" dirty="0" err="1" smtClean="0"/>
              <a:t>NSUserDefualts</a:t>
            </a:r>
            <a:endParaRPr kumimoji="1" lang="zh-CN" altLang="en-US" dirty="0"/>
          </a:p>
        </p:txBody>
      </p:sp>
      <p:sp>
        <p:nvSpPr>
          <p:cNvPr id="9" name="内容占位符 8"/>
          <p:cNvSpPr>
            <a:spLocks noGrp="1"/>
          </p:cNvSpPr>
          <p:nvPr>
            <p:ph idx="1"/>
          </p:nvPr>
        </p:nvSpPr>
        <p:spPr/>
        <p:txBody>
          <a:bodyPr/>
          <a:lstStyle/>
          <a:p>
            <a:r>
              <a:rPr kumimoji="1" lang="en-US" altLang="en-US" dirty="0" smtClean="0"/>
              <a:t>单例</a:t>
            </a:r>
            <a:endParaRPr kumimoji="1" lang="en-US" altLang="zh-CN" dirty="0" smtClean="0"/>
          </a:p>
          <a:p>
            <a:r>
              <a:rPr kumimoji="1" lang="zh-CN" altLang="en-US" dirty="0" smtClean="0"/>
              <a:t>适用场景：轻量级存储，</a:t>
            </a:r>
            <a:r>
              <a:rPr kumimoji="1" lang="en-US" altLang="zh-CN" dirty="0" err="1" smtClean="0"/>
              <a:t>kv</a:t>
            </a:r>
            <a:r>
              <a:rPr kumimoji="1" lang="zh-CN" altLang="en-US" dirty="0"/>
              <a:t>；</a:t>
            </a:r>
            <a:r>
              <a:rPr kumimoji="1" lang="zh-CN" altLang="en-US" dirty="0" smtClean="0"/>
              <a:t>跨进程共享数据</a:t>
            </a:r>
            <a:endParaRPr kumimoji="1" lang="en-US" altLang="zh-CN" dirty="0"/>
          </a:p>
          <a:p>
            <a:r>
              <a:rPr kumimoji="1" lang="zh-CN" altLang="en-US" dirty="0" smtClean="0"/>
              <a:t>直接存储类型：</a:t>
            </a:r>
            <a:r>
              <a:rPr kumimoji="1" lang="en-US" altLang="zh-CN" dirty="0" err="1"/>
              <a:t>NSNumber</a:t>
            </a:r>
            <a:r>
              <a:rPr kumimoji="1" lang="zh-CN" altLang="en-US" dirty="0"/>
              <a:t>（</a:t>
            </a:r>
            <a:r>
              <a:rPr kumimoji="1" lang="en-US" altLang="zh-CN" dirty="0" err="1"/>
              <a:t>NSInteger</a:t>
            </a:r>
            <a:r>
              <a:rPr kumimoji="1" lang="zh-CN" altLang="en-US" dirty="0"/>
              <a:t>、</a:t>
            </a:r>
            <a:r>
              <a:rPr kumimoji="1" lang="en-US" altLang="zh-CN" dirty="0"/>
              <a:t>float</a:t>
            </a:r>
            <a:r>
              <a:rPr kumimoji="1" lang="zh-CN" altLang="en-US" dirty="0"/>
              <a:t>、</a:t>
            </a:r>
            <a:r>
              <a:rPr kumimoji="1" lang="en-US" altLang="zh-CN" dirty="0"/>
              <a:t>double</a:t>
            </a:r>
            <a:r>
              <a:rPr kumimoji="1" lang="zh-CN" altLang="en-US" dirty="0"/>
              <a:t>），</a:t>
            </a:r>
            <a:r>
              <a:rPr kumimoji="1" lang="en-US" altLang="zh-CN" dirty="0" err="1"/>
              <a:t>NSString</a:t>
            </a:r>
            <a:r>
              <a:rPr kumimoji="1" lang="zh-CN" altLang="en-US" dirty="0"/>
              <a:t>，</a:t>
            </a:r>
            <a:r>
              <a:rPr kumimoji="1" lang="en-US" altLang="zh-CN" dirty="0" err="1"/>
              <a:t>NSDate</a:t>
            </a:r>
            <a:r>
              <a:rPr kumimoji="1" lang="zh-CN" altLang="en-US" dirty="0"/>
              <a:t>，</a:t>
            </a:r>
            <a:r>
              <a:rPr kumimoji="1" lang="en-US" altLang="zh-CN" dirty="0" err="1"/>
              <a:t>NSArray</a:t>
            </a:r>
            <a:r>
              <a:rPr kumimoji="1" lang="zh-CN" altLang="en-US" dirty="0"/>
              <a:t>，</a:t>
            </a:r>
            <a:r>
              <a:rPr kumimoji="1" lang="en-US" altLang="zh-CN" dirty="0" err="1"/>
              <a:t>NSDictionary</a:t>
            </a:r>
            <a:r>
              <a:rPr kumimoji="1" lang="zh-CN" altLang="en-US" dirty="0"/>
              <a:t>，</a:t>
            </a:r>
            <a:r>
              <a:rPr kumimoji="1" lang="en-US" altLang="zh-CN" dirty="0"/>
              <a:t>BOOL</a:t>
            </a:r>
            <a:r>
              <a:rPr kumimoji="1" lang="en-US" altLang="zh-CN" dirty="0" smtClean="0"/>
              <a:t>.</a:t>
            </a:r>
          </a:p>
          <a:p>
            <a:r>
              <a:rPr kumimoji="1" lang="zh-CN" altLang="en-US" dirty="0" smtClean="0"/>
              <a:t>存储自定义对象</a:t>
            </a:r>
            <a:endParaRPr kumimoji="1" lang="en-US" altLang="zh-CN" dirty="0" smtClean="0"/>
          </a:p>
          <a:p>
            <a:r>
              <a:rPr kumimoji="1" lang="en-US" altLang="zh-CN" dirty="0" smtClean="0"/>
              <a:t>Demo</a:t>
            </a:r>
            <a:endParaRPr kumimoji="1" lang="zh-CN" altLang="en-US" dirty="0"/>
          </a:p>
        </p:txBody>
      </p:sp>
      <p:pic>
        <p:nvPicPr>
          <p:cNvPr id="2" name="图片 1"/>
          <p:cNvPicPr>
            <a:picLocks noChangeAspect="1"/>
          </p:cNvPicPr>
          <p:nvPr/>
        </p:nvPicPr>
        <p:blipFill>
          <a:blip r:embed="rId4"/>
          <a:stretch>
            <a:fillRect/>
          </a:stretch>
        </p:blipFill>
        <p:spPr>
          <a:xfrm>
            <a:off x="4898571" y="4018560"/>
            <a:ext cx="5415038" cy="2337790"/>
          </a:xfrm>
          <a:prstGeom prst="rect">
            <a:avLst/>
          </a:prstGeom>
        </p:spPr>
      </p:pic>
    </p:spTree>
    <p:extLst>
      <p:ext uri="{BB962C8B-B14F-4D97-AF65-F5344CB8AC3E}">
        <p14:creationId xmlns:p14="http://schemas.microsoft.com/office/powerpoint/2010/main" val="13228256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0E3F4C-CB15-2642-9535-AAED24D38EBE}" type="slidenum">
              <a:rPr kumimoji="1" lang="zh-CN" altLang="en-US" smtClean="0"/>
              <a:t>5</a:t>
            </a:fld>
            <a:endParaRPr kumimoji="1" lang="zh-CN" altLang="en-US"/>
          </a:p>
        </p:txBody>
      </p:sp>
      <p:graphicFrame>
        <p:nvGraphicFramePr>
          <p:cNvPr id="5" name="图表 4"/>
          <p:cNvGraphicFramePr/>
          <p:nvPr>
            <p:extLst>
              <p:ext uri="{D42A27DB-BD31-4B8C-83A1-F6EECF244321}">
                <p14:modId xmlns:p14="http://schemas.microsoft.com/office/powerpoint/2010/main" val="536321714"/>
              </p:ext>
            </p:extLst>
          </p:nvPr>
        </p:nvGraphicFramePr>
        <p:xfrm>
          <a:off x="838200" y="1825625"/>
          <a:ext cx="5274733" cy="4604808"/>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7"/>
          <p:cNvSpPr>
            <a:spLocks noGrp="1"/>
          </p:cNvSpPr>
          <p:nvPr>
            <p:ph type="title"/>
          </p:nvPr>
        </p:nvSpPr>
        <p:spPr>
          <a:xfrm>
            <a:off x="838199" y="365125"/>
            <a:ext cx="9152467" cy="1325563"/>
          </a:xfrm>
        </p:spPr>
        <p:txBody>
          <a:bodyPr/>
          <a:lstStyle/>
          <a:p>
            <a:r>
              <a:rPr kumimoji="1" lang="en-US" altLang="zh-CN" dirty="0" err="1" smtClean="0"/>
              <a:t>NSKeyedArchiver</a:t>
            </a:r>
            <a:r>
              <a:rPr kumimoji="1" lang="en-US" altLang="zh-CN" dirty="0" smtClean="0"/>
              <a:t>  </a:t>
            </a:r>
            <a:endParaRPr kumimoji="1" lang="zh-CN" altLang="en-US" dirty="0"/>
          </a:p>
        </p:txBody>
      </p:sp>
      <p:sp>
        <p:nvSpPr>
          <p:cNvPr id="9" name="内容占位符 8"/>
          <p:cNvSpPr>
            <a:spLocks noGrp="1"/>
          </p:cNvSpPr>
          <p:nvPr>
            <p:ph idx="1"/>
          </p:nvPr>
        </p:nvSpPr>
        <p:spPr/>
        <p:txBody>
          <a:bodyPr/>
          <a:lstStyle/>
          <a:p>
            <a:r>
              <a:rPr kumimoji="1" lang="zh-CN" altLang="en-US" dirty="0" smtClean="0"/>
              <a:t>对象的序列化</a:t>
            </a:r>
            <a:r>
              <a:rPr kumimoji="1" lang="en-US" altLang="zh-CN" dirty="0" smtClean="0"/>
              <a:t>，</a:t>
            </a:r>
            <a:r>
              <a:rPr kumimoji="1" lang="zh-CN" altLang="en-US" dirty="0" smtClean="0"/>
              <a:t>反序列化</a:t>
            </a:r>
            <a:r>
              <a:rPr kumimoji="1" lang="en-US" altLang="zh-CN" dirty="0" smtClean="0"/>
              <a:t> ( </a:t>
            </a:r>
            <a:r>
              <a:rPr lang="en-US" altLang="zh-CN" dirty="0" err="1" smtClean="0"/>
              <a:t>NSKeyedUnarchiver</a:t>
            </a:r>
            <a:r>
              <a:rPr lang="en-US" altLang="zh-CN" dirty="0" smtClean="0"/>
              <a:t> </a:t>
            </a:r>
            <a:r>
              <a:rPr kumimoji="1" lang="en-US" altLang="zh-CN" dirty="0" smtClean="0"/>
              <a:t>)</a:t>
            </a:r>
          </a:p>
          <a:p>
            <a:r>
              <a:rPr kumimoji="1" lang="zh-CN" altLang="en-US" dirty="0" smtClean="0"/>
              <a:t>序列化对象遵循</a:t>
            </a:r>
            <a:r>
              <a:rPr kumimoji="1" lang="en-US" altLang="zh-CN" dirty="0" smtClean="0"/>
              <a:t> </a:t>
            </a:r>
            <a:r>
              <a:rPr kumimoji="1" lang="en-US" altLang="zh-CN" dirty="0" err="1" smtClean="0"/>
              <a:t>NSCoding</a:t>
            </a:r>
            <a:r>
              <a:rPr kumimoji="1" lang="en-US" altLang="zh-CN" dirty="0" smtClean="0"/>
              <a:t> </a:t>
            </a:r>
            <a:r>
              <a:rPr kumimoji="1" lang="zh-CN" altLang="en-US" dirty="0" smtClean="0"/>
              <a:t>协议</a:t>
            </a:r>
            <a:endParaRPr kumimoji="1" lang="en-US" altLang="zh-CN" dirty="0" smtClean="0"/>
          </a:p>
          <a:p>
            <a:r>
              <a:rPr lang="zh-CN" altLang="en-US" dirty="0" smtClean="0"/>
              <a:t>继承</a:t>
            </a:r>
            <a:r>
              <a:rPr lang="en-US" altLang="zh-CN" dirty="0" smtClean="0"/>
              <a:t> </a:t>
            </a:r>
            <a:r>
              <a:rPr lang="en-US" altLang="zh-CN" dirty="0" err="1" smtClean="0"/>
              <a:t>MTLModel</a:t>
            </a:r>
            <a:r>
              <a:rPr lang="en-US" altLang="zh-CN" dirty="0" smtClean="0"/>
              <a:t> &lt;</a:t>
            </a:r>
            <a:r>
              <a:rPr lang="en-US" altLang="zh-CN" dirty="0" err="1" smtClean="0"/>
              <a:t>NSCoding</a:t>
            </a:r>
            <a:r>
              <a:rPr lang="en-US" altLang="zh-CN" dirty="0" smtClean="0"/>
              <a:t>, </a:t>
            </a:r>
            <a:r>
              <a:rPr lang="en-US" altLang="zh-CN" dirty="0" err="1" smtClean="0"/>
              <a:t>NSCopy</a:t>
            </a:r>
            <a:r>
              <a:rPr lang="en-US" altLang="zh-CN" dirty="0" smtClean="0"/>
              <a:t>&gt;</a:t>
            </a:r>
            <a:endParaRPr kumimoji="1" lang="en-US" altLang="zh-CN" dirty="0" smtClean="0"/>
          </a:p>
          <a:p>
            <a:r>
              <a:rPr kumimoji="1" lang="en-US" altLang="zh-CN" dirty="0" smtClean="0"/>
              <a:t>Demo</a:t>
            </a:r>
            <a:endParaRPr kumimoji="1" lang="zh-CN" altLang="en-US" dirty="0"/>
          </a:p>
        </p:txBody>
      </p:sp>
    </p:spTree>
    <p:extLst>
      <p:ext uri="{BB962C8B-B14F-4D97-AF65-F5344CB8AC3E}">
        <p14:creationId xmlns:p14="http://schemas.microsoft.com/office/powerpoint/2010/main" val="17633638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0E3F4C-CB15-2642-9535-AAED24D38EBE}" type="slidenum">
              <a:rPr kumimoji="1" lang="zh-CN" altLang="en-US" smtClean="0"/>
              <a:t>6</a:t>
            </a:fld>
            <a:endParaRPr kumimoji="1" lang="zh-CN" altLang="en-US"/>
          </a:p>
        </p:txBody>
      </p:sp>
      <p:graphicFrame>
        <p:nvGraphicFramePr>
          <p:cNvPr id="5" name="图表 4"/>
          <p:cNvGraphicFramePr/>
          <p:nvPr>
            <p:extLst>
              <p:ext uri="{D42A27DB-BD31-4B8C-83A1-F6EECF244321}">
                <p14:modId xmlns:p14="http://schemas.microsoft.com/office/powerpoint/2010/main" val="3373297476"/>
              </p:ext>
            </p:extLst>
          </p:nvPr>
        </p:nvGraphicFramePr>
        <p:xfrm>
          <a:off x="838200" y="1825625"/>
          <a:ext cx="5274733" cy="4604808"/>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7"/>
          <p:cNvSpPr>
            <a:spLocks noGrp="1"/>
          </p:cNvSpPr>
          <p:nvPr>
            <p:ph type="title"/>
          </p:nvPr>
        </p:nvSpPr>
        <p:spPr>
          <a:xfrm>
            <a:off x="838199" y="365125"/>
            <a:ext cx="9152467" cy="1325563"/>
          </a:xfrm>
        </p:spPr>
        <p:txBody>
          <a:bodyPr/>
          <a:lstStyle/>
          <a:p>
            <a:r>
              <a:rPr kumimoji="1" lang="zh-CN" altLang="en-US" dirty="0"/>
              <a:t>数据库</a:t>
            </a:r>
            <a:r>
              <a:rPr kumimoji="1" lang="zh-CN" altLang="en-US" dirty="0" smtClean="0"/>
              <a:t>：</a:t>
            </a:r>
            <a:r>
              <a:rPr kumimoji="1" lang="en-US" altLang="zh-CN" dirty="0"/>
              <a:t>SQLite</a:t>
            </a:r>
            <a:endParaRPr kumimoji="1" lang="zh-CN" altLang="en-US" dirty="0"/>
          </a:p>
        </p:txBody>
      </p:sp>
      <p:sp>
        <p:nvSpPr>
          <p:cNvPr id="9" name="内容占位符 8"/>
          <p:cNvSpPr>
            <a:spLocks noGrp="1"/>
          </p:cNvSpPr>
          <p:nvPr>
            <p:ph idx="1"/>
          </p:nvPr>
        </p:nvSpPr>
        <p:spPr/>
        <p:txBody>
          <a:bodyPr/>
          <a:lstStyle/>
          <a:p>
            <a:r>
              <a:rPr kumimoji="1" lang="en-US" altLang="en-US" dirty="0" smtClean="0"/>
              <a:t>适用场景：对数据有新增，查询，删除，关联操作需求的场景</a:t>
            </a:r>
          </a:p>
          <a:p>
            <a:r>
              <a:rPr kumimoji="1" lang="en-US" altLang="zh-CN" dirty="0" smtClean="0"/>
              <a:t>SQLite </a:t>
            </a:r>
            <a:r>
              <a:rPr kumimoji="1" lang="zh-CN" altLang="en-US" dirty="0" smtClean="0"/>
              <a:t>基本操作，</a:t>
            </a:r>
            <a:r>
              <a:rPr kumimoji="1" lang="en-US" altLang="zh-CN" dirty="0" err="1" smtClean="0"/>
              <a:t>fts</a:t>
            </a:r>
            <a:endParaRPr kumimoji="1" lang="en-US" altLang="zh-CN" dirty="0" smtClean="0"/>
          </a:p>
          <a:p>
            <a:r>
              <a:rPr kumimoji="1" lang="en-US" altLang="zh-CN" dirty="0" smtClean="0"/>
              <a:t>FMDB</a:t>
            </a:r>
            <a:endParaRPr kumimoji="1" lang="en-US" altLang="zh-CN" dirty="0"/>
          </a:p>
          <a:p>
            <a:r>
              <a:rPr kumimoji="1" lang="en-US" altLang="zh-CN" dirty="0" smtClean="0"/>
              <a:t>Demo</a:t>
            </a:r>
          </a:p>
          <a:p>
            <a:r>
              <a:rPr kumimoji="1" lang="zh-CN" altLang="en-US" dirty="0" smtClean="0"/>
              <a:t>注意点：线程问题，</a:t>
            </a:r>
            <a:r>
              <a:rPr kumimoji="1" lang="en-US" altLang="zh-CN" dirty="0" smtClean="0"/>
              <a:t>DB </a:t>
            </a:r>
            <a:r>
              <a:rPr kumimoji="1" lang="zh-CN" altLang="en-US" dirty="0" smtClean="0"/>
              <a:t>升级，默认值</a:t>
            </a:r>
            <a:r>
              <a:rPr kumimoji="1" lang="en-US" altLang="zh-CN" dirty="0"/>
              <a:t> </a:t>
            </a:r>
            <a:r>
              <a:rPr kumimoji="1" lang="en-US" altLang="zh-CN" dirty="0" smtClean="0"/>
              <a:t>or null</a:t>
            </a:r>
            <a:endParaRPr kumimoji="1" lang="zh-CN" altLang="en-US" dirty="0"/>
          </a:p>
        </p:txBody>
      </p:sp>
    </p:spTree>
    <p:extLst>
      <p:ext uri="{BB962C8B-B14F-4D97-AF65-F5344CB8AC3E}">
        <p14:creationId xmlns:p14="http://schemas.microsoft.com/office/powerpoint/2010/main" val="13998403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0E3F4C-CB15-2642-9535-AAED24D38EBE}" type="slidenum">
              <a:rPr kumimoji="1" lang="zh-CN" altLang="en-US" smtClean="0"/>
              <a:t>7</a:t>
            </a:fld>
            <a:endParaRPr kumimoji="1" lang="zh-CN" altLang="en-US"/>
          </a:p>
        </p:txBody>
      </p:sp>
      <p:graphicFrame>
        <p:nvGraphicFramePr>
          <p:cNvPr id="5" name="图表 4"/>
          <p:cNvGraphicFramePr/>
          <p:nvPr>
            <p:extLst>
              <p:ext uri="{D42A27DB-BD31-4B8C-83A1-F6EECF244321}">
                <p14:modId xmlns:p14="http://schemas.microsoft.com/office/powerpoint/2010/main" val="3563606445"/>
              </p:ext>
            </p:extLst>
          </p:nvPr>
        </p:nvGraphicFramePr>
        <p:xfrm>
          <a:off x="838200" y="1825625"/>
          <a:ext cx="5274733" cy="4604808"/>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7"/>
          <p:cNvSpPr>
            <a:spLocks noGrp="1"/>
          </p:cNvSpPr>
          <p:nvPr>
            <p:ph type="title"/>
          </p:nvPr>
        </p:nvSpPr>
        <p:spPr>
          <a:xfrm>
            <a:off x="838199" y="365125"/>
            <a:ext cx="9152467" cy="1325563"/>
          </a:xfrm>
        </p:spPr>
        <p:txBody>
          <a:bodyPr/>
          <a:lstStyle/>
          <a:p>
            <a:r>
              <a:rPr kumimoji="1" lang="zh-CN" altLang="en-US" dirty="0"/>
              <a:t>数据库</a:t>
            </a:r>
            <a:r>
              <a:rPr kumimoji="1" lang="zh-CN" altLang="en-US" dirty="0" smtClean="0"/>
              <a:t>：</a:t>
            </a:r>
            <a:r>
              <a:rPr kumimoji="1" lang="en-US" altLang="zh-CN" dirty="0" err="1" smtClean="0"/>
              <a:t>CoreData</a:t>
            </a:r>
            <a:endParaRPr kumimoji="1" lang="zh-CN" altLang="en-US" dirty="0"/>
          </a:p>
        </p:txBody>
      </p:sp>
      <p:sp>
        <p:nvSpPr>
          <p:cNvPr id="9" name="内容占位符 8"/>
          <p:cNvSpPr>
            <a:spLocks noGrp="1"/>
          </p:cNvSpPr>
          <p:nvPr>
            <p:ph idx="1"/>
          </p:nvPr>
        </p:nvSpPr>
        <p:spPr/>
        <p:txBody>
          <a:bodyPr/>
          <a:lstStyle/>
          <a:p>
            <a:r>
              <a:rPr kumimoji="1" lang="en-US" altLang="zh-CN" dirty="0" smtClean="0"/>
              <a:t>Object Relation Mapping (ORM)</a:t>
            </a:r>
          </a:p>
          <a:p>
            <a:r>
              <a:rPr kumimoji="1" lang="zh-CN" altLang="en-US" dirty="0" smtClean="0"/>
              <a:t>和</a:t>
            </a:r>
            <a:r>
              <a:rPr kumimoji="1" lang="en-US" altLang="zh-CN" dirty="0" smtClean="0"/>
              <a:t> SQLite </a:t>
            </a:r>
            <a:r>
              <a:rPr kumimoji="1" lang="zh-CN" altLang="en-US" dirty="0" smtClean="0"/>
              <a:t>的关系，比较</a:t>
            </a:r>
            <a:endParaRPr kumimoji="1" lang="en-US" altLang="zh-CN" dirty="0" smtClean="0"/>
          </a:p>
          <a:p>
            <a:r>
              <a:rPr kumimoji="1" lang="zh-CN" altLang="en-US" dirty="0" smtClean="0"/>
              <a:t>第三方封装</a:t>
            </a:r>
            <a:r>
              <a:rPr kumimoji="1" lang="en-US" altLang="zh-CN" dirty="0"/>
              <a:t> </a:t>
            </a:r>
            <a:r>
              <a:rPr kumimoji="1" lang="en-US" altLang="zh-CN" dirty="0" err="1" smtClean="0"/>
              <a:t>MagicalRecord</a:t>
            </a:r>
            <a:r>
              <a:rPr kumimoji="1" lang="en-US" altLang="zh-CN" dirty="0" smtClean="0"/>
              <a:t> </a:t>
            </a:r>
            <a:r>
              <a:rPr kumimoji="1" lang="zh-CN" altLang="en-US" dirty="0" smtClean="0"/>
              <a:t>等</a:t>
            </a:r>
            <a:endParaRPr kumimoji="1" lang="en-US" altLang="zh-CN" dirty="0" smtClean="0"/>
          </a:p>
          <a:p>
            <a:r>
              <a:rPr kumimoji="1" lang="zh-CN" altLang="en-US" dirty="0" smtClean="0"/>
              <a:t>相关资料</a:t>
            </a:r>
            <a:r>
              <a:rPr kumimoji="1" lang="en-US" altLang="zh-CN" dirty="0" smtClean="0"/>
              <a:t> </a:t>
            </a:r>
            <a:r>
              <a:rPr kumimoji="1" lang="en-US" altLang="zh-CN" dirty="0" err="1" smtClean="0"/>
              <a:t>objc.io</a:t>
            </a:r>
            <a:endParaRPr kumimoji="1" lang="en-US" altLang="zh-CN" dirty="0" smtClean="0"/>
          </a:p>
        </p:txBody>
      </p:sp>
      <p:pic>
        <p:nvPicPr>
          <p:cNvPr id="3" name="图片 2"/>
          <p:cNvPicPr>
            <a:picLocks noChangeAspect="1"/>
          </p:cNvPicPr>
          <p:nvPr/>
        </p:nvPicPr>
        <p:blipFill>
          <a:blip r:embed="rId4"/>
          <a:stretch>
            <a:fillRect/>
          </a:stretch>
        </p:blipFill>
        <p:spPr>
          <a:xfrm>
            <a:off x="6627298" y="2240056"/>
            <a:ext cx="5143360" cy="3757706"/>
          </a:xfrm>
          <a:prstGeom prst="rect">
            <a:avLst/>
          </a:prstGeom>
        </p:spPr>
      </p:pic>
    </p:spTree>
    <p:extLst>
      <p:ext uri="{BB962C8B-B14F-4D97-AF65-F5344CB8AC3E}">
        <p14:creationId xmlns:p14="http://schemas.microsoft.com/office/powerpoint/2010/main" val="36225074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0E3F4C-CB15-2642-9535-AAED24D38EBE}" type="slidenum">
              <a:rPr kumimoji="1" lang="zh-CN" altLang="en-US" smtClean="0"/>
              <a:t>8</a:t>
            </a:fld>
            <a:endParaRPr kumimoji="1" lang="zh-CN" altLang="en-US"/>
          </a:p>
        </p:txBody>
      </p:sp>
      <p:graphicFrame>
        <p:nvGraphicFramePr>
          <p:cNvPr id="5" name="图表 4"/>
          <p:cNvGraphicFramePr/>
          <p:nvPr>
            <p:extLst>
              <p:ext uri="{D42A27DB-BD31-4B8C-83A1-F6EECF244321}">
                <p14:modId xmlns:p14="http://schemas.microsoft.com/office/powerpoint/2010/main" val="3218433595"/>
              </p:ext>
            </p:extLst>
          </p:nvPr>
        </p:nvGraphicFramePr>
        <p:xfrm>
          <a:off x="838200" y="1825625"/>
          <a:ext cx="5274733" cy="4604808"/>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7"/>
          <p:cNvSpPr>
            <a:spLocks noGrp="1"/>
          </p:cNvSpPr>
          <p:nvPr>
            <p:ph type="title"/>
          </p:nvPr>
        </p:nvSpPr>
        <p:spPr>
          <a:xfrm>
            <a:off x="838199" y="365125"/>
            <a:ext cx="9152467" cy="1325563"/>
          </a:xfrm>
        </p:spPr>
        <p:txBody>
          <a:bodyPr/>
          <a:lstStyle/>
          <a:p>
            <a:r>
              <a:rPr kumimoji="1" lang="en-US" altLang="en-US" dirty="0" smtClean="0"/>
              <a:t>性能比较</a:t>
            </a:r>
            <a:endParaRPr kumimoji="1" lang="zh-CN" altLang="en-US" dirty="0"/>
          </a:p>
        </p:txBody>
      </p:sp>
      <p:pic>
        <p:nvPicPr>
          <p:cNvPr id="6" name="图片 5"/>
          <p:cNvPicPr>
            <a:picLocks noChangeAspect="1"/>
          </p:cNvPicPr>
          <p:nvPr/>
        </p:nvPicPr>
        <p:blipFill>
          <a:blip r:embed="rId4"/>
          <a:stretch>
            <a:fillRect/>
          </a:stretch>
        </p:blipFill>
        <p:spPr>
          <a:xfrm>
            <a:off x="2098442" y="1541197"/>
            <a:ext cx="7213600" cy="5003800"/>
          </a:xfrm>
          <a:prstGeom prst="rect">
            <a:avLst/>
          </a:prstGeom>
        </p:spPr>
      </p:pic>
    </p:spTree>
    <p:extLst>
      <p:ext uri="{BB962C8B-B14F-4D97-AF65-F5344CB8AC3E}">
        <p14:creationId xmlns:p14="http://schemas.microsoft.com/office/powerpoint/2010/main" val="16343823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0E3F4C-CB15-2642-9535-AAED24D38EBE}" type="slidenum">
              <a:rPr kumimoji="1" lang="zh-CN" altLang="en-US" smtClean="0"/>
              <a:t>9</a:t>
            </a:fld>
            <a:endParaRPr kumimoji="1" lang="zh-CN" altLang="en-US"/>
          </a:p>
        </p:txBody>
      </p:sp>
      <p:sp>
        <p:nvSpPr>
          <p:cNvPr id="8" name="标题 7"/>
          <p:cNvSpPr>
            <a:spLocks noGrp="1"/>
          </p:cNvSpPr>
          <p:nvPr>
            <p:ph type="title"/>
          </p:nvPr>
        </p:nvSpPr>
        <p:spPr>
          <a:xfrm>
            <a:off x="838199" y="365125"/>
            <a:ext cx="9152467" cy="1325563"/>
          </a:xfrm>
        </p:spPr>
        <p:txBody>
          <a:bodyPr/>
          <a:lstStyle/>
          <a:p>
            <a:r>
              <a:rPr kumimoji="1" lang="en-US" altLang="zh-CN" dirty="0" err="1" smtClean="0"/>
              <a:t>KeyChain</a:t>
            </a:r>
            <a:endParaRPr kumimoji="1" lang="zh-CN" altLang="en-US" dirty="0"/>
          </a:p>
        </p:txBody>
      </p:sp>
      <p:sp>
        <p:nvSpPr>
          <p:cNvPr id="9" name="内容占位符 8"/>
          <p:cNvSpPr>
            <a:spLocks noGrp="1"/>
          </p:cNvSpPr>
          <p:nvPr>
            <p:ph idx="1"/>
          </p:nvPr>
        </p:nvSpPr>
        <p:spPr/>
        <p:txBody>
          <a:bodyPr/>
          <a:lstStyle/>
          <a:p>
            <a:r>
              <a:rPr kumimoji="1" lang="zh-CN" altLang="en-US" dirty="0" smtClean="0"/>
              <a:t>敏感信息的存储</a:t>
            </a:r>
            <a:endParaRPr kumimoji="1" lang="en-US" altLang="zh-CN" dirty="0" smtClean="0"/>
          </a:p>
          <a:p>
            <a:r>
              <a:rPr kumimoji="1" lang="zh-CN" altLang="en-US" dirty="0" smtClean="0"/>
              <a:t>存储位置  </a:t>
            </a:r>
            <a:r>
              <a:rPr kumimoji="1" lang="en-US" altLang="zh-CN" dirty="0"/>
              <a:t>/private/</a:t>
            </a:r>
            <a:r>
              <a:rPr kumimoji="1" lang="en-US" altLang="zh-CN" dirty="0" err="1"/>
              <a:t>var</a:t>
            </a:r>
            <a:r>
              <a:rPr kumimoji="1" lang="en-US" altLang="zh-CN" dirty="0"/>
              <a:t>/</a:t>
            </a:r>
            <a:r>
              <a:rPr kumimoji="1" lang="en-US" altLang="zh-CN" dirty="0" err="1"/>
              <a:t>Keychains</a:t>
            </a:r>
            <a:r>
              <a:rPr kumimoji="1" lang="en-US" altLang="zh-CN" dirty="0"/>
              <a:t>/keychain-2.</a:t>
            </a:r>
            <a:r>
              <a:rPr kumimoji="1" lang="en-US" altLang="zh-CN" dirty="0" smtClean="0"/>
              <a:t>db</a:t>
            </a:r>
          </a:p>
          <a:p>
            <a:r>
              <a:rPr kumimoji="1" lang="zh-CN" altLang="en-US" dirty="0" smtClean="0"/>
              <a:t>支持 </a:t>
            </a:r>
            <a:r>
              <a:rPr kumimoji="1" lang="en-US" altLang="zh-CN" dirty="0" smtClean="0"/>
              <a:t>app</a:t>
            </a:r>
            <a:r>
              <a:rPr kumimoji="1" lang="zh-CN" altLang="en-US" dirty="0" smtClean="0"/>
              <a:t> 之间的共享</a:t>
            </a:r>
            <a:endParaRPr kumimoji="1" lang="en-US" altLang="zh-CN" dirty="0" smtClean="0"/>
          </a:p>
          <a:p>
            <a:r>
              <a:rPr kumimoji="1" lang="en-US" altLang="zh-CN" dirty="0" smtClean="0"/>
              <a:t>Demo</a:t>
            </a:r>
            <a:endParaRPr kumimoji="1" lang="zh-CN" altLang="en-US" dirty="0"/>
          </a:p>
        </p:txBody>
      </p:sp>
      <p:pic>
        <p:nvPicPr>
          <p:cNvPr id="2" name="图片 1"/>
          <p:cNvPicPr>
            <a:picLocks noChangeAspect="1"/>
          </p:cNvPicPr>
          <p:nvPr/>
        </p:nvPicPr>
        <p:blipFill>
          <a:blip r:embed="rId3"/>
          <a:stretch>
            <a:fillRect/>
          </a:stretch>
        </p:blipFill>
        <p:spPr>
          <a:xfrm>
            <a:off x="5705864" y="3333414"/>
            <a:ext cx="3375030" cy="2953151"/>
          </a:xfrm>
          <a:prstGeom prst="rect">
            <a:avLst/>
          </a:prstGeom>
        </p:spPr>
      </p:pic>
    </p:spTree>
    <p:extLst>
      <p:ext uri="{BB962C8B-B14F-4D97-AF65-F5344CB8AC3E}">
        <p14:creationId xmlns:p14="http://schemas.microsoft.com/office/powerpoint/2010/main" val="28363062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0565C68-BB23-4812-BBF4-C911DDE048B4}">
  <we:reference id="wa104150524" version="1.0.0.1" store="en-US" storeType="OMEX"/>
  <we:alternateReferences>
    <we:reference id="WA104150524" version="1.0.0.1" store="WA104150524"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图像" ma:contentTypeID="0x0101009148F5A04DDD49CBA7127AADA5FB792B00AADE34325A8B49CDA8BB4DB53328F2140090B8B716052B6C4C883889F5741F2105" ma:contentTypeVersion="1" ma:contentTypeDescription="上载图像。" ma:contentTypeScope="" ma:versionID="738c04dd2300e1d4fffed18634b457e7">
  <xsd:schema xmlns:xsd="http://www.w3.org/2001/XMLSchema" xmlns:xs="http://www.w3.org/2001/XMLSchema" xmlns:p="http://schemas.microsoft.com/office/2006/metadata/properties" xmlns:ns1="http://schemas.microsoft.com/sharepoint/v3" xmlns:ns2="1B3D4A87-9781-49B0-9742-29785CC39809" xmlns:ns3="http://schemas.microsoft.com/sharepoint/v3/fields" targetNamespace="http://schemas.microsoft.com/office/2006/metadata/properties" ma:root="true" ma:fieldsID="3884ceb0ae6918e43f742a20c382c5bc" ns1:_="" ns2:_="" ns3:_="">
    <xsd:import namespace="http://schemas.microsoft.com/sharepoint/v3"/>
    <xsd:import namespace="1B3D4A87-9781-49B0-9742-29785CC39809"/>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路径" ma:hidden="true" ma:list="Docs" ma:internalName="FileRef" ma:readOnly="true" ma:showField="FullUrl">
      <xsd:simpleType>
        <xsd:restriction base="dms:Lookup"/>
      </xsd:simpleType>
    </xsd:element>
    <xsd:element name="File_x0020_Type" ma:index="9" nillable="true" ma:displayName="文件类型" ma:hidden="true" ma:internalName="File_x0020_Type" ma:readOnly="true">
      <xsd:simpleType>
        <xsd:restriction base="dms:Text"/>
      </xsd:simpleType>
    </xsd:element>
    <xsd:element name="HTML_x0020_File_x0020_Type" ma:index="10" nillable="true" ma:displayName="HTML 文件类型" ma:hidden="true" ma:internalName="HTML_x0020_File_x0020_Type" ma:readOnly="true">
      <xsd:simpleType>
        <xsd:restriction base="dms:Text"/>
      </xsd:simpleType>
    </xsd:element>
    <xsd:element name="FSObjType" ma:index="11" nillable="true" ma:displayName="项目类型" ma:hidden="true" ma:list="Docs" ma:internalName="FSObjType" ma:readOnly="true" ma:showField="FSType">
      <xsd:simpleType>
        <xsd:restriction base="dms:Lookup"/>
      </xsd:simpleType>
    </xsd:element>
    <xsd:element name="PublishingStartDate" ma:index="27" nillable="true" ma:displayName="计划开始日期" ma:description="" ma:hidden="true" ma:internalName="PublishingStartDate">
      <xsd:simpleType>
        <xsd:restriction base="dms:Unknown"/>
      </xsd:simpleType>
    </xsd:element>
    <xsd:element name="PublishingExpirationDate" ma:index="28" nillable="true" ma:displayName="计划结束日期"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B3D4A87-9781-49B0-9742-29785CC39809" elementFormDefault="qualified">
    <xsd:import namespace="http://schemas.microsoft.com/office/2006/documentManagement/types"/>
    <xsd:import namespace="http://schemas.microsoft.com/office/infopath/2007/PartnerControls"/>
    <xsd:element name="ThumbnailExists" ma:index="18" nillable="true" ma:displayName="退出缩略图" ma:default="FALSE" ma:hidden="true" ma:internalName="ThumbnailExists" ma:readOnly="true">
      <xsd:simpleType>
        <xsd:restriction base="dms:Boolean"/>
      </xsd:simpleType>
    </xsd:element>
    <xsd:element name="PreviewExists" ma:index="19" nillable="true" ma:displayName="退出预览" ma:default="FALSE" ma:hidden="true" ma:internalName="PreviewExists" ma:readOnly="true">
      <xsd:simpleType>
        <xsd:restriction base="dms:Boolean"/>
      </xsd:simpleType>
    </xsd:element>
    <xsd:element name="ImageWidth" ma:index="20" nillable="true" ma:displayName="宽度" ma:internalName="ImageWidth" ma:readOnly="true">
      <xsd:simpleType>
        <xsd:restriction base="dms:Unknown"/>
      </xsd:simpleType>
    </xsd:element>
    <xsd:element name="ImageHeight" ma:index="22" nillable="true" ma:displayName="高度" ma:internalName="ImageHeight" ma:readOnly="true">
      <xsd:simpleType>
        <xsd:restriction base="dms:Unknown"/>
      </xsd:simpleType>
    </xsd:element>
    <xsd:element name="ImageCreateDate" ma:index="25" nillable="true" ma:displayName="拍摄日期"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版权所有"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作者"/>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ma:index="23" ma:displayName="评论"/>
        <xsd:element name="keywords" minOccurs="0" maxOccurs="1" type="xsd:string" ma:index="14" ma:displayName="关键字"/>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mageCreateDate xmlns="1B3D4A87-9781-49B0-9742-29785CC39809"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Props1.xml><?xml version="1.0" encoding="utf-8"?>
<ds:datastoreItem xmlns:ds="http://schemas.openxmlformats.org/officeDocument/2006/customXml" ds:itemID="{F76DEE5D-3935-4B6E-AE67-92AC5DAD116B}">
  <ds:schemaRefs>
    <ds:schemaRef ds:uri="http://schemas.microsoft.com/sharepoint/v3/contenttype/forms"/>
  </ds:schemaRefs>
</ds:datastoreItem>
</file>

<file path=customXml/itemProps2.xml><?xml version="1.0" encoding="utf-8"?>
<ds:datastoreItem xmlns:ds="http://schemas.openxmlformats.org/officeDocument/2006/customXml" ds:itemID="{1BEA3706-B4F2-4212-B696-BFB517914E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3D4A87-9781-49B0-9742-29785CC39809"/>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250B0E-10E1-43C6-BD5D-0358E9148F9A}">
  <ds:schemaRefs>
    <ds:schemaRef ds:uri="http://schemas.microsoft.com/office/2006/metadata/properties"/>
    <ds:schemaRef ds:uri="http://schemas.microsoft.com/office/infopath/2007/PartnerControls"/>
    <ds:schemaRef ds:uri="1B3D4A87-9781-49B0-9742-29785CC39809"/>
    <ds:schemaRef ds:uri="http://schemas.microsoft.com/sharepoint/v3"/>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otalTime>7706</TotalTime>
  <Words>714</Words>
  <Application>Microsoft Macintosh PowerPoint</Application>
  <PresentationFormat>自定义</PresentationFormat>
  <Paragraphs>93</Paragraphs>
  <Slides>10</Slides>
  <Notes>10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iOS 开发之数据存储</vt:lpstr>
      <vt:lpstr>iOS 文件系统</vt:lpstr>
      <vt:lpstr> iOS 保存数据的几种方式</vt:lpstr>
      <vt:lpstr>NSUserDefualts</vt:lpstr>
      <vt:lpstr>NSKeyedArchiver  </vt:lpstr>
      <vt:lpstr>数据库：SQLite</vt:lpstr>
      <vt:lpstr>数据库：CoreData</vt:lpstr>
      <vt:lpstr>性能比较</vt:lpstr>
      <vt:lpstr>KeyChain</vt:lpstr>
      <vt:lpstr>练习</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跟谁学大数据报告维度</dc:title>
  <dc:creator>Yi Wen</dc:creator>
  <cp:keywords>跟谁学产品介绍</cp:keywords>
  <dc:description/>
  <cp:lastModifiedBy>bjhl bjhl</cp:lastModifiedBy>
  <cp:revision>80</cp:revision>
  <dcterms:created xsi:type="dcterms:W3CDTF">2015-05-30T00:29:20Z</dcterms:created>
  <dcterms:modified xsi:type="dcterms:W3CDTF">2016-09-13T12:41:59Z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0x0101009148F5A04DDD49CBA7127AADA5FB792B00AADE34325A8B49CDA8BB4DB53328F2140090B8B716052B6C4C883889F5741F2105</vt:lpwstr>
  </property>
</Properties>
</file>