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0" r:id="rId1"/>
  </p:sldMasterIdLst>
  <p:notesMasterIdLst>
    <p:notesMasterId r:id="rId36"/>
  </p:notesMasterIdLst>
  <p:sldIdLst>
    <p:sldId id="256" r:id="rId2"/>
    <p:sldId id="268" r:id="rId3"/>
    <p:sldId id="265" r:id="rId4"/>
    <p:sldId id="257" r:id="rId5"/>
    <p:sldId id="269" r:id="rId6"/>
    <p:sldId id="270" r:id="rId7"/>
    <p:sldId id="288" r:id="rId8"/>
    <p:sldId id="258" r:id="rId9"/>
    <p:sldId id="289" r:id="rId10"/>
    <p:sldId id="260" r:id="rId11"/>
    <p:sldId id="261" r:id="rId12"/>
    <p:sldId id="290" r:id="rId13"/>
    <p:sldId id="262" r:id="rId14"/>
    <p:sldId id="263" r:id="rId15"/>
    <p:sldId id="291" r:id="rId16"/>
    <p:sldId id="267" r:id="rId17"/>
    <p:sldId id="264" r:id="rId18"/>
    <p:sldId id="274" r:id="rId19"/>
    <p:sldId id="275" r:id="rId20"/>
    <p:sldId id="276" r:id="rId21"/>
    <p:sldId id="277" r:id="rId22"/>
    <p:sldId id="278" r:id="rId23"/>
    <p:sldId id="279" r:id="rId24"/>
    <p:sldId id="271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72" r:id="rId34"/>
    <p:sldId id="292" r:id="rId3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a Verboom" initials="LV" lastIdx="1" clrIdx="0">
    <p:extLst>
      <p:ext uri="{19B8F6BF-5375-455C-9EA6-DF929625EA0E}">
        <p15:presenceInfo xmlns:p15="http://schemas.microsoft.com/office/powerpoint/2012/main" userId="2113d064087a4e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84E"/>
    <a:srgbClr val="1684DD"/>
    <a:srgbClr val="94BE72"/>
    <a:srgbClr val="549E39"/>
    <a:srgbClr val="F8F8F8"/>
    <a:srgbClr val="7B18DE"/>
    <a:srgbClr val="491AE0"/>
    <a:srgbClr val="7451EB"/>
    <a:srgbClr val="653CE8"/>
    <a:srgbClr val="669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7A80A6-67C2-4E7F-9497-53F2B94FAACF}">
  <a:tblStyle styleId="{477A80A6-67C2-4E7F-9497-53F2B94FAA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34DF3A-4F13-48F0-9418-5CDB37DF77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0691" autoAdjust="0"/>
  </p:normalViewPr>
  <p:slideViewPr>
    <p:cSldViewPr snapToGrid="0">
      <p:cViewPr varScale="1">
        <p:scale>
          <a:sx n="146" d="100"/>
          <a:sy n="146" d="100"/>
        </p:scale>
        <p:origin x="69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Verboom" userId="2113d064087a4e3c" providerId="LiveId" clId="{62FF0534-50B4-44E9-A524-AD32807B4810}"/>
    <pc:docChg chg="modSld">
      <pc:chgData name="Lena Verboom" userId="2113d064087a4e3c" providerId="LiveId" clId="{62FF0534-50B4-44E9-A524-AD32807B4810}" dt="2021-02-15T10:56:16.941" v="10" actId="729"/>
      <pc:docMkLst>
        <pc:docMk/>
      </pc:docMkLst>
      <pc:sldChg chg="mod modShow">
        <pc:chgData name="Lena Verboom" userId="2113d064087a4e3c" providerId="LiveId" clId="{62FF0534-50B4-44E9-A524-AD32807B4810}" dt="2021-02-15T10:56:16.941" v="10" actId="729"/>
        <pc:sldMkLst>
          <pc:docMk/>
          <pc:sldMk cId="0" sldId="256"/>
        </pc:sldMkLst>
      </pc:sldChg>
      <pc:sldChg chg="modSp mod">
        <pc:chgData name="Lena Verboom" userId="2113d064087a4e3c" providerId="LiveId" clId="{62FF0534-50B4-44E9-A524-AD32807B4810}" dt="2021-02-15T10:48:13.212" v="4" actId="5793"/>
        <pc:sldMkLst>
          <pc:docMk/>
          <pc:sldMk cId="1408771527" sldId="289"/>
        </pc:sldMkLst>
        <pc:spChg chg="mod">
          <ac:chgData name="Lena Verboom" userId="2113d064087a4e3c" providerId="LiveId" clId="{62FF0534-50B4-44E9-A524-AD32807B4810}" dt="2021-02-15T10:48:13.212" v="4" actId="5793"/>
          <ac:spMkLst>
            <pc:docMk/>
            <pc:sldMk cId="1408771527" sldId="289"/>
            <ac:spMk id="3" creationId="{867A11A9-82E9-4E84-B217-F00E1401C3F8}"/>
          </ac:spMkLst>
        </pc:spChg>
      </pc:sldChg>
      <pc:sldChg chg="modSp mod">
        <pc:chgData name="Lena Verboom" userId="2113d064087a4e3c" providerId="LiveId" clId="{62FF0534-50B4-44E9-A524-AD32807B4810}" dt="2021-02-15T10:48:23.472" v="8" actId="20577"/>
        <pc:sldMkLst>
          <pc:docMk/>
          <pc:sldMk cId="2647289016" sldId="290"/>
        </pc:sldMkLst>
        <pc:spChg chg="mod">
          <ac:chgData name="Lena Verboom" userId="2113d064087a4e3c" providerId="LiveId" clId="{62FF0534-50B4-44E9-A524-AD32807B4810}" dt="2021-02-15T10:48:23.472" v="8" actId="20577"/>
          <ac:spMkLst>
            <pc:docMk/>
            <pc:sldMk cId="2647289016" sldId="290"/>
            <ac:spMk id="3" creationId="{867A11A9-82E9-4E84-B217-F00E1401C3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48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928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600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0251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423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209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5090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1002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989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79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821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9307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126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273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9429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727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2169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713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676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126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46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7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715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2542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207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066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80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22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67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413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57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33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A343D-ABEC-457A-A0B9-CE4A5C96D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8B25AB-C487-4DA0-B006-B743F6B98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C5AE68-8E24-4936-B25B-BE696AD3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D6105-469D-482B-9030-FCEA3E2D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E1A068-59FF-4519-963D-409171BA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879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9D288-65D8-4458-9224-F9D2E57F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D1CC81-11F9-4D56-AD6F-76F6B705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AA2A29-23F7-4E7C-B633-B11B4515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AD1A38-B16B-4286-973F-9BD523E7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173A0-08CC-4A99-B622-75395EC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1260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E059BC-9015-410D-97DC-FAA6120E4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58F2DE-F687-4856-B73A-85212962F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B8480-A49B-43EE-B460-1240749A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82BAC5-B6EE-4442-B081-58F60B74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121A1-9621-4F4A-AA67-9EE8A975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3878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31578-1969-4AA3-914A-D30AD4B7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766B2-F4F0-4711-A310-53407140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50D396-5905-4BDF-A205-B4A0878D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E327F5-1926-4138-82D2-DF4A9AD9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605CB-125E-492B-8502-01CDE225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8090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9BE9F-0A14-474C-AE3A-61D696DB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8EDD8-B5C5-4A5D-A5D2-0ED49CEE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CF27FA-9C61-46E4-A4FC-9BCA3DB7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7E375D-9045-4839-8C86-6D79102C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F7331-F357-487C-A98B-8C511B25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9017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E09FD-6781-4EC6-A4B8-A943C83E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5E677-049F-4113-8169-75BE0F39D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288729-E14B-4FBE-A4A5-7634C52D5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DFF01F-DE41-4D25-953F-D1C2828F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98C9FC-E327-4C9D-9162-31B9884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7FF125-5B2D-4BBC-9870-1D697F99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563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4689-8615-4AA8-AB61-BFA312A6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7E48FA-F9CF-4702-A24A-87B6D536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878245-48F6-4CF7-AAC7-B45E14E97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DE5455-3C5F-4D26-BA9A-EB9F5DA75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8BD65D-C997-44AF-A288-D939F58FA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791CBC-E656-4C77-A2BA-88EBBACC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8A5B0E-40B4-42F2-8BF3-AF88958D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A81FBE-5C65-479F-A4E1-3169CC54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89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6E13D-EA8B-4799-8672-4D026C19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C4AD3A-814D-4CB6-8AB9-A27533F9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98E056-5A4D-4A54-B426-CB198707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C1DCCB-3A1E-4E3D-AF71-01B86B1D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5509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5BB494-BD72-467E-B56C-2007C9CC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B42031-F0AF-447B-A88C-3605D88D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369D80-2B98-4DEA-AF96-CF1F79A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2590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1779E-4E0B-4677-87D3-E11CB1F2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88008-B4B7-4031-B78F-58AD4F0B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B1D9DB-B3B2-4DA7-A16F-56BB183F5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682A4C-CB88-4D37-9A54-00D57B56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E5CDC0-B791-4DD1-A7DC-EEFD7864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475331-3D27-4342-A1A5-329F71E2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1355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4670C-E3EB-4498-BFB3-F6A133FE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3A3FDE-1E8D-4DBE-ABA1-93A6CC247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D48F7C-C303-434B-9ECC-2BA7C3FB1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EF9AA1-71FA-4C5B-B680-984E2D75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45686C-4E51-4ABA-94C8-9693A16D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71287E-6B39-4713-94C2-0B27FD8A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6375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ED8864-C3DB-475A-80C9-C5035FF8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9A90F9-1D42-4E9E-AFD1-81D90270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9A477-3300-4EDE-AEF0-20B870E09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D249B6-330F-4A16-9D9C-7C78BCFD4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79255-F4DF-43F9-B4B2-0F7FB2C56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3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0.svg"/><Relationship Id="rId5" Type="http://schemas.openxmlformats.org/officeDocument/2006/relationships/image" Target="../media/image2.pn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18.sv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30.sv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36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35.png"/><Relationship Id="rId5" Type="http://schemas.openxmlformats.org/officeDocument/2006/relationships/image" Target="../media/image7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1.png"/><Relationship Id="rId5" Type="http://schemas.openxmlformats.org/officeDocument/2006/relationships/image" Target="../media/image7.png"/><Relationship Id="rId10" Type="http://schemas.openxmlformats.org/officeDocument/2006/relationships/image" Target="../media/image26.sv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sv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12" Type="http://schemas.openxmlformats.org/officeDocument/2006/relationships/image" Target="../media/image23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32.png"/><Relationship Id="rId10" Type="http://schemas.openxmlformats.org/officeDocument/2006/relationships/image" Target="../media/image70.svg"/><Relationship Id="rId4" Type="http://schemas.openxmlformats.org/officeDocument/2006/relationships/image" Target="../media/image6.png"/><Relationship Id="rId9" Type="http://schemas.openxmlformats.org/officeDocument/2006/relationships/image" Target="../media/image69.png"/><Relationship Id="rId1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4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5" Type="http://schemas.openxmlformats.org/officeDocument/2006/relationships/image" Target="../media/image24.svg"/><Relationship Id="rId10" Type="http://schemas.openxmlformats.org/officeDocument/2006/relationships/image" Target="../media/image8.sv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pn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FF26498-6D2B-4A06-862B-F687C0EBFB19}"/>
              </a:ext>
            </a:extLst>
          </p:cNvPr>
          <p:cNvSpPr/>
          <p:nvPr/>
        </p:nvSpPr>
        <p:spPr>
          <a:xfrm>
            <a:off x="236071" y="244111"/>
            <a:ext cx="8671860" cy="4486916"/>
          </a:xfrm>
          <a:prstGeom prst="rect">
            <a:avLst/>
          </a:prstGeom>
          <a:gradFill flip="none" rotWithShape="1">
            <a:gsLst>
              <a:gs pos="0">
                <a:srgbClr val="77A84E">
                  <a:shade val="30000"/>
                  <a:satMod val="115000"/>
                </a:srgbClr>
              </a:gs>
              <a:gs pos="50000">
                <a:srgbClr val="77A84E">
                  <a:shade val="67500"/>
                  <a:satMod val="115000"/>
                </a:srgbClr>
              </a:gs>
              <a:gs pos="100000">
                <a:srgbClr val="77A84E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059388" y="1651352"/>
            <a:ext cx="4882257" cy="1327162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 faim dans le monde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0526" y="267964"/>
            <a:ext cx="2212369" cy="12782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307" y="328921"/>
            <a:ext cx="931174" cy="94591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083" y="363329"/>
            <a:ext cx="839124" cy="770989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DCC3AFC-3AA0-415D-9091-EEEF231A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61" y="4211877"/>
            <a:ext cx="3700455" cy="4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944DC36-0E1F-4060-A163-E0EABC66C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777" y="3085431"/>
            <a:ext cx="1217342" cy="12163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5D9D73B-9E05-4FC9-8A27-191547152F7A}"/>
              </a:ext>
            </a:extLst>
          </p:cNvPr>
          <p:cNvSpPr txBox="1"/>
          <p:nvPr/>
        </p:nvSpPr>
        <p:spPr>
          <a:xfrm>
            <a:off x="7320118" y="4301781"/>
            <a:ext cx="16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Lena Verboom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825FB63-596A-4CB5-8D3A-2F062869FAF5}"/>
              </a:ext>
            </a:extLst>
          </p:cNvPr>
          <p:cNvSpPr txBox="1"/>
          <p:nvPr/>
        </p:nvSpPr>
        <p:spPr>
          <a:xfrm>
            <a:off x="2253514" y="3085431"/>
            <a:ext cx="46369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entury Gothic" panose="020B0502020202020204" pitchFamily="34" charset="0"/>
              </a:rPr>
              <a:t>Projet 3 : Réalisez une étude de santé publique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  Résultats des calculs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C4BEAE7-0CD2-442B-8E2E-4754E130D4B0}"/>
              </a:ext>
            </a:extLst>
          </p:cNvPr>
          <p:cNvSpPr txBox="1"/>
          <p:nvPr/>
        </p:nvSpPr>
        <p:spPr>
          <a:xfrm>
            <a:off x="7931959" y="222347"/>
            <a:ext cx="34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pic>
        <p:nvPicPr>
          <p:cNvPr id="13" name="Graphique 12" descr="Flèche : courbe légère">
            <a:extLst>
              <a:ext uri="{FF2B5EF4-FFF2-40B4-BE49-F238E27FC236}">
                <a16:creationId xmlns:a16="http://schemas.microsoft.com/office/drawing/2014/main" id="{64D64BA7-881A-4906-BF80-D5869DC93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14" y="1542380"/>
            <a:ext cx="409074" cy="409074"/>
          </a:xfrm>
          <a:prstGeom prst="rect">
            <a:avLst/>
          </a:prstGeom>
        </p:spPr>
      </p:pic>
      <p:pic>
        <p:nvPicPr>
          <p:cNvPr id="16" name="Graphique 15" descr="Flèche : courbe légère">
            <a:extLst>
              <a:ext uri="{FF2B5EF4-FFF2-40B4-BE49-F238E27FC236}">
                <a16:creationId xmlns:a16="http://schemas.microsoft.com/office/drawing/2014/main" id="{03A40AAF-24E8-4175-90A1-350520CF7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081" y="2845663"/>
            <a:ext cx="409074" cy="40907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6340645" y="4934515"/>
            <a:ext cx="1633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ONU, FAO, WHO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7972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3200" y="4805052"/>
            <a:ext cx="324456" cy="29811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6915ED5-4452-4E51-AD0B-4CC14F0E2FC1}"/>
              </a:ext>
            </a:extLst>
          </p:cNvPr>
          <p:cNvSpPr txBox="1"/>
          <p:nvPr/>
        </p:nvSpPr>
        <p:spPr>
          <a:xfrm>
            <a:off x="581768" y="1511011"/>
            <a:ext cx="7176236" cy="1087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Sous nutrition entre les années 2012 à 2018 (moyenne de 3 ans) :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Personnes : </a:t>
            </a:r>
            <a:r>
              <a:rPr lang="fr-FR" sz="1500" b="1" dirty="0">
                <a:latin typeface="Century Gothic" panose="020B0502020202020204" pitchFamily="34" charset="0"/>
              </a:rPr>
              <a:t>741 millions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Pourcentage de population mondiale : </a:t>
            </a:r>
            <a:r>
              <a:rPr lang="fr-FR" sz="1500" b="1" dirty="0">
                <a:latin typeface="Century Gothic" panose="020B0502020202020204" pitchFamily="34" charset="0"/>
              </a:rPr>
              <a:t>10,6 %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40426E3-F481-460D-831F-5301BF06E360}"/>
              </a:ext>
            </a:extLst>
          </p:cNvPr>
          <p:cNvSpPr txBox="1"/>
          <p:nvPr/>
        </p:nvSpPr>
        <p:spPr>
          <a:xfrm>
            <a:off x="581768" y="2822441"/>
            <a:ext cx="8333631" cy="108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Disponibilité alimentaire de produits végétaux et animaux (Kcal) : 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Personnes nourries : </a:t>
            </a:r>
            <a:r>
              <a:rPr lang="fr-FR" sz="1500" b="1" dirty="0">
                <a:latin typeface="Century Gothic" panose="020B0502020202020204" pitchFamily="34" charset="0"/>
              </a:rPr>
              <a:t>8 milliards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Pourcentage de population mondiale nourrie : </a:t>
            </a:r>
            <a:r>
              <a:rPr lang="fr-FR" sz="1500" b="1" dirty="0">
                <a:latin typeface="Century Gothic" panose="020B0502020202020204" pitchFamily="34" charset="0"/>
              </a:rPr>
              <a:t>115 %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4971CDBC-16E5-4A34-ACB1-16AB70A246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1833" y="4805052"/>
            <a:ext cx="337887" cy="2981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AD9B54-055A-412B-8C1A-37E770F808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129779">
            <a:off x="7698336" y="3025930"/>
            <a:ext cx="315658" cy="65818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A85BFB-C9B9-42C5-9655-93C6AAD2D2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9185" y="3154527"/>
            <a:ext cx="738317" cy="42292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6A67FB2A-DED8-40FD-AC27-A3B30932D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29" y="1698300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3702A82-AE66-40CF-98BE-CE1270A97620}"/>
              </a:ext>
            </a:extLst>
          </p:cNvPr>
          <p:cNvSpPr txBox="1"/>
          <p:nvPr/>
        </p:nvSpPr>
        <p:spPr>
          <a:xfrm>
            <a:off x="8060662" y="3088011"/>
            <a:ext cx="37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+</a:t>
            </a:r>
          </a:p>
        </p:txBody>
      </p:sp>
      <p:pic>
        <p:nvPicPr>
          <p:cNvPr id="26" name="Graphique 25" descr="Fourchette et couteau">
            <a:extLst>
              <a:ext uri="{FF2B5EF4-FFF2-40B4-BE49-F238E27FC236}">
                <a16:creationId xmlns:a16="http://schemas.microsoft.com/office/drawing/2014/main" id="{1DC192AD-9085-4696-B0A0-3E02B88890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01339" y="3143560"/>
            <a:ext cx="424460" cy="42446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625B8B5-D358-4811-B08D-E1A072F1EAFE}"/>
              </a:ext>
            </a:extLst>
          </p:cNvPr>
          <p:cNvSpPr txBox="1"/>
          <p:nvPr/>
        </p:nvSpPr>
        <p:spPr>
          <a:xfrm>
            <a:off x="7295840" y="3111489"/>
            <a:ext cx="37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=</a:t>
            </a:r>
          </a:p>
        </p:txBody>
      </p:sp>
      <p:pic>
        <p:nvPicPr>
          <p:cNvPr id="28" name="Graphique 27" descr="Flèche : courbe légère">
            <a:extLst>
              <a:ext uri="{FF2B5EF4-FFF2-40B4-BE49-F238E27FC236}">
                <a16:creationId xmlns:a16="http://schemas.microsoft.com/office/drawing/2014/main" id="{9E1A73B7-5C1F-4B6A-9933-ABD1DD7968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7670" y="4146905"/>
            <a:ext cx="409074" cy="409074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3B1D4459-6682-4E1A-8C2B-23ED14FA470D}"/>
              </a:ext>
            </a:extLst>
          </p:cNvPr>
          <p:cNvSpPr txBox="1"/>
          <p:nvPr/>
        </p:nvSpPr>
        <p:spPr>
          <a:xfrm>
            <a:off x="535368" y="4113584"/>
            <a:ext cx="8468858" cy="39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solidFill>
                  <a:srgbClr val="1684DD"/>
                </a:solidFill>
                <a:latin typeface="Century Gothic" panose="020B0502020202020204" pitchFamily="34" charset="0"/>
              </a:rPr>
              <a:t>Disponibilité alimentaire suffisante </a:t>
            </a:r>
          </a:p>
        </p:txBody>
      </p:sp>
    </p:spTree>
    <p:extLst>
      <p:ext uri="{BB962C8B-B14F-4D97-AF65-F5344CB8AC3E}">
        <p14:creationId xmlns:p14="http://schemas.microsoft.com/office/powerpoint/2010/main" val="44876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  Résultats des calculs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C4BEAE7-0CD2-442B-8E2E-4754E130D4B0}"/>
              </a:ext>
            </a:extLst>
          </p:cNvPr>
          <p:cNvSpPr txBox="1"/>
          <p:nvPr/>
        </p:nvSpPr>
        <p:spPr>
          <a:xfrm>
            <a:off x="7931959" y="222347"/>
            <a:ext cx="34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6340645" y="4934515"/>
            <a:ext cx="1633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ONU, FAO, WHO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972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200" y="4805052"/>
            <a:ext cx="324456" cy="298111"/>
          </a:xfrm>
          <a:prstGeom prst="rect">
            <a:avLst/>
          </a:prstGeom>
        </p:spPr>
      </p:pic>
      <p:pic>
        <p:nvPicPr>
          <p:cNvPr id="15" name="Graphique 14" descr="Flèche : courbe légère">
            <a:extLst>
              <a:ext uri="{FF2B5EF4-FFF2-40B4-BE49-F238E27FC236}">
                <a16:creationId xmlns:a16="http://schemas.microsoft.com/office/drawing/2014/main" id="{E2E16536-3E0A-49A8-A8BD-AABEA7581F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3722" y="4329469"/>
            <a:ext cx="409074" cy="409074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47E0372-975F-4724-8884-BDE848D079BD}"/>
              </a:ext>
            </a:extLst>
          </p:cNvPr>
          <p:cNvSpPr txBox="1"/>
          <p:nvPr/>
        </p:nvSpPr>
        <p:spPr>
          <a:xfrm>
            <a:off x="625955" y="4307299"/>
            <a:ext cx="8468858" cy="39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solidFill>
                  <a:srgbClr val="1684DD"/>
                </a:solidFill>
                <a:latin typeface="Century Gothic" panose="020B0502020202020204" pitchFamily="34" charset="0"/>
              </a:rPr>
              <a:t>Problèmes répartition entre les riches et les pauvres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4971CDBC-16E5-4A34-ACB1-16AB70A246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1833" y="4805052"/>
            <a:ext cx="337887" cy="29811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9A2E5AD-109B-4E38-B1B4-9BBF70EB28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5988" y="3267582"/>
            <a:ext cx="2132231" cy="962941"/>
          </a:xfrm>
          <a:prstGeom prst="rect">
            <a:avLst/>
          </a:prstGeom>
        </p:spPr>
      </p:pic>
      <p:pic>
        <p:nvPicPr>
          <p:cNvPr id="27" name="Graphique 26" descr="Flèche : courbe légère">
            <a:extLst>
              <a:ext uri="{FF2B5EF4-FFF2-40B4-BE49-F238E27FC236}">
                <a16:creationId xmlns:a16="http://schemas.microsoft.com/office/drawing/2014/main" id="{3CA24471-519A-41C5-97D9-C13E968F0B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314" y="1373932"/>
            <a:ext cx="409074" cy="40907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9590E4F9-2C4B-42C0-B384-B50F1257057E}"/>
              </a:ext>
            </a:extLst>
          </p:cNvPr>
          <p:cNvSpPr txBox="1"/>
          <p:nvPr/>
        </p:nvSpPr>
        <p:spPr>
          <a:xfrm>
            <a:off x="581768" y="1342563"/>
            <a:ext cx="7176236" cy="108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Obésité :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Personnes : IMC &gt; 30</a:t>
            </a:r>
            <a:endParaRPr lang="fr-FR" sz="1500" b="1" dirty="0">
              <a:latin typeface="Century Gothic" panose="020B0502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Pourcentage de population adulte mondiale : </a:t>
            </a:r>
            <a:r>
              <a:rPr lang="fr-FR" sz="1500" b="1" dirty="0">
                <a:latin typeface="Century Gothic" panose="020B0502020202020204" pitchFamily="34" charset="0"/>
              </a:rPr>
              <a:t>13 %  en 2016</a:t>
            </a:r>
          </a:p>
        </p:txBody>
      </p:sp>
      <p:pic>
        <p:nvPicPr>
          <p:cNvPr id="29" name="Graphique 28" descr="Fourchette et couteau">
            <a:extLst>
              <a:ext uri="{FF2B5EF4-FFF2-40B4-BE49-F238E27FC236}">
                <a16:creationId xmlns:a16="http://schemas.microsoft.com/office/drawing/2014/main" id="{996C26D7-B997-40E9-B885-AADDCA325E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51767" y="2579316"/>
            <a:ext cx="591693" cy="591693"/>
          </a:xfrm>
          <a:prstGeom prst="rect">
            <a:avLst/>
          </a:prstGeom>
        </p:spPr>
      </p:pic>
      <p:sp>
        <p:nvSpPr>
          <p:cNvPr id="30" name="Signe de multiplication 29">
            <a:extLst>
              <a:ext uri="{FF2B5EF4-FFF2-40B4-BE49-F238E27FC236}">
                <a16:creationId xmlns:a16="http://schemas.microsoft.com/office/drawing/2014/main" id="{6CC0A084-76EB-4775-AB36-59EEE6EF119B}"/>
              </a:ext>
            </a:extLst>
          </p:cNvPr>
          <p:cNvSpPr/>
          <p:nvPr/>
        </p:nvSpPr>
        <p:spPr>
          <a:xfrm>
            <a:off x="2716255" y="2775526"/>
            <a:ext cx="689733" cy="31510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Graphique 30" descr="Fourchette et couteau">
            <a:extLst>
              <a:ext uri="{FF2B5EF4-FFF2-40B4-BE49-F238E27FC236}">
                <a16:creationId xmlns:a16="http://schemas.microsoft.com/office/drawing/2014/main" id="{FEBEB48B-1E82-4508-B4BD-DA1F16D026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74039" y="2475105"/>
            <a:ext cx="591693" cy="591693"/>
          </a:xfrm>
          <a:prstGeom prst="rect">
            <a:avLst/>
          </a:prstGeom>
        </p:spPr>
      </p:pic>
      <p:pic>
        <p:nvPicPr>
          <p:cNvPr id="32" name="Graphique 31" descr="Fourchette et couteau">
            <a:extLst>
              <a:ext uri="{FF2B5EF4-FFF2-40B4-BE49-F238E27FC236}">
                <a16:creationId xmlns:a16="http://schemas.microsoft.com/office/drawing/2014/main" id="{4751FCA8-6D5F-43D8-A57E-BF93B53804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42372" y="2498935"/>
            <a:ext cx="591693" cy="591693"/>
          </a:xfrm>
          <a:prstGeom prst="rect">
            <a:avLst/>
          </a:prstGeom>
        </p:spPr>
      </p:pic>
      <p:pic>
        <p:nvPicPr>
          <p:cNvPr id="33" name="Graphique 32" descr="Fourchette et couteau">
            <a:extLst>
              <a:ext uri="{FF2B5EF4-FFF2-40B4-BE49-F238E27FC236}">
                <a16:creationId xmlns:a16="http://schemas.microsoft.com/office/drawing/2014/main" id="{DAF75B0E-1843-4E9F-8CC8-5F12321D7B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86410" y="2485657"/>
            <a:ext cx="591693" cy="591693"/>
          </a:xfrm>
          <a:prstGeom prst="rect">
            <a:avLst/>
          </a:prstGeom>
        </p:spPr>
      </p:pic>
      <p:pic>
        <p:nvPicPr>
          <p:cNvPr id="34" name="Graphique 33" descr="Fourchette et couteau">
            <a:extLst>
              <a:ext uri="{FF2B5EF4-FFF2-40B4-BE49-F238E27FC236}">
                <a16:creationId xmlns:a16="http://schemas.microsoft.com/office/drawing/2014/main" id="{10951770-D37D-446F-BBCA-93A6694B25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30448" y="2478398"/>
            <a:ext cx="591693" cy="591693"/>
          </a:xfrm>
          <a:prstGeom prst="rect">
            <a:avLst/>
          </a:prstGeom>
        </p:spPr>
      </p:pic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3A80DDED-69DB-4EB2-92FC-42B6FD31FBC2}"/>
              </a:ext>
            </a:extLst>
          </p:cNvPr>
          <p:cNvSpPr/>
          <p:nvPr/>
        </p:nvSpPr>
        <p:spPr>
          <a:xfrm rot="13737457">
            <a:off x="3217613" y="3311727"/>
            <a:ext cx="376751" cy="132736"/>
          </a:xfrm>
          <a:prstGeom prst="rightArrow">
            <a:avLst/>
          </a:prstGeom>
          <a:solidFill>
            <a:srgbClr val="77A84E"/>
          </a:solidFill>
          <a:ln>
            <a:solidFill>
              <a:srgbClr val="77A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A868D809-B6F1-4D8C-B6E5-5AA018526524}"/>
              </a:ext>
            </a:extLst>
          </p:cNvPr>
          <p:cNvSpPr/>
          <p:nvPr/>
        </p:nvSpPr>
        <p:spPr>
          <a:xfrm rot="15662876">
            <a:off x="3973664" y="3161568"/>
            <a:ext cx="376751" cy="132736"/>
          </a:xfrm>
          <a:prstGeom prst="rightArrow">
            <a:avLst/>
          </a:prstGeom>
          <a:solidFill>
            <a:srgbClr val="77A84E"/>
          </a:solidFill>
          <a:ln>
            <a:solidFill>
              <a:srgbClr val="77A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B036D30B-0823-486E-A1FA-1AEA61295D8A}"/>
              </a:ext>
            </a:extLst>
          </p:cNvPr>
          <p:cNvSpPr/>
          <p:nvPr/>
        </p:nvSpPr>
        <p:spPr>
          <a:xfrm rot="18297390">
            <a:off x="5219289" y="3237572"/>
            <a:ext cx="376751" cy="132736"/>
          </a:xfrm>
          <a:prstGeom prst="rightArrow">
            <a:avLst/>
          </a:prstGeom>
          <a:solidFill>
            <a:srgbClr val="77A84E"/>
          </a:solidFill>
          <a:ln>
            <a:solidFill>
              <a:srgbClr val="77A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59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41A4D7-653F-4CE7-99FD-EE7A0C040382}"/>
              </a:ext>
            </a:extLst>
          </p:cNvPr>
          <p:cNvSpPr/>
          <p:nvPr/>
        </p:nvSpPr>
        <p:spPr>
          <a:xfrm>
            <a:off x="410145" y="2172628"/>
            <a:ext cx="830426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  Résultats des calculs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C4BEAE7-0CD2-442B-8E2E-4754E130D4B0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6605335" y="4934515"/>
            <a:ext cx="171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ONU, FAO, WHO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310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637" y="4805052"/>
            <a:ext cx="324456" cy="29811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4088484-3858-47C5-B98B-D3F6E4A5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855" y="4820802"/>
            <a:ext cx="337887" cy="2981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10140FE-AB55-47CF-8881-875463DBB03E}"/>
              </a:ext>
            </a:extLst>
          </p:cNvPr>
          <p:cNvSpPr txBox="1"/>
          <p:nvPr/>
        </p:nvSpPr>
        <p:spPr>
          <a:xfrm>
            <a:off x="1004049" y="2260143"/>
            <a:ext cx="781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Quelles sont les prévisions de population en  </a:t>
            </a:r>
            <a:r>
              <a:rPr lang="fr-F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2050</a:t>
            </a: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? Aura-t-on besoin d’augmenter drastiquement la </a:t>
            </a:r>
            <a:r>
              <a:rPr lang="fr-F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production alimentaire</a:t>
            </a: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? </a:t>
            </a:r>
          </a:p>
        </p:txBody>
      </p:sp>
      <p:pic>
        <p:nvPicPr>
          <p:cNvPr id="14" name="Graphique 13" descr="Main levée">
            <a:extLst>
              <a:ext uri="{FF2B5EF4-FFF2-40B4-BE49-F238E27FC236}">
                <a16:creationId xmlns:a16="http://schemas.microsoft.com/office/drawing/2014/main" id="{CC87512F-EC9C-4D1F-BA8B-4A66AFE764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590" y="2233409"/>
            <a:ext cx="542843" cy="5428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AD6538-0A00-4CE9-A0E9-62333FD24C2A}"/>
              </a:ext>
            </a:extLst>
          </p:cNvPr>
          <p:cNvSpPr txBox="1"/>
          <p:nvPr/>
        </p:nvSpPr>
        <p:spPr>
          <a:xfrm>
            <a:off x="4017237" y="3643526"/>
            <a:ext cx="56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26" name="Graphique 25" descr="Tendance à la hausse">
            <a:extLst>
              <a:ext uri="{FF2B5EF4-FFF2-40B4-BE49-F238E27FC236}">
                <a16:creationId xmlns:a16="http://schemas.microsoft.com/office/drawing/2014/main" id="{7620BECD-DB28-4505-8FEC-17DDF4FFFF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6707" r="5386" b="27521"/>
          <a:stretch/>
        </p:blipFill>
        <p:spPr>
          <a:xfrm rot="19928272">
            <a:off x="2316506" y="3374884"/>
            <a:ext cx="837613" cy="894004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7373870B-E601-41B6-BA99-A6AFF212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01" y="3741640"/>
            <a:ext cx="845937" cy="84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A231F47-F8BE-49C4-86A9-F22664F88802}"/>
              </a:ext>
            </a:extLst>
          </p:cNvPr>
          <p:cNvSpPr txBox="1"/>
          <p:nvPr/>
        </p:nvSpPr>
        <p:spPr>
          <a:xfrm>
            <a:off x="7229073" y="3643526"/>
            <a:ext cx="56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22" name="Graphique 21" descr="Tendance à la hausse">
            <a:extLst>
              <a:ext uri="{FF2B5EF4-FFF2-40B4-BE49-F238E27FC236}">
                <a16:creationId xmlns:a16="http://schemas.microsoft.com/office/drawing/2014/main" id="{53007BFA-9A4C-4D88-9984-BDCF490D23B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6707" r="5386" b="27521"/>
          <a:stretch/>
        </p:blipFill>
        <p:spPr>
          <a:xfrm rot="19928272">
            <a:off x="4950824" y="3374884"/>
            <a:ext cx="837613" cy="8940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BCDD854-897A-43CC-A1A2-ECD3989483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129779">
            <a:off x="5839306" y="3861280"/>
            <a:ext cx="315658" cy="65818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9E2157E-7490-4501-B68D-774F7E2A6F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0155" y="3989877"/>
            <a:ext cx="738317" cy="42292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6865A011-9C33-471C-B134-2A228E24AAEF}"/>
              </a:ext>
            </a:extLst>
          </p:cNvPr>
          <p:cNvSpPr txBox="1"/>
          <p:nvPr/>
        </p:nvSpPr>
        <p:spPr>
          <a:xfrm>
            <a:off x="6201632" y="3923361"/>
            <a:ext cx="37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4728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  Résultats des calculs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pic>
        <p:nvPicPr>
          <p:cNvPr id="13" name="Graphique 12" descr="Flèche : courbe légère">
            <a:extLst>
              <a:ext uri="{FF2B5EF4-FFF2-40B4-BE49-F238E27FC236}">
                <a16:creationId xmlns:a16="http://schemas.microsoft.com/office/drawing/2014/main" id="{64D64BA7-881A-4906-BF80-D5869DC93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14" y="1561090"/>
            <a:ext cx="409074" cy="40907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7102287" y="4934515"/>
            <a:ext cx="1293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 et FAO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268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6496" y="4805052"/>
            <a:ext cx="324456" cy="29811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40426E3-F481-460D-831F-5301BF06E360}"/>
              </a:ext>
            </a:extLst>
          </p:cNvPr>
          <p:cNvSpPr txBox="1"/>
          <p:nvPr/>
        </p:nvSpPr>
        <p:spPr>
          <a:xfrm>
            <a:off x="594410" y="1540990"/>
            <a:ext cx="5019212" cy="108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Population mondiale : 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Actuellement : </a:t>
            </a:r>
            <a:r>
              <a:rPr lang="fr-FR" sz="1500" b="1" dirty="0">
                <a:latin typeface="Century Gothic" panose="020B0502020202020204" pitchFamily="34" charset="0"/>
              </a:rPr>
              <a:t>7 milliards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Prévision en 2050 : </a:t>
            </a:r>
            <a:r>
              <a:rPr lang="fr-FR" sz="1500" b="1" dirty="0">
                <a:latin typeface="Century Gothic" panose="020B0502020202020204" pitchFamily="34" charset="0"/>
              </a:rPr>
              <a:t>9,1 milliards</a:t>
            </a:r>
          </a:p>
        </p:txBody>
      </p:sp>
      <p:pic>
        <p:nvPicPr>
          <p:cNvPr id="8" name="Graphique 7" descr="Tendance à la hausse">
            <a:extLst>
              <a:ext uri="{FF2B5EF4-FFF2-40B4-BE49-F238E27FC236}">
                <a16:creationId xmlns:a16="http://schemas.microsoft.com/office/drawing/2014/main" id="{3E05710D-71B9-4B04-A381-E9B81773968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6707" r="5386" b="27521"/>
          <a:stretch/>
        </p:blipFill>
        <p:spPr>
          <a:xfrm rot="19928272">
            <a:off x="4578651" y="1674938"/>
            <a:ext cx="711938" cy="759868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199537F-12A1-47B5-A721-D470BA4AC9EB}"/>
              </a:ext>
            </a:extLst>
          </p:cNvPr>
          <p:cNvSpPr txBox="1"/>
          <p:nvPr/>
        </p:nvSpPr>
        <p:spPr>
          <a:xfrm>
            <a:off x="4995582" y="1982124"/>
            <a:ext cx="7916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FFC000"/>
                </a:solidFill>
                <a:latin typeface="Century Gothic" panose="020B0502020202020204" pitchFamily="34" charset="0"/>
              </a:rPr>
              <a:t>34 %</a:t>
            </a:r>
          </a:p>
        </p:txBody>
      </p:sp>
      <p:pic>
        <p:nvPicPr>
          <p:cNvPr id="20" name="Graphique 19" descr="Flèche : courbe légère">
            <a:extLst>
              <a:ext uri="{FF2B5EF4-FFF2-40B4-BE49-F238E27FC236}">
                <a16:creationId xmlns:a16="http://schemas.microsoft.com/office/drawing/2014/main" id="{FED3EECA-E2AF-4571-94B2-F2F8D6CC3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14" y="2791167"/>
            <a:ext cx="409074" cy="409074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1750D76-40F9-405D-B3D3-63FFF7856250}"/>
              </a:ext>
            </a:extLst>
          </p:cNvPr>
          <p:cNvSpPr txBox="1"/>
          <p:nvPr/>
        </p:nvSpPr>
        <p:spPr>
          <a:xfrm>
            <a:off x="612391" y="2765249"/>
            <a:ext cx="7905654" cy="108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Pour répondre aux besoins alimentaires il faudra :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Augmenter de </a:t>
            </a:r>
            <a:r>
              <a:rPr lang="fr-FR" sz="1500" b="1" dirty="0">
                <a:latin typeface="Century Gothic" panose="020B0502020202020204" pitchFamily="34" charset="0"/>
              </a:rPr>
              <a:t>70 %  la production agricole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Améliorer </a:t>
            </a:r>
            <a:r>
              <a:rPr lang="fr-FR" sz="1500" b="1" dirty="0">
                <a:latin typeface="Century Gothic" panose="020B0502020202020204" pitchFamily="34" charset="0"/>
              </a:rPr>
              <a:t>rendements </a:t>
            </a:r>
            <a:r>
              <a:rPr lang="fr-FR" sz="1500" dirty="0">
                <a:latin typeface="Century Gothic" panose="020B0502020202020204" pitchFamily="34" charset="0"/>
              </a:rPr>
              <a:t>des productions ou </a:t>
            </a:r>
            <a:r>
              <a:rPr lang="fr-FR" sz="1500" b="1" dirty="0">
                <a:latin typeface="Century Gothic" panose="020B0502020202020204" pitchFamily="34" charset="0"/>
              </a:rPr>
              <a:t>accroître surfaces </a:t>
            </a:r>
            <a:r>
              <a:rPr lang="fr-FR" sz="1500" dirty="0">
                <a:latin typeface="Century Gothic" panose="020B0502020202020204" pitchFamily="34" charset="0"/>
              </a:rPr>
              <a:t>cultivées</a:t>
            </a:r>
            <a:endParaRPr lang="fr-FR" sz="1500" b="1" dirty="0">
              <a:latin typeface="Century Gothic" panose="020B0502020202020204" pitchFamily="34" charset="0"/>
            </a:endParaRP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:a16="http://schemas.microsoft.com/office/drawing/2014/main" id="{48F53F85-644A-48DA-A044-4919471343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314" y="4199976"/>
            <a:ext cx="409074" cy="40907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0468888-9DE6-4D3E-BB1F-4D798F8F859F}"/>
              </a:ext>
            </a:extLst>
          </p:cNvPr>
          <p:cNvSpPr txBox="1"/>
          <p:nvPr/>
        </p:nvSpPr>
        <p:spPr>
          <a:xfrm>
            <a:off x="612547" y="4177806"/>
            <a:ext cx="8468858" cy="39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solidFill>
                  <a:srgbClr val="1684DD"/>
                </a:solidFill>
                <a:latin typeface="Century Gothic" panose="020B0502020202020204" pitchFamily="34" charset="0"/>
              </a:rPr>
              <a:t>Autres solutions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975F18-AD9B-4B07-8192-EACC919D9D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94129" y="2528803"/>
            <a:ext cx="883995" cy="88399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FBE14EB-A437-4512-A698-00564ED6AB2D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4232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  Résultats des calculs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pic>
        <p:nvPicPr>
          <p:cNvPr id="16" name="Graphique 15" descr="Flèche : courbe légère">
            <a:extLst>
              <a:ext uri="{FF2B5EF4-FFF2-40B4-BE49-F238E27FC236}">
                <a16:creationId xmlns:a16="http://schemas.microsoft.com/office/drawing/2014/main" id="{03A40AAF-24E8-4175-90A1-350520CF7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879" y="1619762"/>
            <a:ext cx="409074" cy="40907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7102287" y="4934515"/>
            <a:ext cx="1293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 et FAO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268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6496" y="4805052"/>
            <a:ext cx="324456" cy="29811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2A8228E-846C-4DD4-ACE2-6D46613A90E2}"/>
              </a:ext>
            </a:extLst>
          </p:cNvPr>
          <p:cNvSpPr txBox="1"/>
          <p:nvPr/>
        </p:nvSpPr>
        <p:spPr>
          <a:xfrm>
            <a:off x="625956" y="1593844"/>
            <a:ext cx="4923400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Céréales destinée à l’alimentation animales : </a:t>
            </a:r>
            <a:r>
              <a:rPr lang="fr-FR" sz="1500" b="1" dirty="0">
                <a:latin typeface="Century Gothic" panose="020B0502020202020204" pitchFamily="34" charset="0"/>
              </a:rPr>
              <a:t>46  % </a:t>
            </a:r>
          </a:p>
        </p:txBody>
      </p:sp>
      <p:pic>
        <p:nvPicPr>
          <p:cNvPr id="27" name="Graphique 26" descr="Poulet">
            <a:extLst>
              <a:ext uri="{FF2B5EF4-FFF2-40B4-BE49-F238E27FC236}">
                <a16:creationId xmlns:a16="http://schemas.microsoft.com/office/drawing/2014/main" id="{036E9AC0-0B99-40F0-9CE1-997F18142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0871" y="3118263"/>
            <a:ext cx="648224" cy="648224"/>
          </a:xfrm>
          <a:prstGeom prst="rect">
            <a:avLst/>
          </a:prstGeom>
        </p:spPr>
      </p:pic>
      <p:pic>
        <p:nvPicPr>
          <p:cNvPr id="28" name="Graphique 27" descr="Vache">
            <a:extLst>
              <a:ext uri="{FF2B5EF4-FFF2-40B4-BE49-F238E27FC236}">
                <a16:creationId xmlns:a16="http://schemas.microsoft.com/office/drawing/2014/main" id="{E003DC10-E011-492D-BBC2-DAF359224F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4108" y="3667732"/>
            <a:ext cx="648224" cy="648224"/>
          </a:xfrm>
          <a:prstGeom prst="rect">
            <a:avLst/>
          </a:prstGeom>
        </p:spPr>
      </p:pic>
      <p:pic>
        <p:nvPicPr>
          <p:cNvPr id="29" name="Graphique 28" descr="Cochon">
            <a:extLst>
              <a:ext uri="{FF2B5EF4-FFF2-40B4-BE49-F238E27FC236}">
                <a16:creationId xmlns:a16="http://schemas.microsoft.com/office/drawing/2014/main" id="{A54AD65D-6D7D-4FDC-A70D-73D1956050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97867" y="3092260"/>
            <a:ext cx="700612" cy="700612"/>
          </a:xfrm>
          <a:prstGeom prst="rect">
            <a:avLst/>
          </a:prstGeom>
        </p:spPr>
      </p:pic>
      <p:pic>
        <p:nvPicPr>
          <p:cNvPr id="30" name="Graphique 29" descr="Mouton">
            <a:extLst>
              <a:ext uri="{FF2B5EF4-FFF2-40B4-BE49-F238E27FC236}">
                <a16:creationId xmlns:a16="http://schemas.microsoft.com/office/drawing/2014/main" id="{183C3144-0950-4609-9A8E-DDA4B50B20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02264" y="3651334"/>
            <a:ext cx="666561" cy="66656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CB4E1B67-E50E-4714-B920-8F8FE0D0B5EC}"/>
              </a:ext>
            </a:extLst>
          </p:cNvPr>
          <p:cNvSpPr txBox="1"/>
          <p:nvPr/>
        </p:nvSpPr>
        <p:spPr>
          <a:xfrm>
            <a:off x="2312861" y="3260772"/>
            <a:ext cx="45423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FFC000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2AAE5E72-CCBE-40ED-8801-B929586A34FC}"/>
              </a:ext>
            </a:extLst>
          </p:cNvPr>
          <p:cNvSpPr/>
          <p:nvPr/>
        </p:nvSpPr>
        <p:spPr>
          <a:xfrm>
            <a:off x="3047358" y="3408733"/>
            <a:ext cx="516591" cy="1828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B37C109-B580-4A2B-B5EF-BFEB7C480E78}"/>
              </a:ext>
            </a:extLst>
          </p:cNvPr>
          <p:cNvSpPr txBox="1"/>
          <p:nvPr/>
        </p:nvSpPr>
        <p:spPr>
          <a:xfrm>
            <a:off x="3589857" y="3236919"/>
            <a:ext cx="45423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FFC000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95638CA-3AC4-47DF-BFEC-AE978FE4B28C}"/>
              </a:ext>
            </a:extLst>
          </p:cNvPr>
          <p:cNvSpPr txBox="1"/>
          <p:nvPr/>
        </p:nvSpPr>
        <p:spPr>
          <a:xfrm>
            <a:off x="4346148" y="3257116"/>
            <a:ext cx="700612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latin typeface="Century Gothic" panose="020B0502020202020204" pitchFamily="34" charset="0"/>
              </a:rPr>
              <a:t>ou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A545F2-EB9A-4A4F-8B93-0E6D2DAE36D0}"/>
              </a:ext>
            </a:extLst>
          </p:cNvPr>
          <p:cNvSpPr txBox="1"/>
          <p:nvPr/>
        </p:nvSpPr>
        <p:spPr>
          <a:xfrm>
            <a:off x="4815377" y="3236919"/>
            <a:ext cx="45423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FFC000"/>
                </a:solidFill>
                <a:latin typeface="Century Gothic" panose="020B0502020202020204" pitchFamily="34" charset="0"/>
              </a:rPr>
              <a:t>1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202EB4E4-86C7-436F-80E4-3D3E3822FF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0549709">
            <a:off x="2677563" y="3742025"/>
            <a:ext cx="262050" cy="546402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BDD0E8B6-08CE-418D-8771-AFDFEF8B8356}"/>
              </a:ext>
            </a:extLst>
          </p:cNvPr>
          <p:cNvSpPr txBox="1"/>
          <p:nvPr/>
        </p:nvSpPr>
        <p:spPr>
          <a:xfrm>
            <a:off x="2209463" y="3835991"/>
            <a:ext cx="67188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FFC000"/>
                </a:solidFill>
                <a:latin typeface="Century Gothic" panose="020B0502020202020204" pitchFamily="34" charset="0"/>
              </a:rPr>
              <a:t>11</a:t>
            </a: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7899D630-52E3-4C02-B147-A8310A10324F}"/>
              </a:ext>
            </a:extLst>
          </p:cNvPr>
          <p:cNvSpPr/>
          <p:nvPr/>
        </p:nvSpPr>
        <p:spPr>
          <a:xfrm>
            <a:off x="3047358" y="3974895"/>
            <a:ext cx="516591" cy="1828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A4D08D9-135D-4E43-A66E-17C9965307A5}"/>
              </a:ext>
            </a:extLst>
          </p:cNvPr>
          <p:cNvSpPr txBox="1"/>
          <p:nvPr/>
        </p:nvSpPr>
        <p:spPr>
          <a:xfrm>
            <a:off x="3589857" y="3803081"/>
            <a:ext cx="45423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FFC000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661275F-3A4A-4CD1-8CA4-0D1539EBC736}"/>
              </a:ext>
            </a:extLst>
          </p:cNvPr>
          <p:cNvSpPr txBox="1"/>
          <p:nvPr/>
        </p:nvSpPr>
        <p:spPr>
          <a:xfrm>
            <a:off x="4441533" y="3822428"/>
            <a:ext cx="700612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latin typeface="Century Gothic" panose="020B0502020202020204" pitchFamily="34" charset="0"/>
              </a:rPr>
              <a:t>ou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E92606A-4DB7-410D-A03F-C19BA9A13264}"/>
              </a:ext>
            </a:extLst>
          </p:cNvPr>
          <p:cNvSpPr txBox="1"/>
          <p:nvPr/>
        </p:nvSpPr>
        <p:spPr>
          <a:xfrm>
            <a:off x="4815377" y="3803081"/>
            <a:ext cx="45423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FFC000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481EEF-0B7D-4B85-9E8F-0BB3E02C3EFB}"/>
              </a:ext>
            </a:extLst>
          </p:cNvPr>
          <p:cNvSpPr/>
          <p:nvPr/>
        </p:nvSpPr>
        <p:spPr>
          <a:xfrm>
            <a:off x="2087896" y="3070911"/>
            <a:ext cx="3912385" cy="14279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70E8516A-2B58-471D-A33B-D764F68658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0549709">
            <a:off x="2621845" y="3211722"/>
            <a:ext cx="262050" cy="546402"/>
          </a:xfrm>
          <a:prstGeom prst="rect">
            <a:avLst/>
          </a:prstGeom>
        </p:spPr>
      </p:pic>
      <p:pic>
        <p:nvPicPr>
          <p:cNvPr id="42" name="Graphique 41" descr="Flèche : courbe légère">
            <a:extLst>
              <a:ext uri="{FF2B5EF4-FFF2-40B4-BE49-F238E27FC236}">
                <a16:creationId xmlns:a16="http://schemas.microsoft.com/office/drawing/2014/main" id="{7CE1B1B2-9E9E-4116-A259-06A9A303A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879" y="2122287"/>
            <a:ext cx="409074" cy="409074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09061131-79D2-4D7B-81C4-A9F7B1616B4B}"/>
              </a:ext>
            </a:extLst>
          </p:cNvPr>
          <p:cNvSpPr txBox="1"/>
          <p:nvPr/>
        </p:nvSpPr>
        <p:spPr>
          <a:xfrm>
            <a:off x="625956" y="2096369"/>
            <a:ext cx="8379082" cy="74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Produits d’origine animale nécessite plus d’énergie que les végétaux pour produire la même quantité </a:t>
            </a:r>
            <a:endParaRPr lang="fr-FR" sz="1500" b="1" dirty="0">
              <a:latin typeface="Century Gothic" panose="020B0502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0032164-4AD6-41C0-BCDD-7BDFADCB5886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3050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  Résultats des calculs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pic>
        <p:nvPicPr>
          <p:cNvPr id="16" name="Graphique 15" descr="Flèche : courbe légère">
            <a:extLst>
              <a:ext uri="{FF2B5EF4-FFF2-40B4-BE49-F238E27FC236}">
                <a16:creationId xmlns:a16="http://schemas.microsoft.com/office/drawing/2014/main" id="{03A40AAF-24E8-4175-90A1-350520CF7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878" y="1318487"/>
            <a:ext cx="409074" cy="40907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7102287" y="4934515"/>
            <a:ext cx="1293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 et FAO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268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6496" y="4805052"/>
            <a:ext cx="324456" cy="29811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2A8228E-846C-4DD4-ACE2-6D46613A90E2}"/>
              </a:ext>
            </a:extLst>
          </p:cNvPr>
          <p:cNvSpPr txBox="1"/>
          <p:nvPr/>
        </p:nvSpPr>
        <p:spPr>
          <a:xfrm>
            <a:off x="625954" y="1292569"/>
            <a:ext cx="4932635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Augmentation de la consommation de viande  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b="1" dirty="0">
                <a:latin typeface="Century Gothic" panose="020B0502020202020204" pitchFamily="34" charset="0"/>
              </a:rPr>
              <a:t>25 kg par personnes </a:t>
            </a:r>
            <a:r>
              <a:rPr lang="fr-FR" sz="1500" dirty="0">
                <a:latin typeface="Century Gothic" panose="020B0502020202020204" pitchFamily="34" charset="0"/>
              </a:rPr>
              <a:t>en 1970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b="1" dirty="0">
                <a:latin typeface="Century Gothic" panose="020B0502020202020204" pitchFamily="34" charset="0"/>
              </a:rPr>
              <a:t>43 kg par personnes </a:t>
            </a:r>
            <a:r>
              <a:rPr lang="fr-FR" sz="1500" dirty="0">
                <a:latin typeface="Century Gothic" panose="020B0502020202020204" pitchFamily="34" charset="0"/>
              </a:rPr>
              <a:t>en 2014</a:t>
            </a:r>
            <a:endParaRPr lang="fr-FR" sz="1500" b="1" dirty="0">
              <a:latin typeface="Century Gothic" panose="020B0502020202020204" pitchFamily="34" charset="0"/>
            </a:endParaRPr>
          </a:p>
        </p:txBody>
      </p:sp>
      <p:pic>
        <p:nvPicPr>
          <p:cNvPr id="15" name="Graphique 14" descr="Flèche : courbe légère">
            <a:extLst>
              <a:ext uri="{FF2B5EF4-FFF2-40B4-BE49-F238E27FC236}">
                <a16:creationId xmlns:a16="http://schemas.microsoft.com/office/drawing/2014/main" id="{E2E16536-3E0A-49A8-A8BD-AABEA7581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722" y="2458657"/>
            <a:ext cx="409074" cy="409074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872531F4-7F5B-43B4-A8C4-D75FA7ED6D3A}"/>
              </a:ext>
            </a:extLst>
          </p:cNvPr>
          <p:cNvSpPr txBox="1"/>
          <p:nvPr/>
        </p:nvSpPr>
        <p:spPr>
          <a:xfrm>
            <a:off x="594409" y="2432635"/>
            <a:ext cx="7743475" cy="74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Disponibilité alimentaire mondiale végétales, perte, nourritures animaux (Kcal) : 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Personnes nourries : </a:t>
            </a:r>
            <a:r>
              <a:rPr lang="fr-FR" sz="1500" b="1" dirty="0">
                <a:latin typeface="Century Gothic" panose="020B0502020202020204" pitchFamily="34" charset="0"/>
              </a:rPr>
              <a:t>10 milliards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:a16="http://schemas.microsoft.com/office/drawing/2014/main" id="{DCCBEE45-ED24-4C0C-9DE2-7219CDAEA4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722" y="3832305"/>
            <a:ext cx="409074" cy="40907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10171B0-ECC9-43B9-852C-8CCE9A2DA996}"/>
              </a:ext>
            </a:extLst>
          </p:cNvPr>
          <p:cNvSpPr txBox="1"/>
          <p:nvPr/>
        </p:nvSpPr>
        <p:spPr>
          <a:xfrm>
            <a:off x="625955" y="3810135"/>
            <a:ext cx="7769728" cy="39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solidFill>
                  <a:srgbClr val="1684DD"/>
                </a:solidFill>
                <a:latin typeface="Century Gothic" panose="020B0502020202020204" pitchFamily="34" charset="0"/>
              </a:rPr>
              <a:t>Diminution des pertes, consommer moins de produit animaux et réduire l’élevage</a:t>
            </a:r>
          </a:p>
        </p:txBody>
      </p:sp>
      <p:pic>
        <p:nvPicPr>
          <p:cNvPr id="48" name="Graphique 47" descr="Flèche : courbe légère">
            <a:extLst>
              <a:ext uri="{FF2B5EF4-FFF2-40B4-BE49-F238E27FC236}">
                <a16:creationId xmlns:a16="http://schemas.microsoft.com/office/drawing/2014/main" id="{6C2BF97D-F166-4805-99F3-3817F4E55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722" y="3297287"/>
            <a:ext cx="409074" cy="409074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7367F6B4-9993-4173-B5CF-D8E7A5E9376A}"/>
              </a:ext>
            </a:extLst>
          </p:cNvPr>
          <p:cNvSpPr txBox="1"/>
          <p:nvPr/>
        </p:nvSpPr>
        <p:spPr>
          <a:xfrm>
            <a:off x="594409" y="3271265"/>
            <a:ext cx="7743475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latin typeface="Century Gothic" panose="020B0502020202020204" pitchFamily="34" charset="0"/>
              </a:rPr>
              <a:t>Les végétaux pourrait servir à nourrir la population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356540E-95AA-444B-87C2-5263821F5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90" y="4216068"/>
            <a:ext cx="826169" cy="82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46131C1-638B-4A59-8BC1-96F45A5396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06904" y="4207628"/>
            <a:ext cx="826168" cy="826168"/>
          </a:xfrm>
          <a:prstGeom prst="rect">
            <a:avLst/>
          </a:prstGeom>
        </p:spPr>
      </p:pic>
      <p:sp>
        <p:nvSpPr>
          <p:cNvPr id="51" name="Signe de multiplication 50">
            <a:extLst>
              <a:ext uri="{FF2B5EF4-FFF2-40B4-BE49-F238E27FC236}">
                <a16:creationId xmlns:a16="http://schemas.microsoft.com/office/drawing/2014/main" id="{B38524D8-2AD3-4EA2-9C87-8CADDC28DC32}"/>
              </a:ext>
            </a:extLst>
          </p:cNvPr>
          <p:cNvSpPr/>
          <p:nvPr/>
        </p:nvSpPr>
        <p:spPr>
          <a:xfrm rot="1477692">
            <a:off x="2579627" y="4452982"/>
            <a:ext cx="1317293" cy="4167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D1C7300-8085-4853-9CB5-FC559018CE7F}"/>
              </a:ext>
            </a:extLst>
          </p:cNvPr>
          <p:cNvSpPr/>
          <p:nvPr/>
        </p:nvSpPr>
        <p:spPr>
          <a:xfrm>
            <a:off x="4140047" y="4175347"/>
            <a:ext cx="929120" cy="927816"/>
          </a:xfrm>
          <a:prstGeom prst="ellipse">
            <a:avLst/>
          </a:prstGeom>
          <a:noFill/>
          <a:ln w="38100">
            <a:solidFill>
              <a:srgbClr val="77A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53166DC-6C7E-46C0-A632-F122EEE25176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5748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  Détails des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C75A54-5FB1-4057-8037-CCE777572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873" y="1354073"/>
            <a:ext cx="6476395" cy="11493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C838815-7AF8-4FE7-8AE0-93821EFE11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693"/>
          <a:stretch/>
        </p:blipFill>
        <p:spPr>
          <a:xfrm>
            <a:off x="1229787" y="3112012"/>
            <a:ext cx="2260448" cy="147570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AB76FC3-5896-4E12-9C2A-7986A674326E}"/>
              </a:ext>
            </a:extLst>
          </p:cNvPr>
          <p:cNvSpPr txBox="1"/>
          <p:nvPr/>
        </p:nvSpPr>
        <p:spPr>
          <a:xfrm>
            <a:off x="1106267" y="1293633"/>
            <a:ext cx="1898378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latin typeface="Century Gothic" panose="020B0502020202020204" pitchFamily="34" charset="0"/>
              </a:rPr>
              <a:t>Source : 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B3271903-EE6C-4934-8469-62F5D63C2EB1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V="1">
            <a:off x="1229787" y="1928739"/>
            <a:ext cx="1055086" cy="1921128"/>
          </a:xfrm>
          <a:prstGeom prst="bentConnector3">
            <a:avLst>
              <a:gd name="adj1" fmla="val 121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1904B2F-CDD6-4FC0-AA2E-1E052181DBE3}"/>
              </a:ext>
            </a:extLst>
          </p:cNvPr>
          <p:cNvCxnSpPr>
            <a:cxnSpLocks/>
          </p:cNvCxnSpPr>
          <p:nvPr/>
        </p:nvCxnSpPr>
        <p:spPr>
          <a:xfrm flipV="1">
            <a:off x="2655727" y="3075141"/>
            <a:ext cx="1459071" cy="18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1BD71638-BD3F-472B-AD4D-A610A542D15B}"/>
              </a:ext>
            </a:extLst>
          </p:cNvPr>
          <p:cNvSpPr txBox="1"/>
          <p:nvPr/>
        </p:nvSpPr>
        <p:spPr>
          <a:xfrm>
            <a:off x="4157107" y="2944226"/>
            <a:ext cx="43608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Indication sur la production des produits animaux en 2013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8E2D80F6-1438-4082-A3FD-755FDC311275}"/>
              </a:ext>
            </a:extLst>
          </p:cNvPr>
          <p:cNvCxnSpPr>
            <a:cxnSpLocks/>
          </p:cNvCxnSpPr>
          <p:nvPr/>
        </p:nvCxnSpPr>
        <p:spPr>
          <a:xfrm flipV="1">
            <a:off x="2655727" y="3453063"/>
            <a:ext cx="1459071" cy="10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0AE11F1-9F4C-4086-B19B-B2A61E57945B}"/>
              </a:ext>
            </a:extLst>
          </p:cNvPr>
          <p:cNvSpPr txBox="1"/>
          <p:nvPr/>
        </p:nvSpPr>
        <p:spPr>
          <a:xfrm>
            <a:off x="34761" y="2571750"/>
            <a:ext cx="1898378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5 fichiers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4F1680C-78E4-403E-923C-C269CD713350}"/>
              </a:ext>
            </a:extLst>
          </p:cNvPr>
          <p:cNvSpPr txBox="1"/>
          <p:nvPr/>
        </p:nvSpPr>
        <p:spPr>
          <a:xfrm>
            <a:off x="4157107" y="3299852"/>
            <a:ext cx="43608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Quantité de céréales produites dans le monde en 2013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4AAE930-11B2-4F21-8058-37E08F12B609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2852916" y="3808053"/>
            <a:ext cx="1304191" cy="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0BE0B12C-50D9-4DD2-9E4B-2E8E50BB1DD4}"/>
              </a:ext>
            </a:extLst>
          </p:cNvPr>
          <p:cNvSpPr txBox="1"/>
          <p:nvPr/>
        </p:nvSpPr>
        <p:spPr>
          <a:xfrm>
            <a:off x="4157107" y="3661859"/>
            <a:ext cx="43608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Population mondiale par pays en 2013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38767D7-15A0-4E9C-8260-F45A66077E6B}"/>
              </a:ext>
            </a:extLst>
          </p:cNvPr>
          <p:cNvCxnSpPr>
            <a:cxnSpLocks/>
          </p:cNvCxnSpPr>
          <p:nvPr/>
        </p:nvCxnSpPr>
        <p:spPr>
          <a:xfrm flipV="1">
            <a:off x="3236494" y="4105268"/>
            <a:ext cx="914400" cy="1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E03D1238-EC56-4A42-B686-D992CAD7F7A3}"/>
              </a:ext>
            </a:extLst>
          </p:cNvPr>
          <p:cNvSpPr txBox="1"/>
          <p:nvPr/>
        </p:nvSpPr>
        <p:spPr>
          <a:xfrm>
            <a:off x="4157106" y="3983462"/>
            <a:ext cx="49868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Nombre de personnes sous alimentées dans le monde de 2012 à 2018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9F7057E-1C28-46EA-B258-83AB8FA57C72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2655727" y="4400128"/>
            <a:ext cx="1459071" cy="2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56AB4CFC-C1CF-4CBF-96ED-11E10BC8FAB9}"/>
              </a:ext>
            </a:extLst>
          </p:cNvPr>
          <p:cNvSpPr txBox="1"/>
          <p:nvPr/>
        </p:nvSpPr>
        <p:spPr>
          <a:xfrm>
            <a:off x="4114798" y="4275691"/>
            <a:ext cx="43608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Indication sur la production des produits végétaux en 2013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867E49-DB4C-4544-B914-5C9386F611C4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3701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  Détails des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7DDDF3F-0583-4EBD-A5E1-B301ACF30277}"/>
              </a:ext>
            </a:extLst>
          </p:cNvPr>
          <p:cNvSpPr txBox="1"/>
          <p:nvPr/>
        </p:nvSpPr>
        <p:spPr>
          <a:xfrm>
            <a:off x="217943" y="1157472"/>
            <a:ext cx="4896852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 err="1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df_population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DB16FE-CBC1-4AA0-8CD1-8D1931283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64" y="2016562"/>
            <a:ext cx="8385710" cy="135638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049B02-0AFB-47A0-A4BE-F159B5403970}"/>
              </a:ext>
            </a:extLst>
          </p:cNvPr>
          <p:cNvSpPr txBox="1"/>
          <p:nvPr/>
        </p:nvSpPr>
        <p:spPr>
          <a:xfrm>
            <a:off x="217943" y="3317172"/>
            <a:ext cx="4896852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Table SQL population :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D1DC9E6-8C8B-420E-9A51-25F24ABAB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867" y="4013429"/>
            <a:ext cx="5465460" cy="940678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7ECE9F9-D60E-4640-94FC-52AA7A7C3C53}"/>
              </a:ext>
            </a:extLst>
          </p:cNvPr>
          <p:cNvCxnSpPr>
            <a:stCxn id="8" idx="2"/>
          </p:cNvCxnSpPr>
          <p:nvPr/>
        </p:nvCxnSpPr>
        <p:spPr>
          <a:xfrm>
            <a:off x="4619219" y="3372949"/>
            <a:ext cx="0" cy="55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AA8DA4A-BF4D-4E70-831B-BA04E5991E8B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4231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  Détails des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7DDDF3F-0583-4EBD-A5E1-B301ACF30277}"/>
              </a:ext>
            </a:extLst>
          </p:cNvPr>
          <p:cNvSpPr txBox="1"/>
          <p:nvPr/>
        </p:nvSpPr>
        <p:spPr>
          <a:xfrm>
            <a:off x="217943" y="1157472"/>
            <a:ext cx="4896852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 err="1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fr_sousnutrition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: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C049B02-0AFB-47A0-A4BE-F159B5403970}"/>
              </a:ext>
            </a:extLst>
          </p:cNvPr>
          <p:cNvSpPr txBox="1"/>
          <p:nvPr/>
        </p:nvSpPr>
        <p:spPr>
          <a:xfrm>
            <a:off x="0" y="3767425"/>
            <a:ext cx="4896852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Table SQL sous nutrition: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66BF52-7E24-495A-95AB-DDDADA99D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34" y="1905353"/>
            <a:ext cx="7792473" cy="2039004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B067295-5088-4334-8D13-CB6C6E483C1C}"/>
              </a:ext>
            </a:extLst>
          </p:cNvPr>
          <p:cNvCxnSpPr>
            <a:cxnSpLocks/>
          </p:cNvCxnSpPr>
          <p:nvPr/>
        </p:nvCxnSpPr>
        <p:spPr>
          <a:xfrm>
            <a:off x="5521587" y="3920293"/>
            <a:ext cx="0" cy="43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7E65B5F-917E-4E5F-92E2-0081DA75FAE1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19D406-12C7-4DD7-A737-CC321F910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489" y="4377336"/>
            <a:ext cx="4809524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2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  Détails des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7DDDF3F-0583-4EBD-A5E1-B301ACF30277}"/>
              </a:ext>
            </a:extLst>
          </p:cNvPr>
          <p:cNvSpPr txBox="1"/>
          <p:nvPr/>
        </p:nvSpPr>
        <p:spPr>
          <a:xfrm>
            <a:off x="217943" y="1157472"/>
            <a:ext cx="4896852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 err="1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fr_céréales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0B8987-E2F9-4BB6-A439-63B79D75D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96" y="2102215"/>
            <a:ext cx="8686799" cy="18115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42C74F8-5F23-4D2D-841B-DD1E525EF610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1053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Sommaire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002F552-B6B7-45B0-92C8-4FCB6AD516FC}"/>
              </a:ext>
            </a:extLst>
          </p:cNvPr>
          <p:cNvSpPr txBox="1"/>
          <p:nvPr/>
        </p:nvSpPr>
        <p:spPr>
          <a:xfrm>
            <a:off x="2171898" y="1261289"/>
            <a:ext cx="6346826" cy="33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Mise en contexte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Résultats des calculs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Détails des données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Opération d’algèbre relationnelle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Requêtes SQL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7102287" y="4934515"/>
            <a:ext cx="1293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 et FAO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268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496" y="4805052"/>
            <a:ext cx="324456" cy="2981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6FA5F2-CB55-48DC-9EDA-AEA671BEBC05}"/>
              </a:ext>
            </a:extLst>
          </p:cNvPr>
          <p:cNvSpPr/>
          <p:nvPr/>
        </p:nvSpPr>
        <p:spPr>
          <a:xfrm>
            <a:off x="2069432" y="1278258"/>
            <a:ext cx="5317957" cy="3457384"/>
          </a:xfrm>
          <a:prstGeom prst="rect">
            <a:avLst/>
          </a:prstGeom>
          <a:noFill/>
          <a:ln w="38100">
            <a:solidFill>
              <a:srgbClr val="168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085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  Détails des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7DDDF3F-0583-4EBD-A5E1-B301ACF30277}"/>
              </a:ext>
            </a:extLst>
          </p:cNvPr>
          <p:cNvSpPr txBox="1"/>
          <p:nvPr/>
        </p:nvSpPr>
        <p:spPr>
          <a:xfrm>
            <a:off x="217943" y="1157472"/>
            <a:ext cx="4896852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 err="1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fr_vegetaux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: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C049B02-0AFB-47A0-A4BE-F159B5403970}"/>
              </a:ext>
            </a:extLst>
          </p:cNvPr>
          <p:cNvSpPr txBox="1"/>
          <p:nvPr/>
        </p:nvSpPr>
        <p:spPr>
          <a:xfrm>
            <a:off x="217943" y="2909642"/>
            <a:ext cx="4896852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 err="1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fr_animaux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1DCD0A-9B34-4C61-A22E-ED1EB0E26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00" y="3740333"/>
            <a:ext cx="7882772" cy="11808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292FAC3-F8EB-4049-9B4A-4A7E3A7E4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00" y="1927060"/>
            <a:ext cx="7768830" cy="112786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8B7DD59-4686-473D-A6E6-2DCAE2789259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85489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  Détails des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7DDDF3F-0583-4EBD-A5E1-B301ACF30277}"/>
              </a:ext>
            </a:extLst>
          </p:cNvPr>
          <p:cNvSpPr txBox="1"/>
          <p:nvPr/>
        </p:nvSpPr>
        <p:spPr>
          <a:xfrm>
            <a:off x="217943" y="1157472"/>
            <a:ext cx="3138868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 err="1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fr_vegetaux_animaux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F1FC97-E6E3-4E5C-8AD1-4F5722040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98" y="2312857"/>
            <a:ext cx="8490600" cy="13605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50CF0E-42DE-48BE-BA51-C62B5BF229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598" b="29933"/>
          <a:stretch/>
        </p:blipFill>
        <p:spPr>
          <a:xfrm>
            <a:off x="379391" y="3677466"/>
            <a:ext cx="8448659" cy="107352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FDD9458-A383-402B-9C30-099A52588B0E}"/>
              </a:ext>
            </a:extLst>
          </p:cNvPr>
          <p:cNvSpPr txBox="1"/>
          <p:nvPr/>
        </p:nvSpPr>
        <p:spPr>
          <a:xfrm>
            <a:off x="1353722" y="1660671"/>
            <a:ext cx="1314078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6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Append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4BA0208-26A1-407D-AAD6-DA8E919B4CDF}"/>
              </a:ext>
            </a:extLst>
          </p:cNvPr>
          <p:cNvCxnSpPr>
            <a:cxnSpLocks/>
          </p:cNvCxnSpPr>
          <p:nvPr/>
        </p:nvCxnSpPr>
        <p:spPr>
          <a:xfrm flipH="1" flipV="1">
            <a:off x="1467853" y="1767384"/>
            <a:ext cx="319524" cy="2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D025C48-5100-434B-847A-485E88408798}"/>
              </a:ext>
            </a:extLst>
          </p:cNvPr>
          <p:cNvCxnSpPr>
            <a:cxnSpLocks/>
          </p:cNvCxnSpPr>
          <p:nvPr/>
        </p:nvCxnSpPr>
        <p:spPr>
          <a:xfrm flipV="1">
            <a:off x="1882282" y="1767383"/>
            <a:ext cx="331529" cy="21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F708FB3-DAB9-4570-9CC5-D15B1289A5BA}"/>
              </a:ext>
            </a:extLst>
          </p:cNvPr>
          <p:cNvSpPr/>
          <p:nvPr/>
        </p:nvSpPr>
        <p:spPr>
          <a:xfrm>
            <a:off x="8361948" y="2266536"/>
            <a:ext cx="528014" cy="4726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9E1E213-C563-4909-9A4A-AF4928721679}"/>
              </a:ext>
            </a:extLst>
          </p:cNvPr>
          <p:cNvSpPr txBox="1"/>
          <p:nvPr/>
        </p:nvSpPr>
        <p:spPr>
          <a:xfrm>
            <a:off x="6376505" y="1333075"/>
            <a:ext cx="2239022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6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Nouvelle colonne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FB90B2-1343-4AB5-9D99-F92FF13BF79A}"/>
              </a:ext>
            </a:extLst>
          </p:cNvPr>
          <p:cNvCxnSpPr>
            <a:cxnSpLocks/>
          </p:cNvCxnSpPr>
          <p:nvPr/>
        </p:nvCxnSpPr>
        <p:spPr>
          <a:xfrm>
            <a:off x="7798066" y="1913436"/>
            <a:ext cx="487846" cy="32757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750A401-600E-421D-891E-F681B4D71927}"/>
              </a:ext>
            </a:extLst>
          </p:cNvPr>
          <p:cNvSpPr/>
          <p:nvPr/>
        </p:nvSpPr>
        <p:spPr>
          <a:xfrm>
            <a:off x="3765884" y="2335441"/>
            <a:ext cx="721895" cy="2392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8E55B67-A913-48DA-978A-9B72BDF21150}"/>
              </a:ext>
            </a:extLst>
          </p:cNvPr>
          <p:cNvCxnSpPr>
            <a:cxnSpLocks/>
          </p:cNvCxnSpPr>
          <p:nvPr/>
        </p:nvCxnSpPr>
        <p:spPr>
          <a:xfrm>
            <a:off x="4476219" y="4728411"/>
            <a:ext cx="553453" cy="206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AC8AE78-0717-45C2-8AC5-8D08FC5D5C28}"/>
              </a:ext>
            </a:extLst>
          </p:cNvPr>
          <p:cNvSpPr txBox="1"/>
          <p:nvPr/>
        </p:nvSpPr>
        <p:spPr>
          <a:xfrm>
            <a:off x="5056135" y="4624337"/>
            <a:ext cx="912800" cy="506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Pivot</a:t>
            </a:r>
            <a:endParaRPr lang="fr-F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EB114E8-EB22-453F-A530-13916866DCCE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23736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  Détails des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7DDDF3F-0583-4EBD-A5E1-B301ACF30277}"/>
              </a:ext>
            </a:extLst>
          </p:cNvPr>
          <p:cNvSpPr txBox="1"/>
          <p:nvPr/>
        </p:nvSpPr>
        <p:spPr>
          <a:xfrm>
            <a:off x="217943" y="1157472"/>
            <a:ext cx="3138868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 err="1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fr_vegetaux_animaux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: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DD9458-A383-402B-9C30-099A52588B0E}"/>
              </a:ext>
            </a:extLst>
          </p:cNvPr>
          <p:cNvSpPr txBox="1"/>
          <p:nvPr/>
        </p:nvSpPr>
        <p:spPr>
          <a:xfrm>
            <a:off x="3189709" y="1059354"/>
            <a:ext cx="1314078" cy="713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>
                <a:solidFill>
                  <a:srgbClr val="FFC000"/>
                </a:solidFill>
                <a:latin typeface="Century Gothic" panose="020B0502020202020204" pitchFamily="34" charset="0"/>
              </a:rPr>
              <a:t>Pivot</a:t>
            </a:r>
            <a:r>
              <a:rPr lang="fr-FR" sz="24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9E1E213-C563-4909-9A4A-AF4928721679}"/>
              </a:ext>
            </a:extLst>
          </p:cNvPr>
          <p:cNvSpPr txBox="1"/>
          <p:nvPr/>
        </p:nvSpPr>
        <p:spPr>
          <a:xfrm>
            <a:off x="7058206" y="916164"/>
            <a:ext cx="2239022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6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Nouvelles colonnes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FB90B2-1343-4AB5-9D99-F92FF13BF79A}"/>
              </a:ext>
            </a:extLst>
          </p:cNvPr>
          <p:cNvCxnSpPr>
            <a:cxnSpLocks/>
          </p:cNvCxnSpPr>
          <p:nvPr/>
        </p:nvCxnSpPr>
        <p:spPr>
          <a:xfrm flipH="1">
            <a:off x="7764349" y="1560484"/>
            <a:ext cx="435833" cy="46855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1C1DF2D0-1FA3-4DF0-85EE-F7720E7748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976"/>
          <a:stretch/>
        </p:blipFill>
        <p:spPr>
          <a:xfrm>
            <a:off x="153720" y="2110138"/>
            <a:ext cx="7778240" cy="12853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01470DC-4F5C-4781-98D3-8AB2283DF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056" y="3590984"/>
            <a:ext cx="7571428" cy="140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708FB3-DAB9-4570-9CC5-D15B1289A5BA}"/>
              </a:ext>
            </a:extLst>
          </p:cNvPr>
          <p:cNvSpPr/>
          <p:nvPr/>
        </p:nvSpPr>
        <p:spPr>
          <a:xfrm>
            <a:off x="3550574" y="2133404"/>
            <a:ext cx="4381385" cy="57282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7C032B7-EDCF-4D8B-B5AC-5DA824B67C78}"/>
              </a:ext>
            </a:extLst>
          </p:cNvPr>
          <p:cNvCxnSpPr>
            <a:cxnSpLocks/>
          </p:cNvCxnSpPr>
          <p:nvPr/>
        </p:nvCxnSpPr>
        <p:spPr>
          <a:xfrm flipH="1">
            <a:off x="8335592" y="1552516"/>
            <a:ext cx="77674" cy="18429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A8EA0E4-D0CE-42B1-8F01-0F16450332FB}"/>
              </a:ext>
            </a:extLst>
          </p:cNvPr>
          <p:cNvSpPr/>
          <p:nvPr/>
        </p:nvSpPr>
        <p:spPr>
          <a:xfrm>
            <a:off x="1633543" y="3609525"/>
            <a:ext cx="7334941" cy="61781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E4C66D-C97C-46F7-8302-C810A2AC6E3C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9031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  Détails des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7DDDF3F-0583-4EBD-A5E1-B301ACF30277}"/>
              </a:ext>
            </a:extLst>
          </p:cNvPr>
          <p:cNvSpPr txBox="1"/>
          <p:nvPr/>
        </p:nvSpPr>
        <p:spPr>
          <a:xfrm>
            <a:off x="217943" y="1157472"/>
            <a:ext cx="4896852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Table SQL </a:t>
            </a:r>
            <a:r>
              <a:rPr lang="fr-FR" sz="2000" b="1" dirty="0" err="1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dispo_alim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: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C049B02-0AFB-47A0-A4BE-F159B5403970}"/>
              </a:ext>
            </a:extLst>
          </p:cNvPr>
          <p:cNvSpPr txBox="1"/>
          <p:nvPr/>
        </p:nvSpPr>
        <p:spPr>
          <a:xfrm>
            <a:off x="217943" y="2909642"/>
            <a:ext cx="4896852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Table SQL </a:t>
            </a:r>
            <a:r>
              <a:rPr lang="fr-FR" sz="2000" b="1" dirty="0" err="1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equilibre_prod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1AAB298-C5E9-47B7-A2E6-90B7B6318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75" y="1915466"/>
            <a:ext cx="8819048" cy="99047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6477760-F6E7-408B-85DC-6CE63E62B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92" y="3708045"/>
            <a:ext cx="8952016" cy="99047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75CE6D8-087E-48A9-801A-DD8A21EDB5C7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85475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A1AF8BAD-DB00-47C4-9CD2-C66B18FF2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4" b="58179"/>
          <a:stretch/>
        </p:blipFill>
        <p:spPr>
          <a:xfrm>
            <a:off x="293757" y="3293060"/>
            <a:ext cx="2788323" cy="123870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7B39FF6-7F14-44CE-AD33-97F3B3401A0A}"/>
              </a:ext>
            </a:extLst>
          </p:cNvPr>
          <p:cNvSpPr/>
          <p:nvPr/>
        </p:nvSpPr>
        <p:spPr>
          <a:xfrm>
            <a:off x="3249960" y="3656280"/>
            <a:ext cx="2101765" cy="535095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5338412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 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Opération d’algèbre relationnelle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1FF6747-E8C3-418D-AF7F-0FEDFEC986C2}"/>
              </a:ext>
            </a:extLst>
          </p:cNvPr>
          <p:cNvSpPr txBox="1"/>
          <p:nvPr/>
        </p:nvSpPr>
        <p:spPr>
          <a:xfrm>
            <a:off x="133722" y="1110222"/>
            <a:ext cx="4896852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Exemple d’une agrégation :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60CF9A2-14C3-4E27-93E3-1AC2F454D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60" y="1857348"/>
            <a:ext cx="7835967" cy="86699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AA826B3-F881-4EC3-9AF7-C557152FBE5E}"/>
              </a:ext>
            </a:extLst>
          </p:cNvPr>
          <p:cNvSpPr/>
          <p:nvPr/>
        </p:nvSpPr>
        <p:spPr>
          <a:xfrm>
            <a:off x="5534523" y="3225865"/>
            <a:ext cx="3429000" cy="1807029"/>
          </a:xfrm>
          <a:prstGeom prst="rect">
            <a:avLst/>
          </a:prstGeom>
          <a:noFill/>
          <a:ln w="28575">
            <a:solidFill>
              <a:srgbClr val="168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CD0F3E1-E542-4C3E-B48C-0CBC16851742}"/>
              </a:ext>
            </a:extLst>
          </p:cNvPr>
          <p:cNvSpPr txBox="1"/>
          <p:nvPr/>
        </p:nvSpPr>
        <p:spPr>
          <a:xfrm>
            <a:off x="5534523" y="3255914"/>
            <a:ext cx="3513221" cy="1752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>
                <a:latin typeface="Century Gothic" panose="020B0502020202020204" pitchFamily="34" charset="0"/>
              </a:rPr>
              <a:t>Code SQL </a:t>
            </a:r>
            <a:r>
              <a:rPr lang="fr-FR" sz="1100" dirty="0">
                <a:latin typeface="Century Gothic" panose="020B0502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SELECT * FROM </a:t>
            </a:r>
          </a:p>
          <a:p>
            <a:pPr>
              <a:lnSpc>
                <a:spcPct val="150000"/>
              </a:lnSpc>
            </a:pPr>
            <a:r>
              <a:rPr lang="fr-FR" sz="1100" dirty="0" err="1">
                <a:latin typeface="Century Gothic" panose="020B0502020202020204" pitchFamily="34" charset="0"/>
              </a:rPr>
              <a:t>Equilibre_prod</a:t>
            </a:r>
            <a:endParaRPr lang="fr-FR" sz="11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SELECT pays, 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(</a:t>
            </a:r>
            <a:r>
              <a:rPr lang="fr-FR" sz="1100" b="1" dirty="0">
                <a:solidFill>
                  <a:srgbClr val="1684DD"/>
                </a:solidFill>
                <a:latin typeface="Century Gothic" panose="020B0502020202020204" pitchFamily="34" charset="0"/>
              </a:rPr>
              <a:t>SUM</a:t>
            </a:r>
            <a:r>
              <a:rPr lang="fr-FR" sz="1100" dirty="0">
                <a:latin typeface="Century Gothic" panose="020B0502020202020204" pitchFamily="34" charset="0"/>
              </a:rPr>
              <a:t> (pertes)*1e6) AS "</a:t>
            </a:r>
            <a:r>
              <a:rPr lang="fr-FR" sz="1100" dirty="0" err="1">
                <a:latin typeface="Century Gothic" panose="020B0502020202020204" pitchFamily="34" charset="0"/>
              </a:rPr>
              <a:t>pertes_totales_par_pays</a:t>
            </a:r>
            <a:r>
              <a:rPr lang="fr-FR" sz="1100" dirty="0">
                <a:latin typeface="Century Gothic" panose="020B0502020202020204" pitchFamily="34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FROM </a:t>
            </a:r>
            <a:r>
              <a:rPr lang="fr-FR" sz="1100" dirty="0" err="1">
                <a:latin typeface="Century Gothic" panose="020B0502020202020204" pitchFamily="34" charset="0"/>
              </a:rPr>
              <a:t>equilibre_prod</a:t>
            </a:r>
            <a:endParaRPr lang="fr-FR" sz="11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GROUP BY </a:t>
            </a:r>
            <a:r>
              <a:rPr lang="fr-FR" sz="1100" dirty="0" err="1">
                <a:latin typeface="Century Gothic" panose="020B0502020202020204" pitchFamily="34" charset="0"/>
              </a:rPr>
              <a:t>equilibre_prod.code_pays</a:t>
            </a:r>
            <a:endParaRPr lang="fr-FR" sz="1100" dirty="0">
              <a:latin typeface="Century Gothic" panose="020B0502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E23621-27F7-4C35-BED4-468CCB8731EC}"/>
              </a:ext>
            </a:extLst>
          </p:cNvPr>
          <p:cNvSpPr/>
          <p:nvPr/>
        </p:nvSpPr>
        <p:spPr>
          <a:xfrm>
            <a:off x="5557694" y="2063443"/>
            <a:ext cx="451369" cy="657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CF2482D-131C-4177-B193-C50E2499062D}"/>
              </a:ext>
            </a:extLst>
          </p:cNvPr>
          <p:cNvSpPr txBox="1"/>
          <p:nvPr/>
        </p:nvSpPr>
        <p:spPr>
          <a:xfrm>
            <a:off x="2152450" y="4509760"/>
            <a:ext cx="1097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Somme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35378E-FF96-4C76-960A-696F9808CE20}"/>
              </a:ext>
            </a:extLst>
          </p:cNvPr>
          <p:cNvSpPr/>
          <p:nvPr/>
        </p:nvSpPr>
        <p:spPr>
          <a:xfrm>
            <a:off x="2189748" y="3555711"/>
            <a:ext cx="877414" cy="954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5DDDBC-A9DB-4DA2-B5D2-63656E05C9A8}"/>
              </a:ext>
            </a:extLst>
          </p:cNvPr>
          <p:cNvSpPr txBox="1"/>
          <p:nvPr/>
        </p:nvSpPr>
        <p:spPr>
          <a:xfrm>
            <a:off x="6081645" y="2801399"/>
            <a:ext cx="2399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1684DD"/>
                </a:solidFill>
                <a:latin typeface="Century Gothic" panose="020B0502020202020204" pitchFamily="34" charset="0"/>
              </a:rPr>
              <a:t>Agrégation : somme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D14EBBB-EF04-40EF-B9F2-CBA8B84F4933}"/>
              </a:ext>
            </a:extLst>
          </p:cNvPr>
          <p:cNvCxnSpPr>
            <a:cxnSpLocks/>
          </p:cNvCxnSpPr>
          <p:nvPr/>
        </p:nvCxnSpPr>
        <p:spPr>
          <a:xfrm flipH="1">
            <a:off x="3188437" y="2801399"/>
            <a:ext cx="2269324" cy="765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7F633E43-6ED7-4FAB-9FDC-81A64B9063E8}"/>
              </a:ext>
            </a:extLst>
          </p:cNvPr>
          <p:cNvSpPr txBox="1"/>
          <p:nvPr/>
        </p:nvSpPr>
        <p:spPr>
          <a:xfrm>
            <a:off x="3143924" y="3705646"/>
            <a:ext cx="2269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Clé primaire </a:t>
            </a:r>
            <a:r>
              <a:rPr lang="fr-FR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 code pays, code produit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E87872E-F7FF-40CC-BA8D-0B383EF9CD26}"/>
              </a:ext>
            </a:extLst>
          </p:cNvPr>
          <p:cNvSpPr/>
          <p:nvPr/>
        </p:nvSpPr>
        <p:spPr>
          <a:xfrm>
            <a:off x="5160170" y="3534199"/>
            <a:ext cx="290132" cy="290132"/>
          </a:xfrm>
          <a:prstGeom prst="ellipse">
            <a:avLst/>
          </a:prstGeom>
          <a:solidFill>
            <a:srgbClr val="1684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B765C1-A55F-46E1-B074-52101781D301}"/>
              </a:ext>
            </a:extLst>
          </p:cNvPr>
          <p:cNvSpPr/>
          <p:nvPr/>
        </p:nvSpPr>
        <p:spPr>
          <a:xfrm>
            <a:off x="3257419" y="4560584"/>
            <a:ext cx="2101765" cy="400110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41EC06F-B1C0-4A2F-9A5D-22D094F0E757}"/>
              </a:ext>
            </a:extLst>
          </p:cNvPr>
          <p:cNvSpPr txBox="1"/>
          <p:nvPr/>
        </p:nvSpPr>
        <p:spPr>
          <a:xfrm>
            <a:off x="3151383" y="4609949"/>
            <a:ext cx="2269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Clé primaire </a:t>
            </a:r>
            <a:r>
              <a:rPr lang="fr-FR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 code pays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71D4C09-A631-4338-B519-42D626FF7B05}"/>
              </a:ext>
            </a:extLst>
          </p:cNvPr>
          <p:cNvSpPr/>
          <p:nvPr/>
        </p:nvSpPr>
        <p:spPr>
          <a:xfrm>
            <a:off x="5167629" y="4438502"/>
            <a:ext cx="290132" cy="290132"/>
          </a:xfrm>
          <a:prstGeom prst="ellipse">
            <a:avLst/>
          </a:prstGeom>
          <a:solidFill>
            <a:srgbClr val="1684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4693B33-1222-4234-B038-D96E1A7FB4B8}"/>
              </a:ext>
            </a:extLst>
          </p:cNvPr>
          <p:cNvCxnSpPr>
            <a:cxnSpLocks/>
          </p:cNvCxnSpPr>
          <p:nvPr/>
        </p:nvCxnSpPr>
        <p:spPr>
          <a:xfrm flipH="1">
            <a:off x="4275795" y="4148877"/>
            <a:ext cx="2791" cy="411707"/>
          </a:xfrm>
          <a:prstGeom prst="straightConnector1">
            <a:avLst/>
          </a:prstGeom>
          <a:ln>
            <a:solidFill>
              <a:srgbClr val="77A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4967F636-9A8A-4A6D-9CF3-9E3127531AE9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72587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5338412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 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Opération d’algèbre relationnelle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1FF6747-E8C3-418D-AF7F-0FEDFEC986C2}"/>
              </a:ext>
            </a:extLst>
          </p:cNvPr>
          <p:cNvSpPr txBox="1"/>
          <p:nvPr/>
        </p:nvSpPr>
        <p:spPr>
          <a:xfrm>
            <a:off x="133722" y="1110222"/>
            <a:ext cx="3341459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Exemple d’une jointure :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A826B3-F881-4EC3-9AF7-C557152FBE5E}"/>
              </a:ext>
            </a:extLst>
          </p:cNvPr>
          <p:cNvSpPr/>
          <p:nvPr/>
        </p:nvSpPr>
        <p:spPr>
          <a:xfrm>
            <a:off x="5624394" y="2066913"/>
            <a:ext cx="3472395" cy="1807029"/>
          </a:xfrm>
          <a:prstGeom prst="rect">
            <a:avLst/>
          </a:prstGeom>
          <a:noFill/>
          <a:ln w="28575">
            <a:solidFill>
              <a:srgbClr val="168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CD0F3E1-E542-4C3E-B48C-0CBC16851742}"/>
              </a:ext>
            </a:extLst>
          </p:cNvPr>
          <p:cNvSpPr txBox="1"/>
          <p:nvPr/>
        </p:nvSpPr>
        <p:spPr>
          <a:xfrm>
            <a:off x="5583662" y="2067615"/>
            <a:ext cx="3609129" cy="1752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>
                <a:latin typeface="Century Gothic" panose="020B0502020202020204" pitchFamily="34" charset="0"/>
              </a:rPr>
              <a:t>Code SQL </a:t>
            </a:r>
            <a:r>
              <a:rPr lang="fr-FR" sz="1100" dirty="0">
                <a:latin typeface="Century Gothic" panose="020B0502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SELECT * ((</a:t>
            </a:r>
            <a:r>
              <a:rPr lang="fr-FR" sz="1100" dirty="0" err="1">
                <a:latin typeface="Century Gothic" panose="020B0502020202020204" pitchFamily="34" charset="0"/>
              </a:rPr>
              <a:t>sous_nutrition.nb_personnes</a:t>
            </a:r>
            <a:r>
              <a:rPr lang="fr-FR" sz="1100" dirty="0">
                <a:latin typeface="Century Gothic" panose="020B0502020202020204" pitchFamily="34" charset="0"/>
              </a:rPr>
              <a:t>*1e6)/(</a:t>
            </a:r>
            <a:r>
              <a:rPr lang="fr-FR" sz="1100" dirty="0" err="1">
                <a:latin typeface="Century Gothic" panose="020B0502020202020204" pitchFamily="34" charset="0"/>
              </a:rPr>
              <a:t>population.population</a:t>
            </a:r>
            <a:r>
              <a:rPr lang="fr-FR" sz="1100" dirty="0">
                <a:latin typeface="Century Gothic" panose="020B0502020202020204" pitchFamily="34" charset="0"/>
              </a:rPr>
              <a:t>*1000))*100 AS "</a:t>
            </a:r>
            <a:r>
              <a:rPr lang="fr-FR" sz="1100" dirty="0" err="1">
                <a:latin typeface="Century Gothic" panose="020B0502020202020204" pitchFamily="34" charset="0"/>
              </a:rPr>
              <a:t>proportion_sous_nutrition</a:t>
            </a:r>
            <a:r>
              <a:rPr lang="fr-FR" sz="1100" dirty="0">
                <a:latin typeface="Century Gothic" panose="020B0502020202020204" pitchFamily="34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FROM </a:t>
            </a:r>
            <a:r>
              <a:rPr lang="fr-FR" sz="1100" dirty="0" err="1">
                <a:latin typeface="Century Gothic" panose="020B0502020202020204" pitchFamily="34" charset="0"/>
              </a:rPr>
              <a:t>sous_nutrition</a:t>
            </a:r>
            <a:endParaRPr lang="fr-FR" sz="11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100" b="1" dirty="0">
                <a:solidFill>
                  <a:srgbClr val="1684DD"/>
                </a:solidFill>
                <a:latin typeface="Century Gothic" panose="020B0502020202020204" pitchFamily="34" charset="0"/>
              </a:rPr>
              <a:t>JOIN</a:t>
            </a:r>
            <a:r>
              <a:rPr lang="fr-FR" sz="1100" dirty="0">
                <a:latin typeface="Century Gothic" panose="020B0502020202020204" pitchFamily="34" charset="0"/>
              </a:rPr>
              <a:t> population ON </a:t>
            </a:r>
            <a:r>
              <a:rPr lang="fr-FR" sz="1100" dirty="0" err="1">
                <a:latin typeface="Century Gothic" panose="020B0502020202020204" pitchFamily="34" charset="0"/>
              </a:rPr>
              <a:t>sous_nutrition.code_pays</a:t>
            </a:r>
            <a:r>
              <a:rPr lang="fr-FR" sz="1100" dirty="0">
                <a:latin typeface="Century Gothic" panose="020B0502020202020204" pitchFamily="34" charset="0"/>
              </a:rPr>
              <a:t> = </a:t>
            </a:r>
            <a:r>
              <a:rPr lang="fr-FR" sz="1100" dirty="0" err="1">
                <a:latin typeface="Century Gothic" panose="020B0502020202020204" pitchFamily="34" charset="0"/>
              </a:rPr>
              <a:t>population.code_pays</a:t>
            </a:r>
            <a:endParaRPr lang="fr-FR" sz="1100" dirty="0">
              <a:latin typeface="Century Gothic" panose="020B0502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CF2482D-131C-4177-B193-C50E2499062D}"/>
              </a:ext>
            </a:extLst>
          </p:cNvPr>
          <p:cNvSpPr txBox="1"/>
          <p:nvPr/>
        </p:nvSpPr>
        <p:spPr>
          <a:xfrm>
            <a:off x="4665782" y="2630251"/>
            <a:ext cx="1097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Jointure 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5DDDBC-A9DB-4DA2-B5D2-63656E05C9A8}"/>
              </a:ext>
            </a:extLst>
          </p:cNvPr>
          <p:cNvSpPr txBox="1"/>
          <p:nvPr/>
        </p:nvSpPr>
        <p:spPr>
          <a:xfrm>
            <a:off x="5425150" y="1689526"/>
            <a:ext cx="3810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1684DD"/>
                </a:solidFill>
                <a:latin typeface="Century Gothic" panose="020B0502020202020204" pitchFamily="34" charset="0"/>
              </a:rPr>
              <a:t>Jointure : population &amp; </a:t>
            </a:r>
            <a:r>
              <a:rPr lang="fr-FR" sz="1600" b="1" dirty="0" err="1">
                <a:solidFill>
                  <a:srgbClr val="1684DD"/>
                </a:solidFill>
                <a:latin typeface="Century Gothic" panose="020B0502020202020204" pitchFamily="34" charset="0"/>
              </a:rPr>
              <a:t>sous_nutrition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B765C1-A55F-46E1-B074-52101781D301}"/>
              </a:ext>
            </a:extLst>
          </p:cNvPr>
          <p:cNvSpPr/>
          <p:nvPr/>
        </p:nvSpPr>
        <p:spPr>
          <a:xfrm>
            <a:off x="6933501" y="4313829"/>
            <a:ext cx="2101765" cy="400110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41EC06F-B1C0-4A2F-9A5D-22D094F0E757}"/>
              </a:ext>
            </a:extLst>
          </p:cNvPr>
          <p:cNvSpPr txBox="1"/>
          <p:nvPr/>
        </p:nvSpPr>
        <p:spPr>
          <a:xfrm>
            <a:off x="6827465" y="4363194"/>
            <a:ext cx="2269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Clé primaire </a:t>
            </a:r>
            <a:r>
              <a:rPr lang="fr-FR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 code pays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6BDDC2-1C13-4B70-A5FB-ADCBE1D5D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42" y="2858290"/>
            <a:ext cx="4146463" cy="86213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6B75C03-53BE-4D90-A59C-8E805C503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09" y="1831860"/>
            <a:ext cx="3665140" cy="850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71F2E2-5F01-452C-8826-0FFF077DE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r="920" b="34327"/>
          <a:stretch/>
        </p:blipFill>
        <p:spPr bwMode="auto">
          <a:xfrm>
            <a:off x="479037" y="4071393"/>
            <a:ext cx="6154310" cy="89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arenthèse fermante 1">
            <a:extLst>
              <a:ext uri="{FF2B5EF4-FFF2-40B4-BE49-F238E27FC236}">
                <a16:creationId xmlns:a16="http://schemas.microsoft.com/office/drawing/2014/main" id="{334C4799-DB98-4B89-A31E-914BF0A652A9}"/>
              </a:ext>
            </a:extLst>
          </p:cNvPr>
          <p:cNvSpPr/>
          <p:nvPr/>
        </p:nvSpPr>
        <p:spPr>
          <a:xfrm>
            <a:off x="3794372" y="1730683"/>
            <a:ext cx="911146" cy="2089848"/>
          </a:xfrm>
          <a:prstGeom prst="righ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E23621-27F7-4C35-BED4-468CCB8731EC}"/>
              </a:ext>
            </a:extLst>
          </p:cNvPr>
          <p:cNvSpPr/>
          <p:nvPr/>
        </p:nvSpPr>
        <p:spPr>
          <a:xfrm>
            <a:off x="2313672" y="1834182"/>
            <a:ext cx="602556" cy="8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35378E-FF96-4C76-960A-696F9808CE20}"/>
              </a:ext>
            </a:extLst>
          </p:cNvPr>
          <p:cNvSpPr/>
          <p:nvPr/>
        </p:nvSpPr>
        <p:spPr>
          <a:xfrm>
            <a:off x="2350214" y="2866089"/>
            <a:ext cx="631525" cy="854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A8717D2C-5EB3-43F8-8992-67B984EEAA19}"/>
              </a:ext>
            </a:extLst>
          </p:cNvPr>
          <p:cNvSpPr/>
          <p:nvPr/>
        </p:nvSpPr>
        <p:spPr>
          <a:xfrm>
            <a:off x="5063739" y="3048110"/>
            <a:ext cx="161398" cy="8978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4AB7AE-0043-4993-9B6E-E7F6BC4D7218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166631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09F8DB3-E86F-460C-8AC1-D972CDA96B3F}"/>
              </a:ext>
            </a:extLst>
          </p:cNvPr>
          <p:cNvSpPr/>
          <p:nvPr/>
        </p:nvSpPr>
        <p:spPr>
          <a:xfrm>
            <a:off x="6338198" y="4262989"/>
            <a:ext cx="2101765" cy="400110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5C8BB0-43C9-4F31-98B3-A9FB6E9BA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" r="1233" b="51970"/>
          <a:stretch/>
        </p:blipFill>
        <p:spPr bwMode="auto">
          <a:xfrm>
            <a:off x="228600" y="1817991"/>
            <a:ext cx="3166515" cy="130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5338412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 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Opération d’algèbre relationnelle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1FF6747-E8C3-418D-AF7F-0FEDFEC986C2}"/>
              </a:ext>
            </a:extLst>
          </p:cNvPr>
          <p:cNvSpPr txBox="1"/>
          <p:nvPr/>
        </p:nvSpPr>
        <p:spPr>
          <a:xfrm>
            <a:off x="133722" y="1110222"/>
            <a:ext cx="3564648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Exemple d’une restriction :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A826B3-F881-4EC3-9AF7-C557152FBE5E}"/>
              </a:ext>
            </a:extLst>
          </p:cNvPr>
          <p:cNvSpPr/>
          <p:nvPr/>
        </p:nvSpPr>
        <p:spPr>
          <a:xfrm>
            <a:off x="5600330" y="1844718"/>
            <a:ext cx="3472395" cy="1005295"/>
          </a:xfrm>
          <a:prstGeom prst="rect">
            <a:avLst/>
          </a:prstGeom>
          <a:noFill/>
          <a:ln w="28575">
            <a:solidFill>
              <a:srgbClr val="168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CD0F3E1-E542-4C3E-B48C-0CBC16851742}"/>
              </a:ext>
            </a:extLst>
          </p:cNvPr>
          <p:cNvSpPr txBox="1"/>
          <p:nvPr/>
        </p:nvSpPr>
        <p:spPr>
          <a:xfrm>
            <a:off x="5559598" y="1826983"/>
            <a:ext cx="3609129" cy="99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>
                <a:latin typeface="Century Gothic" panose="020B0502020202020204" pitchFamily="34" charset="0"/>
              </a:rPr>
              <a:t>Code SQL </a:t>
            </a:r>
            <a:r>
              <a:rPr lang="fr-FR" sz="1100" dirty="0">
                <a:latin typeface="Century Gothic" panose="020B0502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SELECT * 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FROM </a:t>
            </a:r>
            <a:r>
              <a:rPr lang="fr-FR" sz="1100" dirty="0" err="1">
                <a:latin typeface="Century Gothic" panose="020B0502020202020204" pitchFamily="34" charset="0"/>
              </a:rPr>
              <a:t>sous_nutrition_entier</a:t>
            </a:r>
            <a:endParaRPr lang="fr-FR" sz="11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100" b="1" dirty="0">
                <a:solidFill>
                  <a:srgbClr val="1684DD"/>
                </a:solidFill>
                <a:latin typeface="Century Gothic" panose="020B0502020202020204" pitchFamily="34" charset="0"/>
              </a:rPr>
              <a:t>WHERE</a:t>
            </a:r>
            <a:r>
              <a:rPr lang="fr-FR" sz="1100" dirty="0">
                <a:latin typeface="Century Gothic" panose="020B0502020202020204" pitchFamily="34" charset="0"/>
              </a:rPr>
              <a:t> </a:t>
            </a:r>
            <a:r>
              <a:rPr lang="fr-FR" sz="1100" dirty="0" err="1">
                <a:latin typeface="Century Gothic" panose="020B0502020202020204" pitchFamily="34" charset="0"/>
              </a:rPr>
              <a:t>sous_nutrition_entier.Année</a:t>
            </a:r>
            <a:r>
              <a:rPr lang="fr-FR" sz="1100" dirty="0">
                <a:latin typeface="Century Gothic" panose="020B0502020202020204" pitchFamily="34" charset="0"/>
              </a:rPr>
              <a:t>=‘2012-2014’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CF2482D-131C-4177-B193-C50E2499062D}"/>
              </a:ext>
            </a:extLst>
          </p:cNvPr>
          <p:cNvSpPr txBox="1"/>
          <p:nvPr/>
        </p:nvSpPr>
        <p:spPr>
          <a:xfrm>
            <a:off x="3395115" y="2571750"/>
            <a:ext cx="2002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Restriction : Année 2012-2014 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5DDDBC-A9DB-4DA2-B5D2-63656E05C9A8}"/>
              </a:ext>
            </a:extLst>
          </p:cNvPr>
          <p:cNvSpPr txBox="1"/>
          <p:nvPr/>
        </p:nvSpPr>
        <p:spPr>
          <a:xfrm>
            <a:off x="5841725" y="1497060"/>
            <a:ext cx="3357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1684DD"/>
                </a:solidFill>
                <a:latin typeface="Century Gothic" panose="020B0502020202020204" pitchFamily="34" charset="0"/>
              </a:rPr>
              <a:t>Restriction : Année 2012-2014</a:t>
            </a:r>
            <a:endParaRPr lang="fr-FR" sz="2000" b="1" dirty="0">
              <a:solidFill>
                <a:srgbClr val="1684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B765C1-A55F-46E1-B074-52101781D301}"/>
              </a:ext>
            </a:extLst>
          </p:cNvPr>
          <p:cNvSpPr/>
          <p:nvPr/>
        </p:nvSpPr>
        <p:spPr>
          <a:xfrm>
            <a:off x="6338197" y="3398915"/>
            <a:ext cx="2101765" cy="400110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E23621-27F7-4C35-BED4-468CCB8731EC}"/>
              </a:ext>
            </a:extLst>
          </p:cNvPr>
          <p:cNvSpPr/>
          <p:nvPr/>
        </p:nvSpPr>
        <p:spPr>
          <a:xfrm>
            <a:off x="1869673" y="2029260"/>
            <a:ext cx="668989" cy="220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D7966A-7F4E-476B-957E-3CA1A39BD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r="1691" b="51185"/>
          <a:stretch/>
        </p:blipFill>
        <p:spPr bwMode="auto">
          <a:xfrm>
            <a:off x="382879" y="3528179"/>
            <a:ext cx="5241515" cy="157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635378E-FF96-4C76-960A-696F9808CE20}"/>
              </a:ext>
            </a:extLst>
          </p:cNvPr>
          <p:cNvSpPr/>
          <p:nvPr/>
        </p:nvSpPr>
        <p:spPr>
          <a:xfrm>
            <a:off x="3904379" y="3822386"/>
            <a:ext cx="727778" cy="1277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5CEEE00-0214-46D4-ADA7-E6C6C0131526}"/>
              </a:ext>
            </a:extLst>
          </p:cNvPr>
          <p:cNvCxnSpPr>
            <a:cxnSpLocks/>
          </p:cNvCxnSpPr>
          <p:nvPr/>
        </p:nvCxnSpPr>
        <p:spPr>
          <a:xfrm>
            <a:off x="2640332" y="2249905"/>
            <a:ext cx="1356318" cy="1468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1C69DD73-D9BC-4EFF-9C36-1B8DBC74463F}"/>
              </a:ext>
            </a:extLst>
          </p:cNvPr>
          <p:cNvSpPr txBox="1"/>
          <p:nvPr/>
        </p:nvSpPr>
        <p:spPr>
          <a:xfrm>
            <a:off x="6228166" y="3394705"/>
            <a:ext cx="2269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Clé primaire </a:t>
            </a:r>
            <a:r>
              <a:rPr lang="fr-FR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 code pays, Année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D42C9D8-A677-4E9D-889D-7842FB538D06}"/>
              </a:ext>
            </a:extLst>
          </p:cNvPr>
          <p:cNvSpPr/>
          <p:nvPr/>
        </p:nvSpPr>
        <p:spPr>
          <a:xfrm>
            <a:off x="8270665" y="3218081"/>
            <a:ext cx="290132" cy="290132"/>
          </a:xfrm>
          <a:prstGeom prst="ellipse">
            <a:avLst/>
          </a:prstGeom>
          <a:solidFill>
            <a:srgbClr val="1684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688CB94-C02E-4CDA-8B85-EF21A544EC5E}"/>
              </a:ext>
            </a:extLst>
          </p:cNvPr>
          <p:cNvSpPr txBox="1"/>
          <p:nvPr/>
        </p:nvSpPr>
        <p:spPr>
          <a:xfrm>
            <a:off x="6261878" y="4329923"/>
            <a:ext cx="2269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Clé primaire </a:t>
            </a:r>
            <a:r>
              <a:rPr lang="fr-FR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 code pays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3B8C1E4-0EC4-46C1-BDF0-5EFF5E511992}"/>
              </a:ext>
            </a:extLst>
          </p:cNvPr>
          <p:cNvSpPr/>
          <p:nvPr/>
        </p:nvSpPr>
        <p:spPr>
          <a:xfrm>
            <a:off x="8278124" y="4158476"/>
            <a:ext cx="290132" cy="290132"/>
          </a:xfrm>
          <a:prstGeom prst="ellipse">
            <a:avLst/>
          </a:prstGeom>
          <a:solidFill>
            <a:srgbClr val="1684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D49779-1675-428D-96C4-C1FF9F76B68B}"/>
              </a:ext>
            </a:extLst>
          </p:cNvPr>
          <p:cNvCxnSpPr>
            <a:cxnSpLocks/>
          </p:cNvCxnSpPr>
          <p:nvPr/>
        </p:nvCxnSpPr>
        <p:spPr>
          <a:xfrm flipH="1">
            <a:off x="7396540" y="3851282"/>
            <a:ext cx="2791" cy="411707"/>
          </a:xfrm>
          <a:prstGeom prst="straightConnector1">
            <a:avLst/>
          </a:prstGeom>
          <a:ln>
            <a:solidFill>
              <a:srgbClr val="77A8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B81B2B75-5631-46FE-B0F7-669B3FC4DE38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559151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5338412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 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Requêtes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1FF6747-E8C3-418D-AF7F-0FEDFEC986C2}"/>
              </a:ext>
            </a:extLst>
          </p:cNvPr>
          <p:cNvSpPr txBox="1"/>
          <p:nvPr/>
        </p:nvSpPr>
        <p:spPr>
          <a:xfrm>
            <a:off x="63569" y="1240959"/>
            <a:ext cx="8984177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 pays ayant le plus haut </a:t>
            </a:r>
            <a:r>
              <a:rPr lang="fr-FR" sz="2000" b="1" u="sng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ratio disponibilité alimentaire/habitant 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D03740-B850-4D2F-A34D-5FBA87866480}"/>
              </a:ext>
            </a:extLst>
          </p:cNvPr>
          <p:cNvSpPr txBox="1"/>
          <p:nvPr/>
        </p:nvSpPr>
        <p:spPr>
          <a:xfrm>
            <a:off x="1948754" y="1720980"/>
            <a:ext cx="2212369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Protéines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(kg)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5CEEF0-7C78-4A9E-BE7F-1B53AC0D5A13}"/>
              </a:ext>
            </a:extLst>
          </p:cNvPr>
          <p:cNvSpPr txBox="1"/>
          <p:nvPr/>
        </p:nvSpPr>
        <p:spPr>
          <a:xfrm>
            <a:off x="6209687" y="1719825"/>
            <a:ext cx="789494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kcal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FF261FC-22A8-4505-B1EE-83D7FAB1BB1C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9E3F45-083A-431E-BA27-93CDBDF3A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250" y="2300558"/>
            <a:ext cx="2504762" cy="272380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18D2528-C703-423F-83C7-9744877AC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9196" y="2310081"/>
            <a:ext cx="2990476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50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5338412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 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Requêtes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AA826B3-F881-4EC3-9AF7-C557152FBE5E}"/>
              </a:ext>
            </a:extLst>
          </p:cNvPr>
          <p:cNvSpPr/>
          <p:nvPr/>
        </p:nvSpPr>
        <p:spPr>
          <a:xfrm>
            <a:off x="4728755" y="2485916"/>
            <a:ext cx="3472395" cy="2092666"/>
          </a:xfrm>
          <a:prstGeom prst="rect">
            <a:avLst/>
          </a:prstGeom>
          <a:noFill/>
          <a:ln w="28575">
            <a:solidFill>
              <a:srgbClr val="168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CD0F3E1-E542-4C3E-B48C-0CBC16851742}"/>
              </a:ext>
            </a:extLst>
          </p:cNvPr>
          <p:cNvSpPr txBox="1"/>
          <p:nvPr/>
        </p:nvSpPr>
        <p:spPr>
          <a:xfrm>
            <a:off x="4728755" y="2549298"/>
            <a:ext cx="3609129" cy="200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>
                <a:latin typeface="Century Gothic" panose="020B0502020202020204" pitchFamily="34" charset="0"/>
              </a:rPr>
              <a:t>Code SQL </a:t>
            </a:r>
            <a:r>
              <a:rPr lang="fr-FR" sz="1100" dirty="0">
                <a:latin typeface="Century Gothic" panose="020B0502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SELECT pays,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(SUM (</a:t>
            </a:r>
            <a:r>
              <a:rPr lang="fr-FR" sz="1100" dirty="0" err="1">
                <a:latin typeface="Century Gothic" panose="020B0502020202020204" pitchFamily="34" charset="0"/>
              </a:rPr>
              <a:t>dispo_prot</a:t>
            </a:r>
            <a:r>
              <a:rPr lang="fr-FR" sz="1100" dirty="0">
                <a:latin typeface="Century Gothic" panose="020B0502020202020204" pitchFamily="34" charset="0"/>
              </a:rPr>
              <a:t>)*365)/1e3 AS "</a:t>
            </a:r>
            <a:r>
              <a:rPr lang="fr-FR" sz="1100" dirty="0" err="1">
                <a:latin typeface="Century Gothic" panose="020B0502020202020204" pitchFamily="34" charset="0"/>
              </a:rPr>
              <a:t>dispo_alim_prot_par_hab</a:t>
            </a:r>
            <a:r>
              <a:rPr lang="fr-FR" sz="1100" dirty="0">
                <a:latin typeface="Century Gothic" panose="020B0502020202020204" pitchFamily="34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FROM </a:t>
            </a:r>
            <a:r>
              <a:rPr lang="fr-FR" sz="1100" dirty="0" err="1">
                <a:latin typeface="Century Gothic" panose="020B0502020202020204" pitchFamily="34" charset="0"/>
              </a:rPr>
              <a:t>dispo_alim</a:t>
            </a:r>
            <a:endParaRPr lang="fr-FR" sz="11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GROUP BY </a:t>
            </a:r>
            <a:r>
              <a:rPr lang="fr-FR" sz="1100" dirty="0" err="1">
                <a:latin typeface="Century Gothic" panose="020B0502020202020204" pitchFamily="34" charset="0"/>
              </a:rPr>
              <a:t>dispo_alim.code_pays</a:t>
            </a:r>
            <a:endParaRPr lang="fr-FR" sz="11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ORDER BY </a:t>
            </a:r>
            <a:r>
              <a:rPr lang="fr-FR" sz="1100" dirty="0" err="1">
                <a:latin typeface="Century Gothic" panose="020B0502020202020204" pitchFamily="34" charset="0"/>
              </a:rPr>
              <a:t>dispo_alim_prot_par_hab</a:t>
            </a:r>
            <a:r>
              <a:rPr lang="fr-FR" sz="1100" dirty="0">
                <a:latin typeface="Century Gothic" panose="020B0502020202020204" pitchFamily="34" charset="0"/>
              </a:rPr>
              <a:t> ASC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LIMIT 10;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2395BA-2C66-48DC-95BD-5EB80819E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97" y="2290702"/>
            <a:ext cx="3152381" cy="278095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5C27836-FED9-4D4D-ADED-9C56D5F77233}"/>
              </a:ext>
            </a:extLst>
          </p:cNvPr>
          <p:cNvSpPr txBox="1"/>
          <p:nvPr/>
        </p:nvSpPr>
        <p:spPr>
          <a:xfrm>
            <a:off x="63569" y="1240959"/>
            <a:ext cx="8662965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 pays ayant le plus faible </a:t>
            </a:r>
            <a:r>
              <a:rPr lang="fr-FR" sz="2000" b="1" u="sng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ratio disponibilité alimentaire/habitant 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D6C123-AA35-4E74-B57F-1D598B2911C8}"/>
              </a:ext>
            </a:extLst>
          </p:cNvPr>
          <p:cNvSpPr txBox="1"/>
          <p:nvPr/>
        </p:nvSpPr>
        <p:spPr>
          <a:xfrm>
            <a:off x="1599841" y="1720217"/>
            <a:ext cx="2212369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Protéines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(kg)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CDCDBF-72DD-40EB-B899-695BEB1ADD38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48285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5338412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 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Requêtes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5C27836-FED9-4D4D-ADED-9C56D5F77233}"/>
              </a:ext>
            </a:extLst>
          </p:cNvPr>
          <p:cNvSpPr txBox="1"/>
          <p:nvPr/>
        </p:nvSpPr>
        <p:spPr>
          <a:xfrm>
            <a:off x="63569" y="1240959"/>
            <a:ext cx="8662965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Quantité totale (kg) de produits </a:t>
            </a:r>
            <a:r>
              <a:rPr lang="fr-FR" sz="2000" b="1" u="sng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perdus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4D7E91-AB88-4E9F-AB03-558F73CB60B0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212482-7D1F-419B-865A-9A203F366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095" y="1981134"/>
            <a:ext cx="2923809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rabicPeriod"/>
            </a:pP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Mise en contexte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C4BEAE7-0CD2-442B-8E2E-4754E130D4B0}"/>
              </a:ext>
            </a:extLst>
          </p:cNvPr>
          <p:cNvSpPr txBox="1"/>
          <p:nvPr/>
        </p:nvSpPr>
        <p:spPr>
          <a:xfrm>
            <a:off x="7931959" y="222347"/>
            <a:ext cx="34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02F552-B6B7-45B0-92C8-4FCB6AD516FC}"/>
              </a:ext>
            </a:extLst>
          </p:cNvPr>
          <p:cNvSpPr txBox="1"/>
          <p:nvPr/>
        </p:nvSpPr>
        <p:spPr>
          <a:xfrm>
            <a:off x="529389" y="1376031"/>
            <a:ext cx="46369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entury Gothic" panose="020B0502020202020204" pitchFamily="34" charset="0"/>
              </a:rPr>
              <a:t>Chaque jour </a:t>
            </a:r>
            <a:r>
              <a:rPr lang="fr-FR" sz="1500" b="1" dirty="0">
                <a:latin typeface="Century Gothic" panose="020B0502020202020204" pitchFamily="34" charset="0"/>
              </a:rPr>
              <a:t>25 000 personnes </a:t>
            </a:r>
            <a:r>
              <a:rPr lang="fr-FR" sz="1500" dirty="0">
                <a:latin typeface="Century Gothic" panose="020B0502020202020204" pitchFamily="34" charset="0"/>
              </a:rPr>
              <a:t>meurent de faim</a:t>
            </a:r>
          </a:p>
        </p:txBody>
      </p:sp>
      <p:pic>
        <p:nvPicPr>
          <p:cNvPr id="5" name="Graphique 4" descr="Flèche : courbe légère">
            <a:extLst>
              <a:ext uri="{FF2B5EF4-FFF2-40B4-BE49-F238E27FC236}">
                <a16:creationId xmlns:a16="http://schemas.microsoft.com/office/drawing/2014/main" id="{5A552538-F416-4F48-9FBB-C1BEAE093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16" y="1336845"/>
            <a:ext cx="409074" cy="40907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A0BAB92-2911-4F1A-96DC-39DD0FD2259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853" y="1836656"/>
            <a:ext cx="3968019" cy="320558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7102287" y="4934515"/>
            <a:ext cx="1293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 et FAO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1268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6496" y="4805052"/>
            <a:ext cx="324456" cy="29811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6F33FD64-1555-4BD4-866B-BFB4AE8293D4}"/>
              </a:ext>
            </a:extLst>
          </p:cNvPr>
          <p:cNvSpPr txBox="1"/>
          <p:nvPr/>
        </p:nvSpPr>
        <p:spPr>
          <a:xfrm>
            <a:off x="4732163" y="1952920"/>
            <a:ext cx="4362650" cy="143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latin typeface="Century Gothic" panose="020B0502020202020204" pitchFamily="34" charset="0"/>
              </a:rPr>
              <a:t>Nombre de personnes sous-alimentées 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678,1 millions en 2018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687,88 millions en 2019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841,4 millions estimé pour 2030</a:t>
            </a:r>
          </a:p>
        </p:txBody>
      </p:sp>
      <p:pic>
        <p:nvPicPr>
          <p:cNvPr id="20" name="Graphique 19" descr="Flèche : courbe légère">
            <a:extLst>
              <a:ext uri="{FF2B5EF4-FFF2-40B4-BE49-F238E27FC236}">
                <a16:creationId xmlns:a16="http://schemas.microsoft.com/office/drawing/2014/main" id="{8AFB401D-E4AA-4C28-BEAF-58638226F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5119" y="1979710"/>
            <a:ext cx="409074" cy="4090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4443104-AF13-4335-82E7-DB8717FF0BB9}"/>
              </a:ext>
            </a:extLst>
          </p:cNvPr>
          <p:cNvSpPr txBox="1"/>
          <p:nvPr/>
        </p:nvSpPr>
        <p:spPr>
          <a:xfrm>
            <a:off x="4732163" y="3515852"/>
            <a:ext cx="4173240" cy="143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latin typeface="Century Gothic" panose="020B0502020202020204" pitchFamily="34" charset="0"/>
              </a:rPr>
              <a:t>Prévalence mondiale 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8,9 % en 2019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9,8 % estimé en 2030</a:t>
            </a:r>
          </a:p>
          <a:p>
            <a:pPr>
              <a:lnSpc>
                <a:spcPct val="150000"/>
              </a:lnSpc>
            </a:pPr>
            <a:endParaRPr lang="fr-FR" sz="1500" dirty="0">
              <a:latin typeface="Century Gothic" panose="020B0502020202020204" pitchFamily="34" charset="0"/>
            </a:endParaRPr>
          </a:p>
        </p:txBody>
      </p:sp>
      <p:pic>
        <p:nvPicPr>
          <p:cNvPr id="16" name="Graphique 15" descr="Flèche : courbe légère">
            <a:extLst>
              <a:ext uri="{FF2B5EF4-FFF2-40B4-BE49-F238E27FC236}">
                <a16:creationId xmlns:a16="http://schemas.microsoft.com/office/drawing/2014/main" id="{1AA5CA02-C990-4D2D-8D7E-FCAEBE8EC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5119" y="3542642"/>
            <a:ext cx="409074" cy="40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24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5338412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 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Requêtes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5C27836-FED9-4D4D-ADED-9C56D5F77233}"/>
              </a:ext>
            </a:extLst>
          </p:cNvPr>
          <p:cNvSpPr txBox="1"/>
          <p:nvPr/>
        </p:nvSpPr>
        <p:spPr>
          <a:xfrm>
            <a:off x="63569" y="1240959"/>
            <a:ext cx="8662965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 pays pour lesquels la </a:t>
            </a:r>
            <a:r>
              <a:rPr lang="fr-FR" sz="2000" b="1" u="sng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proportion de personnes sous-alimentées </a:t>
            </a: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est la plus forte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923FA1-9D95-4C5E-B391-1D19343F4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884" y="2179079"/>
            <a:ext cx="5800000" cy="271428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1DD5718-3F47-4CBD-815C-D4CB5AB7D052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095306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5338412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 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Requêtes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AA826B3-F881-4EC3-9AF7-C557152FBE5E}"/>
              </a:ext>
            </a:extLst>
          </p:cNvPr>
          <p:cNvSpPr/>
          <p:nvPr/>
        </p:nvSpPr>
        <p:spPr>
          <a:xfrm>
            <a:off x="4728755" y="2485916"/>
            <a:ext cx="3472395" cy="2092666"/>
          </a:xfrm>
          <a:prstGeom prst="rect">
            <a:avLst/>
          </a:prstGeom>
          <a:noFill/>
          <a:ln w="28575">
            <a:solidFill>
              <a:srgbClr val="168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CD0F3E1-E542-4C3E-B48C-0CBC16851742}"/>
              </a:ext>
            </a:extLst>
          </p:cNvPr>
          <p:cNvSpPr txBox="1"/>
          <p:nvPr/>
        </p:nvSpPr>
        <p:spPr>
          <a:xfrm>
            <a:off x="4728755" y="2549298"/>
            <a:ext cx="3609129" cy="200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>
                <a:latin typeface="Century Gothic" panose="020B0502020202020204" pitchFamily="34" charset="0"/>
              </a:rPr>
              <a:t>Code SQL </a:t>
            </a:r>
            <a:r>
              <a:rPr lang="fr-FR" sz="1100" dirty="0">
                <a:latin typeface="Century Gothic" panose="020B0502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SELECT produit,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(SUM(</a:t>
            </a:r>
            <a:r>
              <a:rPr lang="fr-FR" sz="1100" dirty="0" err="1">
                <a:latin typeface="Century Gothic" panose="020B0502020202020204" pitchFamily="34" charset="0"/>
              </a:rPr>
              <a:t>autres_utilisations</a:t>
            </a:r>
            <a:r>
              <a:rPr lang="fr-FR" sz="1100" dirty="0">
                <a:latin typeface="Century Gothic" panose="020B0502020202020204" pitchFamily="34" charset="0"/>
              </a:rPr>
              <a:t>))/(SUM(</a:t>
            </a:r>
            <a:r>
              <a:rPr lang="fr-FR" sz="1100" dirty="0" err="1">
                <a:latin typeface="Century Gothic" panose="020B0502020202020204" pitchFamily="34" charset="0"/>
              </a:rPr>
              <a:t>dispo_int</a:t>
            </a:r>
            <a:r>
              <a:rPr lang="fr-FR" sz="1100" dirty="0">
                <a:latin typeface="Century Gothic" panose="020B0502020202020204" pitchFamily="34" charset="0"/>
              </a:rPr>
              <a:t>)) AS "</a:t>
            </a:r>
            <a:r>
              <a:rPr lang="fr-FR" sz="1100" dirty="0" err="1">
                <a:latin typeface="Century Gothic" panose="020B0502020202020204" pitchFamily="34" charset="0"/>
              </a:rPr>
              <a:t>ratio_autres_utilsation_dispo_int</a:t>
            </a:r>
            <a:r>
              <a:rPr lang="fr-FR" sz="1100" dirty="0">
                <a:latin typeface="Century Gothic" panose="020B0502020202020204" pitchFamily="34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FROM </a:t>
            </a:r>
            <a:r>
              <a:rPr lang="fr-FR" sz="1100" dirty="0" err="1">
                <a:latin typeface="Century Gothic" panose="020B0502020202020204" pitchFamily="34" charset="0"/>
              </a:rPr>
              <a:t>equilibre_prod</a:t>
            </a:r>
            <a:endParaRPr lang="fr-FR" sz="11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GROUP BY </a:t>
            </a:r>
            <a:r>
              <a:rPr lang="fr-FR" sz="1100" dirty="0" err="1">
                <a:latin typeface="Century Gothic" panose="020B0502020202020204" pitchFamily="34" charset="0"/>
              </a:rPr>
              <a:t>equilibre_prod.code_produit</a:t>
            </a:r>
            <a:endParaRPr lang="fr-FR" sz="11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ORDER BY </a:t>
            </a:r>
            <a:r>
              <a:rPr lang="fr-FR" sz="1100" dirty="0" err="1">
                <a:latin typeface="Century Gothic" panose="020B0502020202020204" pitchFamily="34" charset="0"/>
              </a:rPr>
              <a:t>ratio_autres_utilsation_dispo_int</a:t>
            </a:r>
            <a:r>
              <a:rPr lang="fr-FR" sz="1100" dirty="0">
                <a:latin typeface="Century Gothic" panose="020B0502020202020204" pitchFamily="34" charset="0"/>
              </a:rPr>
              <a:t> DESC</a:t>
            </a:r>
          </a:p>
          <a:p>
            <a:pPr>
              <a:lnSpc>
                <a:spcPct val="150000"/>
              </a:lnSpc>
            </a:pPr>
            <a:r>
              <a:rPr lang="fr-FR" sz="1100" dirty="0">
                <a:latin typeface="Century Gothic" panose="020B0502020202020204" pitchFamily="34" charset="0"/>
              </a:rPr>
              <a:t>LIMIT 10;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C27836-FED9-4D4D-ADED-9C56D5F77233}"/>
              </a:ext>
            </a:extLst>
          </p:cNvPr>
          <p:cNvSpPr txBox="1"/>
          <p:nvPr/>
        </p:nvSpPr>
        <p:spPr>
          <a:xfrm>
            <a:off x="63569" y="1240959"/>
            <a:ext cx="9080431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10 pays pour lesquels le ratio Autres utilisations/Disponibilité intérieure est le plus élevé :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6EF4F06-DF3E-40BD-BE2B-FA6A9B1B6523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55EB1B-92D8-46D0-B9C6-46985EF3A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37" y="2214618"/>
            <a:ext cx="3523809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50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5338412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 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Requêtes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5C27836-FED9-4D4D-ADED-9C56D5F77233}"/>
              </a:ext>
            </a:extLst>
          </p:cNvPr>
          <p:cNvSpPr txBox="1"/>
          <p:nvPr/>
        </p:nvSpPr>
        <p:spPr>
          <a:xfrm>
            <a:off x="63569" y="1240959"/>
            <a:ext cx="9080431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Autres utilisations possibles :</a:t>
            </a:r>
          </a:p>
        </p:txBody>
      </p:sp>
      <p:pic>
        <p:nvPicPr>
          <p:cNvPr id="12" name="Graphique 11" descr="Flèche : courbe légère">
            <a:extLst>
              <a:ext uri="{FF2B5EF4-FFF2-40B4-BE49-F238E27FC236}">
                <a16:creationId xmlns:a16="http://schemas.microsoft.com/office/drawing/2014/main" id="{2F2C27B3-C7B5-481A-9BC5-6F0BA0CC8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14" y="1825927"/>
            <a:ext cx="409074" cy="409074"/>
          </a:xfrm>
          <a:prstGeom prst="rect">
            <a:avLst/>
          </a:prstGeom>
        </p:spPr>
      </p:pic>
      <p:pic>
        <p:nvPicPr>
          <p:cNvPr id="13" name="Graphique 12" descr="Flèche : courbe légère">
            <a:extLst>
              <a:ext uri="{FF2B5EF4-FFF2-40B4-BE49-F238E27FC236}">
                <a16:creationId xmlns:a16="http://schemas.microsoft.com/office/drawing/2014/main" id="{3C02213E-85B4-47BD-ABA0-C46D8A24AB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878" y="2918837"/>
            <a:ext cx="409074" cy="409074"/>
          </a:xfrm>
          <a:prstGeom prst="rect">
            <a:avLst/>
          </a:prstGeom>
        </p:spPr>
      </p:pic>
      <p:pic>
        <p:nvPicPr>
          <p:cNvPr id="14" name="Graphique 13" descr="Flèche : courbe légère">
            <a:extLst>
              <a:ext uri="{FF2B5EF4-FFF2-40B4-BE49-F238E27FC236}">
                <a16:creationId xmlns:a16="http://schemas.microsoft.com/office/drawing/2014/main" id="{8C74351B-045F-4181-B78A-4998464E3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722" y="3854475"/>
            <a:ext cx="409074" cy="40907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CD51172-65D5-4677-8FE1-A66948E90455}"/>
              </a:ext>
            </a:extLst>
          </p:cNvPr>
          <p:cNvSpPr txBox="1"/>
          <p:nvPr/>
        </p:nvSpPr>
        <p:spPr>
          <a:xfrm>
            <a:off x="542796" y="1795347"/>
            <a:ext cx="8108203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latin typeface="Century Gothic" panose="020B0502020202020204" pitchFamily="34" charset="0"/>
              </a:rPr>
              <a:t>L’huile de soja </a:t>
            </a:r>
            <a:r>
              <a:rPr lang="fr-FR" sz="1500" dirty="0">
                <a:latin typeface="Century Gothic" panose="020B0502020202020204" pitchFamily="34" charset="0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Produits cosmétiques (shampoings, huiles de massages, crèmes solaires)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Production de biodiesel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1500" b="1" dirty="0">
              <a:latin typeface="Century Gothic" panose="020B0502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85EA6E-D199-4150-ADC5-034E046CE78D}"/>
              </a:ext>
            </a:extLst>
          </p:cNvPr>
          <p:cNvSpPr txBox="1"/>
          <p:nvPr/>
        </p:nvSpPr>
        <p:spPr>
          <a:xfrm>
            <a:off x="529388" y="2915164"/>
            <a:ext cx="6545180" cy="74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latin typeface="Century Gothic" panose="020B0502020202020204" pitchFamily="34" charset="0"/>
              </a:rPr>
              <a:t>Girofles </a:t>
            </a:r>
            <a:r>
              <a:rPr lang="fr-FR" sz="1500" dirty="0">
                <a:latin typeface="Century Gothic" panose="020B0502020202020204" pitchFamily="34" charset="0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Produits pharmaceutiques (huile essentielle, gélule..)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E0AE64-ABBE-4580-A799-4EC14B3859A1}"/>
              </a:ext>
            </a:extLst>
          </p:cNvPr>
          <p:cNvSpPr txBox="1"/>
          <p:nvPr/>
        </p:nvSpPr>
        <p:spPr>
          <a:xfrm>
            <a:off x="480201" y="3819137"/>
            <a:ext cx="7171883" cy="1087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latin typeface="Century Gothic" panose="020B0502020202020204" pitchFamily="34" charset="0"/>
              </a:rPr>
              <a:t>L’huile de poisson </a:t>
            </a:r>
            <a:r>
              <a:rPr lang="fr-FR" sz="1500" dirty="0">
                <a:latin typeface="Century Gothic" panose="020B0502020202020204" pitchFamily="34" charset="0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Production de produit chimique (peinture, vernis, lubrifiant)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Fabrication de savons et cire de bougie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8BF13BA-01D0-4485-99A3-9AC980EE099F}"/>
              </a:ext>
            </a:extLst>
          </p:cNvPr>
          <p:cNvSpPr txBox="1"/>
          <p:nvPr/>
        </p:nvSpPr>
        <p:spPr>
          <a:xfrm>
            <a:off x="7931959" y="4920889"/>
            <a:ext cx="1293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Wikipédia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FFB6226-1D71-4AE7-8484-FD07C9C5CA71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707632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6.   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7102287" y="4934515"/>
            <a:ext cx="1293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 et FAO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268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496" y="4805052"/>
            <a:ext cx="324456" cy="29811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BEB4DD1-3FD5-424D-ACCC-7F3FE5F925A0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B580F1F-A44D-4DD1-A598-68E3BCC87FD2}"/>
              </a:ext>
            </a:extLst>
          </p:cNvPr>
          <p:cNvSpPr txBox="1"/>
          <p:nvPr/>
        </p:nvSpPr>
        <p:spPr>
          <a:xfrm>
            <a:off x="799376" y="1885952"/>
            <a:ext cx="4270124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10,6 % de la population en sous-nutrition </a:t>
            </a:r>
            <a:endParaRPr lang="fr-FR" sz="1500" b="1" dirty="0">
              <a:latin typeface="Century Gothic" panose="020B0502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A6B80B-D6B4-4243-A206-495F8F641535}"/>
              </a:ext>
            </a:extLst>
          </p:cNvPr>
          <p:cNvSpPr txBox="1"/>
          <p:nvPr/>
        </p:nvSpPr>
        <p:spPr>
          <a:xfrm>
            <a:off x="1705733" y="1317137"/>
            <a:ext cx="1215878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Problèmes</a:t>
            </a:r>
            <a:r>
              <a:rPr lang="fr-FR" sz="1500" dirty="0">
                <a:latin typeface="Century Gothic" panose="020B0502020202020204" pitchFamily="34" charset="0"/>
              </a:rPr>
              <a:t> </a:t>
            </a:r>
            <a:endParaRPr lang="fr-FR" sz="1500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3BFF656-3928-44EB-896A-DD31B94FCEAC}"/>
              </a:ext>
            </a:extLst>
          </p:cNvPr>
          <p:cNvCxnSpPr>
            <a:cxnSpLocks/>
          </p:cNvCxnSpPr>
          <p:nvPr/>
        </p:nvCxnSpPr>
        <p:spPr>
          <a:xfrm>
            <a:off x="4824661" y="1317137"/>
            <a:ext cx="0" cy="372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209529-6150-4EDA-B29A-BA83A71DAC0A}"/>
              </a:ext>
            </a:extLst>
          </p:cNvPr>
          <p:cNvCxnSpPr>
            <a:cxnSpLocks/>
          </p:cNvCxnSpPr>
          <p:nvPr/>
        </p:nvCxnSpPr>
        <p:spPr>
          <a:xfrm flipH="1">
            <a:off x="601579" y="1801291"/>
            <a:ext cx="8079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7B40AEB-AB1B-4C53-B191-E16628BF7E11}"/>
              </a:ext>
            </a:extLst>
          </p:cNvPr>
          <p:cNvSpPr txBox="1"/>
          <p:nvPr/>
        </p:nvSpPr>
        <p:spPr>
          <a:xfrm>
            <a:off x="6230811" y="1331521"/>
            <a:ext cx="1215878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solidFill>
                  <a:srgbClr val="77A84E"/>
                </a:solidFill>
                <a:latin typeface="Century Gothic" panose="020B0502020202020204" pitchFamily="34" charset="0"/>
              </a:rPr>
              <a:t>Solutions</a:t>
            </a:r>
            <a:r>
              <a:rPr lang="fr-FR" sz="1500" dirty="0">
                <a:latin typeface="Century Gothic" panose="020B0502020202020204" pitchFamily="34" charset="0"/>
              </a:rPr>
              <a:t> </a:t>
            </a:r>
            <a:endParaRPr lang="fr-FR" sz="1500" b="1" dirty="0">
              <a:latin typeface="Century Gothic" panose="020B0502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022178C-0C58-4CB2-AEC0-08353F3A5824}"/>
              </a:ext>
            </a:extLst>
          </p:cNvPr>
          <p:cNvSpPr txBox="1"/>
          <p:nvPr/>
        </p:nvSpPr>
        <p:spPr>
          <a:xfrm>
            <a:off x="1837620" y="2305196"/>
            <a:ext cx="4270124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13 % de la population obèse</a:t>
            </a:r>
            <a:endParaRPr lang="fr-FR" sz="1500" b="1" dirty="0">
              <a:latin typeface="Century Gothic" panose="020B0502020202020204" pitchFamily="34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84CD76A-9639-41FE-B549-8DD4752CEFB1}"/>
              </a:ext>
            </a:extLst>
          </p:cNvPr>
          <p:cNvCxnSpPr>
            <a:cxnSpLocks/>
          </p:cNvCxnSpPr>
          <p:nvPr/>
        </p:nvCxnSpPr>
        <p:spPr>
          <a:xfrm flipH="1">
            <a:off x="601579" y="2856059"/>
            <a:ext cx="8079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711BB787-0114-4C86-8160-4308DF1992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1428"/>
          <a:stretch/>
        </p:blipFill>
        <p:spPr>
          <a:xfrm>
            <a:off x="971348" y="2305196"/>
            <a:ext cx="457198" cy="535299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FB5973E7-A5B8-42CE-8A4A-918A88E09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5" y="1874579"/>
            <a:ext cx="535292" cy="5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77F45312-2D42-4E56-BE05-3022CEC07B1F}"/>
              </a:ext>
            </a:extLst>
          </p:cNvPr>
          <p:cNvSpPr txBox="1"/>
          <p:nvPr/>
        </p:nvSpPr>
        <p:spPr>
          <a:xfrm>
            <a:off x="4815814" y="1905381"/>
            <a:ext cx="3991908" cy="74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Répartition équitable entre les riches et les pauvres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489F8A7-F9DE-4A38-AA73-C9E513E067B0}"/>
              </a:ext>
            </a:extLst>
          </p:cNvPr>
          <p:cNvSpPr txBox="1"/>
          <p:nvPr/>
        </p:nvSpPr>
        <p:spPr>
          <a:xfrm>
            <a:off x="1365184" y="3004884"/>
            <a:ext cx="4270124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34 % de population en plus en 2050</a:t>
            </a:r>
            <a:endParaRPr lang="fr-FR" sz="1500" b="1" dirty="0">
              <a:latin typeface="Century Gothic" panose="020B0502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A26F320-EB4E-4112-A933-FD9E66FC9212}"/>
              </a:ext>
            </a:extLst>
          </p:cNvPr>
          <p:cNvSpPr txBox="1"/>
          <p:nvPr/>
        </p:nvSpPr>
        <p:spPr>
          <a:xfrm>
            <a:off x="506910" y="3525945"/>
            <a:ext cx="4845061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Nécessite augmentation production agricole</a:t>
            </a:r>
            <a:endParaRPr lang="fr-FR" sz="1500" b="1" dirty="0">
              <a:latin typeface="Century Gothic" panose="020B0502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ECF2DFF-CE83-44CF-9183-B99BF2BA2839}"/>
              </a:ext>
            </a:extLst>
          </p:cNvPr>
          <p:cNvSpPr txBox="1"/>
          <p:nvPr/>
        </p:nvSpPr>
        <p:spPr>
          <a:xfrm>
            <a:off x="426888" y="4088021"/>
            <a:ext cx="4845061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46 % céréales destinées alimentation animales</a:t>
            </a:r>
            <a:endParaRPr lang="fr-FR" sz="1500" b="1" dirty="0">
              <a:latin typeface="Century Gothic" panose="020B0502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517FDB7-705A-40A2-A7DC-4E81DC397963}"/>
              </a:ext>
            </a:extLst>
          </p:cNvPr>
          <p:cNvSpPr txBox="1"/>
          <p:nvPr/>
        </p:nvSpPr>
        <p:spPr>
          <a:xfrm>
            <a:off x="4861393" y="2999780"/>
            <a:ext cx="4270124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Utiliser les céréales comme nourriture</a:t>
            </a:r>
            <a:endParaRPr lang="fr-FR" sz="1500" b="1" dirty="0">
              <a:latin typeface="Century Gothic" panose="020B0502020202020204" pitchFamily="34" charset="0"/>
            </a:endParaRPr>
          </a:p>
        </p:txBody>
      </p:sp>
      <p:pic>
        <p:nvPicPr>
          <p:cNvPr id="37" name="Graphique 36" descr="Transfert">
            <a:extLst>
              <a:ext uri="{FF2B5EF4-FFF2-40B4-BE49-F238E27FC236}">
                <a16:creationId xmlns:a16="http://schemas.microsoft.com/office/drawing/2014/main" id="{49C3F662-B7E7-47EC-80CA-AA7B81A0DE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25910" y="2233966"/>
            <a:ext cx="394596" cy="39459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D145F32F-CBED-47A4-AF1A-C570B5D3E88B}"/>
              </a:ext>
            </a:extLst>
          </p:cNvPr>
          <p:cNvSpPr txBox="1"/>
          <p:nvPr/>
        </p:nvSpPr>
        <p:spPr>
          <a:xfrm>
            <a:off x="4861393" y="3524900"/>
            <a:ext cx="4270124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Diminuer les pertes </a:t>
            </a:r>
            <a:endParaRPr lang="fr-FR" sz="1500" b="1" dirty="0">
              <a:latin typeface="Century Gothic" panose="020B0502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57DF00E-16A7-44EE-A1FA-04B8DF57D192}"/>
              </a:ext>
            </a:extLst>
          </p:cNvPr>
          <p:cNvSpPr txBox="1"/>
          <p:nvPr/>
        </p:nvSpPr>
        <p:spPr>
          <a:xfrm>
            <a:off x="4812628" y="4099907"/>
            <a:ext cx="4594389" cy="39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Diminuer consommation de produits animaux</a:t>
            </a:r>
            <a:endParaRPr lang="fr-FR" sz="1500" b="1" dirty="0">
              <a:latin typeface="Century Gothic" panose="020B0502020202020204" pitchFamily="34" charset="0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954BF37E-601B-4477-9FF2-A783523A5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1" y="2920048"/>
            <a:ext cx="610599" cy="6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que 40" descr="Fourchette et couteau">
            <a:extLst>
              <a:ext uri="{FF2B5EF4-FFF2-40B4-BE49-F238E27FC236}">
                <a16:creationId xmlns:a16="http://schemas.microsoft.com/office/drawing/2014/main" id="{74B5D11E-0EB0-4A0C-ACB9-AB3160C24B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77966" y="2982309"/>
            <a:ext cx="414618" cy="41461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7C22FEC-0895-4402-AC99-2B9FD6F090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97152" y="3567855"/>
            <a:ext cx="376751" cy="376751"/>
          </a:xfrm>
          <a:prstGeom prst="rect">
            <a:avLst/>
          </a:prstGeom>
        </p:spPr>
      </p:pic>
      <p:sp>
        <p:nvSpPr>
          <p:cNvPr id="43" name="Signe de multiplication 42">
            <a:extLst>
              <a:ext uri="{FF2B5EF4-FFF2-40B4-BE49-F238E27FC236}">
                <a16:creationId xmlns:a16="http://schemas.microsoft.com/office/drawing/2014/main" id="{DE40564E-06E4-4C10-A3DE-D9D59FB6CD58}"/>
              </a:ext>
            </a:extLst>
          </p:cNvPr>
          <p:cNvSpPr/>
          <p:nvPr/>
        </p:nvSpPr>
        <p:spPr>
          <a:xfrm>
            <a:off x="6630360" y="3573741"/>
            <a:ext cx="943853" cy="4451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5DAB7578-6143-4F37-9A05-44A69B548D4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837" y="3435133"/>
            <a:ext cx="504025" cy="504025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DCDBADD1-4D1E-48B9-901D-2024528A21B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7080" y="4114607"/>
            <a:ext cx="564288" cy="564288"/>
          </a:xfrm>
          <a:prstGeom prst="rect">
            <a:avLst/>
          </a:prstGeom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51EA6CEA-405E-4E5A-B623-9E8223D3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79" y="4364866"/>
            <a:ext cx="763773" cy="76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Signe de multiplication 46">
            <a:extLst>
              <a:ext uri="{FF2B5EF4-FFF2-40B4-BE49-F238E27FC236}">
                <a16:creationId xmlns:a16="http://schemas.microsoft.com/office/drawing/2014/main" id="{36517C09-68AC-406E-A7D2-DB50261595F1}"/>
              </a:ext>
            </a:extLst>
          </p:cNvPr>
          <p:cNvSpPr/>
          <p:nvPr/>
        </p:nvSpPr>
        <p:spPr>
          <a:xfrm rot="1477692">
            <a:off x="5953345" y="4622229"/>
            <a:ext cx="1121501" cy="3765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091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1371600" y="2138613"/>
            <a:ext cx="6400799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Merci pour votre attention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BEB4DD1-3FD5-424D-ACCC-7F3FE5F925A0}"/>
              </a:ext>
            </a:extLst>
          </p:cNvPr>
          <p:cNvSpPr txBox="1"/>
          <p:nvPr/>
        </p:nvSpPr>
        <p:spPr>
          <a:xfrm>
            <a:off x="7844771" y="222347"/>
            <a:ext cx="481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2548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rabicPeriod"/>
            </a:pP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Mise en contexte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C4BEAE7-0CD2-442B-8E2E-4754E130D4B0}"/>
              </a:ext>
            </a:extLst>
          </p:cNvPr>
          <p:cNvSpPr txBox="1"/>
          <p:nvPr/>
        </p:nvSpPr>
        <p:spPr>
          <a:xfrm>
            <a:off x="7931959" y="222347"/>
            <a:ext cx="34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02F552-B6B7-45B0-92C8-4FCB6AD516FC}"/>
              </a:ext>
            </a:extLst>
          </p:cNvPr>
          <p:cNvSpPr txBox="1"/>
          <p:nvPr/>
        </p:nvSpPr>
        <p:spPr>
          <a:xfrm>
            <a:off x="2511219" y="3657155"/>
            <a:ext cx="41803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latin typeface="Century Gothic" panose="020B0502020202020204" pitchFamily="34" charset="0"/>
              </a:rPr>
              <a:t>Région touchées dans le monde 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L’Asie (515 millions)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L’Afrique  (256,5 millions)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L’Amérique latine (39 millions)</a:t>
            </a:r>
          </a:p>
          <a:p>
            <a:pPr lvl="1"/>
            <a:endParaRPr lang="fr-FR" sz="1500" dirty="0">
              <a:latin typeface="Century Gothic" panose="020B0502020202020204" pitchFamily="34" charset="0"/>
            </a:endParaRPr>
          </a:p>
        </p:txBody>
      </p:sp>
      <p:pic>
        <p:nvPicPr>
          <p:cNvPr id="5" name="Graphique 4" descr="Flèche : courbe légère">
            <a:extLst>
              <a:ext uri="{FF2B5EF4-FFF2-40B4-BE49-F238E27FC236}">
                <a16:creationId xmlns:a16="http://schemas.microsoft.com/office/drawing/2014/main" id="{5A552538-F416-4F48-9FBB-C1BEAE093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1601" y="3704509"/>
            <a:ext cx="409074" cy="40907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6605335" y="4934515"/>
            <a:ext cx="171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ONU, FAO, WHO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310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1637" y="4805052"/>
            <a:ext cx="324456" cy="2981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6DBBA5-DA97-435D-B3FB-66FE3443D9F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09" t="3045" r="3395" b="7331"/>
          <a:stretch/>
        </p:blipFill>
        <p:spPr>
          <a:xfrm>
            <a:off x="1438089" y="1043519"/>
            <a:ext cx="6081648" cy="274761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4088484-3858-47C5-B98B-D3F6E4A5D8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7855" y="4820802"/>
            <a:ext cx="337887" cy="2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8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rabicPeriod"/>
            </a:pP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Mise en contexte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C4BEAE7-0CD2-442B-8E2E-4754E130D4B0}"/>
              </a:ext>
            </a:extLst>
          </p:cNvPr>
          <p:cNvSpPr txBox="1"/>
          <p:nvPr/>
        </p:nvSpPr>
        <p:spPr>
          <a:xfrm>
            <a:off x="7931959" y="222347"/>
            <a:ext cx="34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pic>
        <p:nvPicPr>
          <p:cNvPr id="16" name="Graphique 15" descr="Flèche : courbe légère">
            <a:extLst>
              <a:ext uri="{FF2B5EF4-FFF2-40B4-BE49-F238E27FC236}">
                <a16:creationId xmlns:a16="http://schemas.microsoft.com/office/drawing/2014/main" id="{03A40AAF-24E8-4175-90A1-350520CF7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179" y="2162676"/>
            <a:ext cx="409074" cy="40907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6605335" y="4934515"/>
            <a:ext cx="171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ONU, FAO, WHO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310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1637" y="4805052"/>
            <a:ext cx="324456" cy="29811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6915ED5-4452-4E51-AD0B-4CC14F0E2FC1}"/>
              </a:ext>
            </a:extLst>
          </p:cNvPr>
          <p:cNvSpPr txBox="1"/>
          <p:nvPr/>
        </p:nvSpPr>
        <p:spPr>
          <a:xfrm>
            <a:off x="1034716" y="1852115"/>
            <a:ext cx="7311594" cy="273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2">
              <a:lnSpc>
                <a:spcPct val="30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Pauvreté (coût élevé des aliments)</a:t>
            </a:r>
          </a:p>
          <a:p>
            <a:pPr marL="444500" lvl="2">
              <a:lnSpc>
                <a:spcPct val="30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Problème d’accès à l’eau (agriculture et alimentation)</a:t>
            </a:r>
          </a:p>
          <a:p>
            <a:pPr marL="444500" lvl="2">
              <a:lnSpc>
                <a:spcPct val="30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Conflits et guerres		</a:t>
            </a:r>
          </a:p>
          <a:p>
            <a:pPr marL="444500" lvl="2">
              <a:lnSpc>
                <a:spcPct val="30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Climat (sécheresses, inondations)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4088484-3858-47C5-B98B-D3F6E4A5D8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7855" y="4820802"/>
            <a:ext cx="337887" cy="29811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915BCA3-D20D-479F-A746-79FA696A0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893" y="3382915"/>
            <a:ext cx="939945" cy="572611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5A94C2F-4895-4074-9CD7-E44F1AA33B19}"/>
              </a:ext>
            </a:extLst>
          </p:cNvPr>
          <p:cNvSpPr txBox="1"/>
          <p:nvPr/>
        </p:nvSpPr>
        <p:spPr>
          <a:xfrm>
            <a:off x="351123" y="1315524"/>
            <a:ext cx="4896852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Causes majoritaires de la faim : </a:t>
            </a:r>
          </a:p>
        </p:txBody>
      </p:sp>
      <p:pic>
        <p:nvPicPr>
          <p:cNvPr id="23" name="Graphique 22" descr="Flèche : courbe légère">
            <a:extLst>
              <a:ext uri="{FF2B5EF4-FFF2-40B4-BE49-F238E27FC236}">
                <a16:creationId xmlns:a16="http://schemas.microsoft.com/office/drawing/2014/main" id="{5099F5FC-042F-490C-9FD7-6EEBAF899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179" y="2835914"/>
            <a:ext cx="409074" cy="409074"/>
          </a:xfrm>
          <a:prstGeom prst="rect">
            <a:avLst/>
          </a:prstGeom>
        </p:spPr>
      </p:pic>
      <p:pic>
        <p:nvPicPr>
          <p:cNvPr id="24" name="Graphique 23" descr="Flèche : courbe légère">
            <a:extLst>
              <a:ext uri="{FF2B5EF4-FFF2-40B4-BE49-F238E27FC236}">
                <a16:creationId xmlns:a16="http://schemas.microsoft.com/office/drawing/2014/main" id="{BA5DC988-6191-4F6F-987D-1AB3C92C8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179" y="3509152"/>
            <a:ext cx="409074" cy="409074"/>
          </a:xfrm>
          <a:prstGeom prst="rect">
            <a:avLst/>
          </a:prstGeom>
        </p:spPr>
      </p:pic>
      <p:pic>
        <p:nvPicPr>
          <p:cNvPr id="26" name="Graphique 25" descr="Flèche : courbe légère">
            <a:extLst>
              <a:ext uri="{FF2B5EF4-FFF2-40B4-BE49-F238E27FC236}">
                <a16:creationId xmlns:a16="http://schemas.microsoft.com/office/drawing/2014/main" id="{40BDE6ED-289A-42B1-B865-D4002B78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179" y="4205168"/>
            <a:ext cx="409074" cy="40907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96D9003-60B1-493C-BD58-8158AF9991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1065" y="1692409"/>
            <a:ext cx="842894" cy="94053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ED4115B-CAED-48D6-9093-EF7C5E1DF7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9208" y="3983626"/>
            <a:ext cx="779635" cy="75421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D0F4086-E4D8-4AFC-8EB1-24DA3A0DEB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92932" y="4091258"/>
            <a:ext cx="801657" cy="57261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0AD6C5F-A141-4852-8313-2AE1379D8E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0327" y="2652539"/>
            <a:ext cx="409073" cy="598075"/>
          </a:xfrm>
          <a:prstGeom prst="rect">
            <a:avLst/>
          </a:prstGeom>
        </p:spPr>
      </p:pic>
      <p:sp>
        <p:nvSpPr>
          <p:cNvPr id="33" name="Signe de multiplication 32">
            <a:extLst>
              <a:ext uri="{FF2B5EF4-FFF2-40B4-BE49-F238E27FC236}">
                <a16:creationId xmlns:a16="http://schemas.microsoft.com/office/drawing/2014/main" id="{8C425142-D9A0-4C99-88C0-D2F2D8B33D84}"/>
              </a:ext>
            </a:extLst>
          </p:cNvPr>
          <p:cNvSpPr/>
          <p:nvPr/>
        </p:nvSpPr>
        <p:spPr>
          <a:xfrm>
            <a:off x="6694589" y="2808991"/>
            <a:ext cx="596768" cy="4090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69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41A4D7-653F-4CE7-99FD-EE7A0C040382}"/>
              </a:ext>
            </a:extLst>
          </p:cNvPr>
          <p:cNvSpPr/>
          <p:nvPr/>
        </p:nvSpPr>
        <p:spPr>
          <a:xfrm>
            <a:off x="410145" y="2172628"/>
            <a:ext cx="830426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rabicPeriod"/>
            </a:pP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Mise en contexte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C4BEAE7-0CD2-442B-8E2E-4754E130D4B0}"/>
              </a:ext>
            </a:extLst>
          </p:cNvPr>
          <p:cNvSpPr txBox="1"/>
          <p:nvPr/>
        </p:nvSpPr>
        <p:spPr>
          <a:xfrm>
            <a:off x="7931959" y="222347"/>
            <a:ext cx="34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6605335" y="4934515"/>
            <a:ext cx="171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ONU, FAO, WHO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310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637" y="4805052"/>
            <a:ext cx="324456" cy="29811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4088484-3858-47C5-B98B-D3F6E4A5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855" y="4820802"/>
            <a:ext cx="337887" cy="2981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10140FE-AB55-47CF-8881-875463DBB03E}"/>
              </a:ext>
            </a:extLst>
          </p:cNvPr>
          <p:cNvSpPr txBox="1"/>
          <p:nvPr/>
        </p:nvSpPr>
        <p:spPr>
          <a:xfrm>
            <a:off x="917585" y="2224850"/>
            <a:ext cx="781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Est-ce que le </a:t>
            </a:r>
            <a:r>
              <a:rPr lang="fr-F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changement climatique </a:t>
            </a: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qui compromet la production de végétaux provoque la faim dans le monde ? </a:t>
            </a:r>
          </a:p>
        </p:txBody>
      </p:sp>
      <p:pic>
        <p:nvPicPr>
          <p:cNvPr id="14" name="Graphique 13" descr="Main levée">
            <a:extLst>
              <a:ext uri="{FF2B5EF4-FFF2-40B4-BE49-F238E27FC236}">
                <a16:creationId xmlns:a16="http://schemas.microsoft.com/office/drawing/2014/main" id="{CC87512F-EC9C-4D1F-BA8B-4A66AFE764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590" y="2233409"/>
            <a:ext cx="542843" cy="54284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9012201-9636-4E4F-8C1A-410C68E652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156" y="3554037"/>
            <a:ext cx="779635" cy="7542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9994F9B-78C3-44AD-B71B-E2C7E40F26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1880" y="3661669"/>
            <a:ext cx="801657" cy="572612"/>
          </a:xfrm>
          <a:prstGeom prst="rect">
            <a:avLst/>
          </a:prstGeom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8942833D-0B0A-4F85-8992-C76B6695070F}"/>
              </a:ext>
            </a:extLst>
          </p:cNvPr>
          <p:cNvSpPr/>
          <p:nvPr/>
        </p:nvSpPr>
        <p:spPr>
          <a:xfrm>
            <a:off x="2711564" y="3870187"/>
            <a:ext cx="801657" cy="1555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EB1057-49F4-4EAA-BEB6-8165AEF815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549709">
            <a:off x="3865537" y="3424030"/>
            <a:ext cx="427946" cy="892313"/>
          </a:xfrm>
          <a:prstGeom prst="rect">
            <a:avLst/>
          </a:prstGeom>
        </p:spPr>
      </p:pic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D5C1777D-7C71-4AEF-B7FB-FB83FEDC7BAD}"/>
              </a:ext>
            </a:extLst>
          </p:cNvPr>
          <p:cNvSpPr/>
          <p:nvPr/>
        </p:nvSpPr>
        <p:spPr>
          <a:xfrm>
            <a:off x="4714197" y="3853355"/>
            <a:ext cx="801657" cy="1555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Signe de multiplication 22">
            <a:extLst>
              <a:ext uri="{FF2B5EF4-FFF2-40B4-BE49-F238E27FC236}">
                <a16:creationId xmlns:a16="http://schemas.microsoft.com/office/drawing/2014/main" id="{C808303B-174D-492E-A847-59DF59EC6560}"/>
              </a:ext>
            </a:extLst>
          </p:cNvPr>
          <p:cNvSpPr/>
          <p:nvPr/>
        </p:nvSpPr>
        <p:spPr>
          <a:xfrm>
            <a:off x="3628147" y="3681712"/>
            <a:ext cx="943853" cy="4451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F2D5F4-42E8-49D7-8475-F8CB96673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83" y="3380330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AD6538-0A00-4CE9-A0E9-62333FD24C2A}"/>
              </a:ext>
            </a:extLst>
          </p:cNvPr>
          <p:cNvSpPr txBox="1"/>
          <p:nvPr/>
        </p:nvSpPr>
        <p:spPr>
          <a:xfrm>
            <a:off x="7134726" y="3368562"/>
            <a:ext cx="56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151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  Résultats des calculs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C4BEAE7-0CD2-442B-8E2E-4754E130D4B0}"/>
              </a:ext>
            </a:extLst>
          </p:cNvPr>
          <p:cNvSpPr txBox="1"/>
          <p:nvPr/>
        </p:nvSpPr>
        <p:spPr>
          <a:xfrm>
            <a:off x="7931959" y="222347"/>
            <a:ext cx="34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pic>
        <p:nvPicPr>
          <p:cNvPr id="13" name="Graphique 12" descr="Flèche : courbe légère">
            <a:extLst>
              <a:ext uri="{FF2B5EF4-FFF2-40B4-BE49-F238E27FC236}">
                <a16:creationId xmlns:a16="http://schemas.microsoft.com/office/drawing/2014/main" id="{64D64BA7-881A-4906-BF80-D5869DC93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303" y="2709651"/>
            <a:ext cx="409074" cy="40907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7102287" y="4934515"/>
            <a:ext cx="1293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 et FAO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268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6496" y="4805052"/>
            <a:ext cx="324456" cy="29811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40426E3-F481-460D-831F-5301BF06E360}"/>
              </a:ext>
            </a:extLst>
          </p:cNvPr>
          <p:cNvSpPr txBox="1"/>
          <p:nvPr/>
        </p:nvSpPr>
        <p:spPr>
          <a:xfrm>
            <a:off x="632758" y="2678416"/>
            <a:ext cx="6520518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Disponibilité intérieure de produits végétaux mondiale (Kcal) : 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Personnes nourries : </a:t>
            </a:r>
            <a:r>
              <a:rPr lang="fr-FR" sz="1500" b="1" dirty="0">
                <a:latin typeface="Century Gothic" panose="020B0502020202020204" pitchFamily="34" charset="0"/>
              </a:rPr>
              <a:t>13,6 milliards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Pourcentage de population mondiale nourrie : </a:t>
            </a:r>
            <a:r>
              <a:rPr lang="fr-FR" sz="1500" b="1" dirty="0">
                <a:latin typeface="Century Gothic" panose="020B0502020202020204" pitchFamily="34" charset="0"/>
              </a:rPr>
              <a:t>192 %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1D8D07-013A-49EF-A133-E7B98C7FD9A5}"/>
              </a:ext>
            </a:extLst>
          </p:cNvPr>
          <p:cNvSpPr txBox="1"/>
          <p:nvPr/>
        </p:nvSpPr>
        <p:spPr>
          <a:xfrm>
            <a:off x="632757" y="4034030"/>
            <a:ext cx="8428509" cy="74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Disponibilité alimentaire de produits végétaux mondiale (Kcal) : 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Personnes nourries : </a:t>
            </a:r>
            <a:r>
              <a:rPr lang="fr-FR" sz="1500" b="1" dirty="0">
                <a:latin typeface="Century Gothic" panose="020B0502020202020204" pitchFamily="34" charset="0"/>
              </a:rPr>
              <a:t>6,6 milliards (94,8%)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:a16="http://schemas.microsoft.com/office/drawing/2014/main" id="{D20593C5-22AA-4BC4-989A-C796197BD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302" y="4050135"/>
            <a:ext cx="409074" cy="4090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A0CC410-F2EA-4643-894E-3DD90DF06E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549709">
            <a:off x="6899561" y="2602567"/>
            <a:ext cx="238386" cy="497060"/>
          </a:xfrm>
          <a:prstGeom prst="rect">
            <a:avLst/>
          </a:prstGeom>
        </p:spPr>
      </p:pic>
      <p:pic>
        <p:nvPicPr>
          <p:cNvPr id="21" name="Graphique 20" descr="Flèche : courbe légère">
            <a:extLst>
              <a:ext uri="{FF2B5EF4-FFF2-40B4-BE49-F238E27FC236}">
                <a16:creationId xmlns:a16="http://schemas.microsoft.com/office/drawing/2014/main" id="{556D51E1-C527-4B74-B770-DA9C6FD56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711" y="1605748"/>
            <a:ext cx="409074" cy="40907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6A31E6D-12AF-47BB-8603-85AA5C4DCE74}"/>
              </a:ext>
            </a:extLst>
          </p:cNvPr>
          <p:cNvSpPr txBox="1"/>
          <p:nvPr/>
        </p:nvSpPr>
        <p:spPr>
          <a:xfrm>
            <a:off x="658807" y="1585648"/>
            <a:ext cx="5019212" cy="74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Population mondiale : 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Actuellement : </a:t>
            </a:r>
            <a:r>
              <a:rPr lang="fr-FR" sz="1500" b="1" dirty="0">
                <a:latin typeface="Century Gothic" panose="020B0502020202020204" pitchFamily="34" charset="0"/>
              </a:rPr>
              <a:t>7 milliards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69CC48-131F-4E45-B405-698B7161F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27" y="1657549"/>
            <a:ext cx="845937" cy="84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ABA606-FA9F-4FC1-923C-18CFC8D82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561" y="2538636"/>
            <a:ext cx="580089" cy="58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ourchette et couteau">
            <a:extLst>
              <a:ext uri="{FF2B5EF4-FFF2-40B4-BE49-F238E27FC236}">
                <a16:creationId xmlns:a16="http://schemas.microsoft.com/office/drawing/2014/main" id="{6BB17410-7347-470E-8762-AA4CC4C71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18395" y="4028785"/>
            <a:ext cx="414618" cy="41461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75D7C61-DD6F-467E-8F39-A79066442E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549709">
            <a:off x="7110775" y="4006142"/>
            <a:ext cx="238386" cy="4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1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  Résultats des calculs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C4BEAE7-0CD2-442B-8E2E-4754E130D4B0}"/>
              </a:ext>
            </a:extLst>
          </p:cNvPr>
          <p:cNvSpPr txBox="1"/>
          <p:nvPr/>
        </p:nvSpPr>
        <p:spPr>
          <a:xfrm>
            <a:off x="7931959" y="222347"/>
            <a:ext cx="34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16" name="Graphique 15" descr="Flèche : courbe légère">
            <a:extLst>
              <a:ext uri="{FF2B5EF4-FFF2-40B4-BE49-F238E27FC236}">
                <a16:creationId xmlns:a16="http://schemas.microsoft.com/office/drawing/2014/main" id="{03A40AAF-24E8-4175-90A1-350520CF7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670" y="4146905"/>
            <a:ext cx="409074" cy="40907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7102287" y="4934515"/>
            <a:ext cx="1293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 et FAO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268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6496" y="4805052"/>
            <a:ext cx="324456" cy="29811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6915ED5-4452-4E51-AD0B-4CC14F0E2FC1}"/>
              </a:ext>
            </a:extLst>
          </p:cNvPr>
          <p:cNvSpPr txBox="1"/>
          <p:nvPr/>
        </p:nvSpPr>
        <p:spPr>
          <a:xfrm>
            <a:off x="535368" y="4113584"/>
            <a:ext cx="8468858" cy="39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solidFill>
                  <a:srgbClr val="1684DD"/>
                </a:solidFill>
                <a:latin typeface="Century Gothic" panose="020B0502020202020204" pitchFamily="34" charset="0"/>
              </a:rPr>
              <a:t>Production de végétaux suffisante pour nourrir 144 % de la population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37E98B-AE6D-423A-8F37-D9E4DB5708FE}"/>
              </a:ext>
            </a:extLst>
          </p:cNvPr>
          <p:cNvSpPr txBox="1"/>
          <p:nvPr/>
        </p:nvSpPr>
        <p:spPr>
          <a:xfrm>
            <a:off x="595602" y="1588337"/>
            <a:ext cx="7477587" cy="74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Pertes produits végétaux mondiale et nourriture destinée aux animaux (Kcal) : 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Personnes nourries : </a:t>
            </a:r>
            <a:r>
              <a:rPr lang="fr-FR" sz="1500" b="1" dirty="0">
                <a:latin typeface="Century Gothic" panose="020B0502020202020204" pitchFamily="34" charset="0"/>
              </a:rPr>
              <a:t>3,4 milliards (48,9%)</a:t>
            </a:r>
          </a:p>
        </p:txBody>
      </p:sp>
      <p:pic>
        <p:nvPicPr>
          <p:cNvPr id="25" name="Graphique 24" descr="Flèche : courbe légère">
            <a:extLst>
              <a:ext uri="{FF2B5EF4-FFF2-40B4-BE49-F238E27FC236}">
                <a16:creationId xmlns:a16="http://schemas.microsoft.com/office/drawing/2014/main" id="{F7728B66-C12A-4914-9FB2-FE90490C92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46" y="1611899"/>
            <a:ext cx="409074" cy="4090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A0CC410-F2EA-4643-894E-3DD90DF06E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549709">
            <a:off x="6923654" y="1978849"/>
            <a:ext cx="321338" cy="67002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F13EED5-76F7-417D-AC8F-B2C11B7827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7997" y="2105303"/>
            <a:ext cx="593158" cy="3397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43C795-D3AD-4C41-AE80-A618275B12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4211" y="2074445"/>
            <a:ext cx="376751" cy="37675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3F5A556-2A59-40C1-8192-9B54F213E802}"/>
              </a:ext>
            </a:extLst>
          </p:cNvPr>
          <p:cNvSpPr txBox="1"/>
          <p:nvPr/>
        </p:nvSpPr>
        <p:spPr>
          <a:xfrm>
            <a:off x="595602" y="2648392"/>
            <a:ext cx="7336357" cy="1433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u="sng" dirty="0">
                <a:latin typeface="Century Gothic" panose="020B0502020202020204" pitchFamily="34" charset="0"/>
              </a:rPr>
              <a:t>Somme</a:t>
            </a:r>
            <a:r>
              <a:rPr lang="fr-FR" sz="1500" dirty="0">
                <a:latin typeface="Century Gothic" panose="020B0502020202020204" pitchFamily="34" charset="0"/>
              </a:rPr>
              <a:t> : Disponibilité alimentaire de produits végétaux mondiale + pertes + nourriture animaux (Kcal) 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500" dirty="0">
                <a:latin typeface="Century Gothic" panose="020B0502020202020204" pitchFamily="34" charset="0"/>
              </a:rPr>
              <a:t>Personnes nourries : </a:t>
            </a:r>
            <a:r>
              <a:rPr lang="fr-FR" sz="1500" b="1" dirty="0">
                <a:latin typeface="Century Gothic" panose="020B0502020202020204" pitchFamily="34" charset="0"/>
              </a:rPr>
              <a:t>10 milliards (144 %)</a:t>
            </a:r>
          </a:p>
          <a:p>
            <a:pPr>
              <a:lnSpc>
                <a:spcPct val="150000"/>
              </a:lnSpc>
            </a:pPr>
            <a:r>
              <a:rPr lang="fr-FR" sz="1500" dirty="0">
                <a:latin typeface="Century Gothic" panose="020B0502020202020204" pitchFamily="34" charset="0"/>
              </a:rPr>
              <a:t>  </a:t>
            </a:r>
          </a:p>
        </p:txBody>
      </p:sp>
      <p:pic>
        <p:nvPicPr>
          <p:cNvPr id="29" name="Graphique 28" descr="Flèche : courbe légère">
            <a:extLst>
              <a:ext uri="{FF2B5EF4-FFF2-40B4-BE49-F238E27FC236}">
                <a16:creationId xmlns:a16="http://schemas.microsoft.com/office/drawing/2014/main" id="{54721CA6-E798-4125-86B5-89557B4D57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6294" y="2681686"/>
            <a:ext cx="409074" cy="409074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102551E4-D60F-48FF-A3B0-C3A9DE49E06E}"/>
              </a:ext>
            </a:extLst>
          </p:cNvPr>
          <p:cNvSpPr/>
          <p:nvPr/>
        </p:nvSpPr>
        <p:spPr>
          <a:xfrm>
            <a:off x="7329002" y="2208820"/>
            <a:ext cx="376751" cy="132736"/>
          </a:xfrm>
          <a:prstGeom prst="rightArrow">
            <a:avLst/>
          </a:prstGeom>
          <a:solidFill>
            <a:srgbClr val="77A84E"/>
          </a:solidFill>
          <a:ln>
            <a:solidFill>
              <a:srgbClr val="77A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E6D2F29-4BD6-4FC8-BF89-A627CAECC088}"/>
              </a:ext>
            </a:extLst>
          </p:cNvPr>
          <p:cNvSpPr txBox="1"/>
          <p:nvPr/>
        </p:nvSpPr>
        <p:spPr>
          <a:xfrm>
            <a:off x="8152331" y="1999706"/>
            <a:ext cx="37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+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CBECF3E-747D-429B-A24E-667E1F92CB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549709">
            <a:off x="6032718" y="3232388"/>
            <a:ext cx="321338" cy="670024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2EC5DE3B-23F9-4C4E-818A-233EE5D514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07088" y="3358842"/>
            <a:ext cx="593158" cy="33977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9785623-7BDF-4FA4-884D-0FD71D8997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73302" y="3327984"/>
            <a:ext cx="376751" cy="376751"/>
          </a:xfrm>
          <a:prstGeom prst="rect">
            <a:avLst/>
          </a:prstGeom>
        </p:spPr>
      </p:pic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2C4CCB7F-5504-4ADC-87DF-C872D12BC185}"/>
              </a:ext>
            </a:extLst>
          </p:cNvPr>
          <p:cNvSpPr/>
          <p:nvPr/>
        </p:nvSpPr>
        <p:spPr>
          <a:xfrm>
            <a:off x="6474160" y="3510487"/>
            <a:ext cx="376751" cy="132736"/>
          </a:xfrm>
          <a:prstGeom prst="rightArrow">
            <a:avLst/>
          </a:prstGeom>
          <a:solidFill>
            <a:srgbClr val="77A84E"/>
          </a:solidFill>
          <a:ln>
            <a:solidFill>
              <a:srgbClr val="77A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9B0FA56-C371-489F-AB63-B0BD5564185A}"/>
              </a:ext>
            </a:extLst>
          </p:cNvPr>
          <p:cNvSpPr txBox="1"/>
          <p:nvPr/>
        </p:nvSpPr>
        <p:spPr>
          <a:xfrm>
            <a:off x="8031422" y="3253245"/>
            <a:ext cx="37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+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3252D1B-9FF9-4853-9B30-76E492458020}"/>
              </a:ext>
            </a:extLst>
          </p:cNvPr>
          <p:cNvSpPr txBox="1"/>
          <p:nvPr/>
        </p:nvSpPr>
        <p:spPr>
          <a:xfrm>
            <a:off x="7315183" y="3264023"/>
            <a:ext cx="37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+</a:t>
            </a:r>
          </a:p>
        </p:txBody>
      </p:sp>
      <p:pic>
        <p:nvPicPr>
          <p:cNvPr id="40" name="Graphique 39" descr="Fourchette et couteau">
            <a:extLst>
              <a:ext uri="{FF2B5EF4-FFF2-40B4-BE49-F238E27FC236}">
                <a16:creationId xmlns:a16="http://schemas.microsoft.com/office/drawing/2014/main" id="{EAF17461-2C3C-439E-AC69-BC0D6C0B6B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9382" y="3352005"/>
            <a:ext cx="424460" cy="4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7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41A4D7-653F-4CE7-99FD-EE7A0C040382}"/>
              </a:ext>
            </a:extLst>
          </p:cNvPr>
          <p:cNvSpPr/>
          <p:nvPr/>
        </p:nvSpPr>
        <p:spPr>
          <a:xfrm>
            <a:off x="410145" y="2172628"/>
            <a:ext cx="830426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7A11A9-82E9-4E84-B217-F00E1401C3F8}"/>
              </a:ext>
            </a:extLst>
          </p:cNvPr>
          <p:cNvSpPr/>
          <p:nvPr/>
        </p:nvSpPr>
        <p:spPr>
          <a:xfrm>
            <a:off x="2313672" y="71846"/>
            <a:ext cx="4516655" cy="866274"/>
          </a:xfrm>
          <a:prstGeom prst="rect">
            <a:avLst/>
          </a:prstGeom>
          <a:solidFill>
            <a:srgbClr val="1684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  Résultats des calculs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45C3E-2357-475B-B1C7-C14DC38922F8}"/>
              </a:ext>
            </a:extLst>
          </p:cNvPr>
          <p:cNvSpPr/>
          <p:nvPr/>
        </p:nvSpPr>
        <p:spPr>
          <a:xfrm>
            <a:off x="7833013" y="0"/>
            <a:ext cx="504871" cy="866274"/>
          </a:xfrm>
          <a:prstGeom prst="rect">
            <a:avLst/>
          </a:prstGeom>
          <a:solidFill>
            <a:srgbClr val="77A8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93A1C1-599D-4279-8D0D-35E724F7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50" y="0"/>
            <a:ext cx="2212369" cy="12782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F31743-8731-48CB-ADC5-5161A090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82" y="78469"/>
            <a:ext cx="1223784" cy="8662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C4BEAE7-0CD2-442B-8E2E-4754E130D4B0}"/>
              </a:ext>
            </a:extLst>
          </p:cNvPr>
          <p:cNvSpPr txBox="1"/>
          <p:nvPr/>
        </p:nvSpPr>
        <p:spPr>
          <a:xfrm>
            <a:off x="7931959" y="222347"/>
            <a:ext cx="34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E5EFFC-E28C-458E-B70F-406F41148723}"/>
              </a:ext>
            </a:extLst>
          </p:cNvPr>
          <p:cNvSpPr txBox="1"/>
          <p:nvPr/>
        </p:nvSpPr>
        <p:spPr>
          <a:xfrm>
            <a:off x="6605335" y="4934515"/>
            <a:ext cx="171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entury Gothic" panose="020B0502020202020204" pitchFamily="34" charset="0"/>
              </a:rPr>
              <a:t>Sources : ONU, FAO, WHO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CA96D-9AE9-4CA1-98AE-3DB57CA4B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310" y="4775252"/>
            <a:ext cx="333545" cy="3388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14FCC1-4B17-45B3-9A5D-E1D3F2300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637" y="4805052"/>
            <a:ext cx="324456" cy="29811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4088484-3858-47C5-B98B-D3F6E4A5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855" y="4820802"/>
            <a:ext cx="337887" cy="2981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10140FE-AB55-47CF-8881-875463DBB03E}"/>
              </a:ext>
            </a:extLst>
          </p:cNvPr>
          <p:cNvSpPr txBox="1"/>
          <p:nvPr/>
        </p:nvSpPr>
        <p:spPr>
          <a:xfrm>
            <a:off x="1004049" y="2260143"/>
            <a:ext cx="781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Quelles sont les </a:t>
            </a:r>
            <a:r>
              <a:rPr lang="fr-F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causes</a:t>
            </a: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de l’augmentation de personnes en </a:t>
            </a:r>
            <a:r>
              <a:rPr lang="fr-F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sous-nutrition</a:t>
            </a: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dans le monde ? </a:t>
            </a:r>
          </a:p>
        </p:txBody>
      </p:sp>
      <p:pic>
        <p:nvPicPr>
          <p:cNvPr id="14" name="Graphique 13" descr="Main levée">
            <a:extLst>
              <a:ext uri="{FF2B5EF4-FFF2-40B4-BE49-F238E27FC236}">
                <a16:creationId xmlns:a16="http://schemas.microsoft.com/office/drawing/2014/main" id="{CC87512F-EC9C-4D1F-BA8B-4A66AFE764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590" y="2233409"/>
            <a:ext cx="542843" cy="5428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F2D5F4-42E8-49D7-8475-F8CB96673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25" y="3525043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AD6538-0A00-4CE9-A0E9-62333FD24C2A}"/>
              </a:ext>
            </a:extLst>
          </p:cNvPr>
          <p:cNvSpPr txBox="1"/>
          <p:nvPr/>
        </p:nvSpPr>
        <p:spPr>
          <a:xfrm>
            <a:off x="4912184" y="3626233"/>
            <a:ext cx="56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1684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26" name="Graphique 25" descr="Tendance à la hausse">
            <a:extLst>
              <a:ext uri="{FF2B5EF4-FFF2-40B4-BE49-F238E27FC236}">
                <a16:creationId xmlns:a16="http://schemas.microsoft.com/office/drawing/2014/main" id="{7620BECD-DB28-4505-8FEC-17DDF4FFFF2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6707" r="5386" b="27521"/>
          <a:stretch/>
        </p:blipFill>
        <p:spPr>
          <a:xfrm rot="19928272">
            <a:off x="3211453" y="3357591"/>
            <a:ext cx="837613" cy="8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71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36226</TotalTime>
  <Words>1349</Words>
  <Application>Microsoft Office PowerPoint</Application>
  <PresentationFormat>Affichage à l'écran (16:9)</PresentationFormat>
  <Paragraphs>267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Century Gothic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oral Lena</dc:title>
  <dc:creator>Lena</dc:creator>
  <cp:lastModifiedBy>Lena Verboom</cp:lastModifiedBy>
  <cp:revision>459</cp:revision>
  <dcterms:modified xsi:type="dcterms:W3CDTF">2021-02-15T12:02:34Z</dcterms:modified>
</cp:coreProperties>
</file>