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67" r:id="rId14"/>
    <p:sldId id="271" r:id="rId15"/>
    <p:sldId id="273" r:id="rId16"/>
    <p:sldId id="274" r:id="rId17"/>
    <p:sldId id="277" r:id="rId18"/>
    <p:sldId id="275" r:id="rId19"/>
    <p:sldId id="276" r:id="rId20"/>
    <p:sldId id="278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0" r:id="rId30"/>
    <p:sldId id="25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93990"/>
              </p:ext>
            </p:extLst>
          </p:nvPr>
        </p:nvGraphicFramePr>
        <p:xfrm>
          <a:off x="1828800" y="219075"/>
          <a:ext cx="8394700" cy="631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19075"/>
                        <a:ext cx="8394700" cy="631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 вимоги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1) Система має надавати користувачу змогу зареєструватися чи увійти.</a:t>
            </a:r>
            <a:endParaRPr lang="ru-RU" sz="3200" dirty="0"/>
          </a:p>
          <a:p>
            <a:r>
              <a:rPr lang="uk-UA" sz="3200" dirty="0"/>
              <a:t>2) Система має зберігати інформацію користувачів.</a:t>
            </a:r>
            <a:endParaRPr lang="ru-RU" sz="3200" dirty="0"/>
          </a:p>
          <a:p>
            <a:r>
              <a:rPr lang="uk-UA" sz="3200" dirty="0"/>
              <a:t>3) Система має надати можливість користувачу додавати нову інформацію до </a:t>
            </a:r>
            <a:r>
              <a:rPr lang="uk-UA" sz="3200" dirty="0" err="1"/>
              <a:t>блокчейну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4) Система має надавати користувачу повний доступ до інформації, що зберігається в </a:t>
            </a:r>
            <a:r>
              <a:rPr lang="uk-UA" sz="3200" dirty="0" err="1"/>
              <a:t>блокчейні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5) Система має захищати інформацію в </a:t>
            </a:r>
            <a:r>
              <a:rPr lang="uk-UA" sz="3200" dirty="0" err="1"/>
              <a:t>блокчейні</a:t>
            </a:r>
            <a:r>
              <a:rPr lang="uk-UA" sz="3200" dirty="0"/>
              <a:t> від змін.</a:t>
            </a:r>
            <a:endParaRPr lang="ru-RU" sz="3200" dirty="0"/>
          </a:p>
          <a:p>
            <a:r>
              <a:rPr lang="uk-UA" sz="3200" dirty="0"/>
              <a:t>6) Система має локально зберігати варіант </a:t>
            </a:r>
            <a:r>
              <a:rPr lang="uk-UA" sz="3200" dirty="0" err="1"/>
              <a:t>блокчейну</a:t>
            </a:r>
            <a:r>
              <a:rPr lang="uk-UA" sz="3200" dirty="0"/>
              <a:t> на пристрої користувача та синхронізуватися з мережею.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 вимоги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Продуктивність - формування нового блоку до 30 секунд.</a:t>
            </a:r>
            <a:endParaRPr lang="ru-RU" sz="3200" dirty="0"/>
          </a:p>
          <a:p>
            <a:r>
              <a:rPr lang="uk-UA" sz="3200" dirty="0"/>
              <a:t>Доступність у використанні </a:t>
            </a:r>
            <a:r>
              <a:rPr lang="uk-UA" sz="3200" dirty="0" smtClean="0"/>
              <a:t>- </a:t>
            </a:r>
            <a:r>
              <a:rPr lang="uk-UA" sz="3200" dirty="0" err="1"/>
              <a:t>інтерфейн</a:t>
            </a:r>
            <a:r>
              <a:rPr lang="uk-UA" sz="3200" dirty="0"/>
              <a:t> простий та зрозумілий, для рядового користувача освоїтись повинно займати до 1 робочого дня.</a:t>
            </a:r>
            <a:endParaRPr lang="ru-RU" sz="3200" dirty="0"/>
          </a:p>
          <a:p>
            <a:r>
              <a:rPr lang="uk-UA" sz="3200" dirty="0" smtClean="0"/>
              <a:t>Безпека </a:t>
            </a:r>
            <a:r>
              <a:rPr lang="uk-UA" sz="3200" dirty="0"/>
              <a:t>– можливість підробити дані має бути вкрай низькою, для цього зловмисникам потрібно мати більше 50% апаратної потужності </a:t>
            </a:r>
            <a:r>
              <a:rPr lang="uk-UA" sz="3200" dirty="0" smtClean="0"/>
              <a:t>мережі. </a:t>
            </a:r>
            <a:r>
              <a:rPr lang="uk-UA" sz="3200" dirty="0"/>
              <a:t>Приватний ключ має бути унікальним для кожного </a:t>
            </a:r>
            <a:r>
              <a:rPr lang="uk-UA" sz="3200" dirty="0" err="1"/>
              <a:t>акаунта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Локалізація – система має бути локалізована на англійську мову.</a:t>
            </a:r>
            <a:endParaRPr lang="ru-RU" sz="3200" dirty="0"/>
          </a:p>
          <a:p>
            <a:r>
              <a:rPr lang="uk-UA" sz="3200" dirty="0"/>
              <a:t>Технічні вимоги – система має працювати на операційній системі Windows 10</a:t>
            </a:r>
            <a:r>
              <a:rPr lang="uk-UA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Обрання 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108939" y="1692112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5630196" y="3151483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1553" y="5556131"/>
            <a:ext cx="4148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444" y="3882489"/>
            <a:ext cx="25810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1" y="930319"/>
            <a:ext cx="4288255" cy="2672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2" y="30050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ПС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68" y="906601"/>
            <a:ext cx="11582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API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API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Схематичне відображення цих модулів та їх взаємодія показано на наступному слайді у вигляді діаграми розгортання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розгортання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123" y="963568"/>
            <a:ext cx="9003753" cy="57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754" b="4638"/>
          <a:stretch/>
        </p:blipFill>
        <p:spPr bwMode="auto">
          <a:xfrm>
            <a:off x="3616984" y="965742"/>
            <a:ext cx="4993615" cy="5674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6" y="1633144"/>
            <a:ext cx="11894487" cy="3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(авторизація)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299765"/>
            <a:ext cx="11287992" cy="36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конкретного блоку)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5" y="1312797"/>
            <a:ext cx="11953769" cy="39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(додавання блока)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199" y="965742"/>
            <a:ext cx="11839891" cy="5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3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0" y="4328848"/>
            <a:ext cx="1115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аналіз проблеми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та 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190" y="1679535"/>
            <a:ext cx="1118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0" y="2757970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блоків користувача)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26" y="1206048"/>
            <a:ext cx="11644157" cy="40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Локальне сховище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399" y="3017606"/>
            <a:ext cx="4267200" cy="3521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326" y="954676"/>
            <a:ext cx="11181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Сховище генерується автоматично за допомогою </a:t>
            </a:r>
            <a:r>
              <a:rPr lang="en-US" sz="2800" dirty="0" smtClean="0"/>
              <a:t>Entity Framework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Доступ до сховища здійснюється за допомогою цього ж фрейм ворку, та спеціально створеного в ході розробки  </a:t>
            </a:r>
            <a:r>
              <a:rPr lang="en-US" sz="2800" dirty="0" smtClean="0"/>
              <a:t>API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Сховище містить в собі список усіх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2424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авторизація) 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513299"/>
            <a:ext cx="4915569" cy="36611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978" y="1516864"/>
            <a:ext cx="5370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006" y="965742"/>
            <a:ext cx="9001988" cy="53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результатами пошуку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041" y="905001"/>
            <a:ext cx="8953918" cy="5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279" y="3166812"/>
            <a:ext cx="5883442" cy="2957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35" y="1106905"/>
            <a:ext cx="1133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При тестуванні були проведені модульні тести.</a:t>
            </a:r>
          </a:p>
          <a:p>
            <a:r>
              <a:rPr lang="uk-UA" sz="3200" dirty="0" smtClean="0"/>
              <a:t>Також було проведено функціональні та нефункціональні тести,</a:t>
            </a:r>
          </a:p>
          <a:p>
            <a:r>
              <a:rPr lang="uk-UA" sz="3200" dirty="0"/>
              <a:t> </a:t>
            </a:r>
            <a:r>
              <a:rPr lang="uk-UA" sz="3200" dirty="0" smtClean="0"/>
              <a:t>що мають на меті перевірити чи відповідає ПЗ на вимоги.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5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використання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78308" y="1572126"/>
            <a:ext cx="113805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 smtClean="0"/>
              <a:t>Розроблену систему можна використовувати наприклад в системах, що мають на меті медичний облік історій </a:t>
            </a:r>
            <a:r>
              <a:rPr lang="uk-UA" sz="3400" dirty="0" err="1" smtClean="0"/>
              <a:t>хвороб</a:t>
            </a:r>
            <a:r>
              <a:rPr lang="uk-UA" sz="3400" dirty="0" smtClean="0"/>
              <a:t> пацієнтів. Або звичайне збереження документів, наприклад про закінчення вищої освіти чи проходження якогось курсу.</a:t>
            </a:r>
            <a:endParaRPr lang="ru-RU" sz="3400" dirty="0" smtClean="0"/>
          </a:p>
          <a:p>
            <a:endParaRPr lang="uk-UA" sz="3400" dirty="0" smtClean="0"/>
          </a:p>
          <a:p>
            <a:r>
              <a:rPr lang="uk-UA" sz="3400" dirty="0" smtClean="0"/>
              <a:t>Усе це можна досягти не змінюючи саму систему, а лиш змінюючи найвищий шар взаємодії з системою та інтерфейс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696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вдосконалення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5723" y="1121889"/>
            <a:ext cx="11380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При розробці </a:t>
            </a:r>
            <a:r>
              <a:rPr lang="uk-UA" sz="3600" dirty="0" smtClean="0"/>
              <a:t>ПЗ були </a:t>
            </a:r>
            <a:r>
              <a:rPr lang="uk-UA" sz="3600" dirty="0"/>
              <a:t>виявлені недоліки в архітектурі взаємодій між системою </a:t>
            </a:r>
            <a:r>
              <a:rPr lang="uk-UA" sz="3600" dirty="0" err="1"/>
              <a:t>токенізації</a:t>
            </a:r>
            <a:r>
              <a:rPr lang="uk-UA" sz="3600" dirty="0"/>
              <a:t> та системою </a:t>
            </a:r>
            <a:r>
              <a:rPr lang="en-US" sz="3600" dirty="0"/>
              <a:t>Peer</a:t>
            </a:r>
            <a:r>
              <a:rPr lang="uk-UA" sz="3600" dirty="0"/>
              <a:t>-</a:t>
            </a:r>
            <a:r>
              <a:rPr lang="en-US" sz="3600" dirty="0"/>
              <a:t>To</a:t>
            </a:r>
            <a:r>
              <a:rPr lang="uk-UA" sz="3600" dirty="0"/>
              <a:t>-</a:t>
            </a:r>
            <a:r>
              <a:rPr lang="en-US" sz="3600" dirty="0"/>
              <a:t>Peer</a:t>
            </a:r>
            <a:r>
              <a:rPr lang="uk-UA" sz="3600" dirty="0"/>
              <a:t> передачі даних. Ці проблеми слід виправити для більшої надійності, та покращенню </a:t>
            </a:r>
            <a:r>
              <a:rPr lang="uk-UA" sz="3600" dirty="0" smtClean="0"/>
              <a:t>гнучкості системи для подальших модифікацій.</a:t>
            </a:r>
            <a:endParaRPr lang="ru-RU" sz="3600" dirty="0"/>
          </a:p>
          <a:p>
            <a:r>
              <a:rPr lang="uk-UA" sz="3600" dirty="0"/>
              <a:t>Також слід провести оптимізацію збережень даних при </a:t>
            </a:r>
            <a:r>
              <a:rPr lang="uk-UA" sz="3600" dirty="0" smtClean="0"/>
              <a:t>першому запуску застосунка, тому що, час входу буде значно збільшуватися з кількістю інформації, що знаходиться в </a:t>
            </a:r>
            <a:r>
              <a:rPr lang="uk-UA" sz="3600" dirty="0" err="1" smtClean="0"/>
              <a:t>блокчейні</a:t>
            </a:r>
            <a:r>
              <a:rPr lang="uk-UA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9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089164"/>
            <a:ext cx="11777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r>
              <a:rPr lang="ru-RU" sz="3600" dirty="0" smtClean="0"/>
              <a:t>- Проведено </a:t>
            </a:r>
            <a:r>
              <a:rPr lang="uk-UA" sz="3600" dirty="0" smtClean="0"/>
              <a:t>аналіз предметної області та сучасних аналогів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Виявлені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недоліки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переваги</a:t>
            </a:r>
            <a:r>
              <a:rPr lang="ru-RU" sz="3600" dirty="0" smtClean="0"/>
              <a:t> </a:t>
            </a:r>
            <a:r>
              <a:rPr lang="ru-RU" sz="3600" dirty="0" err="1" smtClean="0"/>
              <a:t>сучасних</a:t>
            </a:r>
            <a:r>
              <a:rPr lang="ru-RU" sz="3600" dirty="0" smtClean="0"/>
              <a:t> систем;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вимоги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бізнес</a:t>
            </a:r>
            <a:r>
              <a:rPr lang="ru-RU" sz="3600" dirty="0" smtClean="0"/>
              <a:t> </a:t>
            </a:r>
            <a:r>
              <a:rPr lang="ru-RU" sz="3600" dirty="0" err="1" smtClean="0"/>
              <a:t>процеси</a:t>
            </a:r>
            <a:r>
              <a:rPr lang="ru-RU" sz="3600" dirty="0" smtClean="0"/>
              <a:t> </a:t>
            </a:r>
            <a:r>
              <a:rPr lang="ru-RU" sz="3600" dirty="0" err="1" smtClean="0"/>
              <a:t>маайбутнього</a:t>
            </a:r>
            <a:r>
              <a:rPr lang="ru-RU" sz="3600" dirty="0" smtClean="0"/>
              <a:t> ПЗ, </a:t>
            </a:r>
            <a:r>
              <a:rPr lang="ru-RU" sz="3600" dirty="0" err="1" smtClean="0"/>
              <a:t>що</a:t>
            </a:r>
            <a:r>
              <a:rPr lang="ru-RU" sz="3600" dirty="0" smtClean="0"/>
              <a:t> буде </a:t>
            </a:r>
            <a:r>
              <a:rPr lang="ru-RU" sz="3600" dirty="0" err="1" smtClean="0"/>
              <a:t>вирішувати</a:t>
            </a:r>
            <a:r>
              <a:rPr lang="ru-RU" sz="3600" dirty="0" smtClean="0"/>
              <a:t> </a:t>
            </a:r>
            <a:r>
              <a:rPr lang="ru-RU" sz="3600" dirty="0" err="1" smtClean="0"/>
              <a:t>поставлені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проблеми</a:t>
            </a:r>
            <a:r>
              <a:rPr lang="ru-RU" sz="3600" dirty="0"/>
              <a:t>;</a:t>
            </a:r>
            <a:endParaRPr lang="ru-RU" sz="3600" dirty="0"/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Розроблена</a:t>
            </a:r>
            <a:r>
              <a:rPr lang="ru-RU" sz="3600" dirty="0" smtClean="0"/>
              <a:t> </a:t>
            </a:r>
            <a:r>
              <a:rPr lang="ru-RU" sz="3600" dirty="0" err="1" smtClean="0"/>
              <a:t>архітектурні</a:t>
            </a:r>
            <a:r>
              <a:rPr lang="ru-RU" sz="3600" dirty="0" smtClean="0"/>
              <a:t> </a:t>
            </a:r>
            <a:r>
              <a:rPr lang="ru-RU" sz="3600" dirty="0" err="1" smtClean="0"/>
              <a:t>рішення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uk-UA" sz="3600" dirty="0" smtClean="0"/>
              <a:t>- Розроблено та </a:t>
            </a:r>
            <a:r>
              <a:rPr lang="uk-UA" sz="3600" dirty="0" err="1" smtClean="0"/>
              <a:t>протестовано</a:t>
            </a:r>
            <a:r>
              <a:rPr lang="uk-UA" sz="3600" dirty="0" smtClean="0"/>
              <a:t> систему </a:t>
            </a:r>
            <a:r>
              <a:rPr lang="uk-UA" sz="3600" dirty="0" err="1" smtClean="0"/>
              <a:t>токенізації</a:t>
            </a:r>
            <a:r>
              <a:rPr lang="uk-UA" sz="3600" dirty="0" smtClean="0"/>
              <a:t>;</a:t>
            </a:r>
          </a:p>
          <a:p>
            <a:r>
              <a:rPr lang="uk-UA" sz="3600" dirty="0" smtClean="0"/>
              <a:t>- Розроблено тестовий застосунок, що має показати як можна використовувати можливості системи.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19850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4" y="2536448"/>
            <a:ext cx="98442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7" cy="394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7" y="6093616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6" y="1282783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статистичними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 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1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2" y="531291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Вінницького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експертно-криміналістичного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центру, що розглядали підробку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2"/>
          <a:ext cx="11675534" cy="528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6"/>
                <a:gridCol w="4763060"/>
                <a:gridCol w="3951808"/>
              </a:tblGrid>
              <a:tr h="103162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8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0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електронних -підписів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7" y="965742"/>
            <a:ext cx="7711546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Електроний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підпис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3" y="1152009"/>
            <a:ext cx="11267594" cy="520771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742</Words>
  <Application>Microsoft Office PowerPoint</Application>
  <PresentationFormat>Широкоэкранный</PresentationFormat>
  <Paragraphs>127</Paragraphs>
  <Slides>30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42</cp:revision>
  <dcterms:created xsi:type="dcterms:W3CDTF">2021-12-23T00:49:47Z</dcterms:created>
  <dcterms:modified xsi:type="dcterms:W3CDTF">2022-05-27T17:13:49Z</dcterms:modified>
</cp:coreProperties>
</file>