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68" r:id="rId13"/>
    <p:sldId id="267" r:id="rId14"/>
    <p:sldId id="271" r:id="rId15"/>
    <p:sldId id="273" r:id="rId16"/>
    <p:sldId id="274" r:id="rId17"/>
    <p:sldId id="277" r:id="rId18"/>
    <p:sldId id="275" r:id="rId19"/>
    <p:sldId id="276" r:id="rId20"/>
    <p:sldId id="278" r:id="rId21"/>
    <p:sldId id="272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5" r:id="rId30"/>
    <p:sldId id="270" r:id="rId31"/>
    <p:sldId id="287" r:id="rId32"/>
    <p:sldId id="257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65" autoAdjust="0"/>
  </p:normalViewPr>
  <p:slideViewPr>
    <p:cSldViewPr snapToGrid="0">
      <p:cViewPr varScale="1">
        <p:scale>
          <a:sx n="74" d="100"/>
          <a:sy n="74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F95D5-C5D7-4738-A80D-33EB702D2A1F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0267-711A-4D67-9816-DA7332A8B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49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0267-711A-4D67-9816-DA7332A8BE4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258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C671-14DE-4CC4-B83E-6E9C89879FF7}" type="datetime1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16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6B3-6B33-4C4C-8108-D310BD584E88}" type="datetime1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85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EEFB-CF0E-492B-A5D1-18209AD850CF}" type="datetime1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0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F7A5-C7D2-4497-9453-320D8D995245}" type="datetime1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A776-B57D-4FCC-8928-014EC35D712C}" type="datetime1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94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3D34-2CA0-4D13-B04E-2138C646FF57}" type="datetime1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39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069E-7B6C-4238-AA6B-42590B04EFF0}" type="datetime1">
              <a:rPr lang="ru-RU" smtClean="0"/>
              <a:t>28.05.2022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6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2052-EBAF-4136-A882-10DC9FDB0C80}" type="datetime1">
              <a:rPr lang="ru-RU" smtClean="0"/>
              <a:t>28.05.2022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7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8BD-F9E2-4002-B950-397C33393880}" type="datetime1">
              <a:rPr lang="ru-RU" smtClean="0"/>
              <a:t>28.05.2022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207E-1DC9-4D7C-8099-17D4FE5BC997}" type="datetime1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96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A89F-0152-41D6-92FF-E1565360EADE}" type="datetime1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88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57D22-FA55-4BF2-9259-DD21B728EB71}" type="datetime1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27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_________Microsoft_Word1.docx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593990"/>
              </p:ext>
            </p:extLst>
          </p:nvPr>
        </p:nvGraphicFramePr>
        <p:xfrm>
          <a:off x="1828800" y="219075"/>
          <a:ext cx="8394700" cy="631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Документ" r:id="rId4" imgW="6295790" imgH="4740290" progId="Word.Document.12">
                  <p:embed/>
                </p:oleObj>
              </mc:Choice>
              <mc:Fallback>
                <p:oleObj name="Документ" r:id="rId4" imgW="6295790" imgH="47402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219075"/>
                        <a:ext cx="8394700" cy="631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21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Функціональні вимоги до системи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33" y="1152667"/>
            <a:ext cx="117771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1) Система має надавати користувачу змогу зареєструватися чи увійти.</a:t>
            </a:r>
            <a:endParaRPr lang="ru-RU" sz="3200" dirty="0"/>
          </a:p>
          <a:p>
            <a:r>
              <a:rPr lang="uk-UA" sz="3200" dirty="0"/>
              <a:t>2) Система має зберігати інформацію користувачів.</a:t>
            </a:r>
            <a:endParaRPr lang="ru-RU" sz="3200" dirty="0"/>
          </a:p>
          <a:p>
            <a:r>
              <a:rPr lang="uk-UA" sz="3200" dirty="0"/>
              <a:t>3) Система має надати можливість користувачу додавати нову інформацію до </a:t>
            </a:r>
            <a:r>
              <a:rPr lang="uk-UA" sz="3200" dirty="0" err="1"/>
              <a:t>блокчейну</a:t>
            </a:r>
            <a:r>
              <a:rPr lang="uk-UA" sz="3200" dirty="0"/>
              <a:t>.</a:t>
            </a:r>
            <a:endParaRPr lang="ru-RU" sz="3200" dirty="0"/>
          </a:p>
          <a:p>
            <a:r>
              <a:rPr lang="uk-UA" sz="3200" dirty="0"/>
              <a:t>4) Система має надавати користувачу повний доступ до інформації, що зберігається в </a:t>
            </a:r>
            <a:r>
              <a:rPr lang="uk-UA" sz="3200" dirty="0" err="1"/>
              <a:t>блокчейні</a:t>
            </a:r>
            <a:r>
              <a:rPr lang="uk-UA" sz="3200" dirty="0"/>
              <a:t>.</a:t>
            </a:r>
            <a:endParaRPr lang="ru-RU" sz="3200" dirty="0"/>
          </a:p>
          <a:p>
            <a:r>
              <a:rPr lang="uk-UA" sz="3200" dirty="0"/>
              <a:t>5) Система має захищати інформацію в </a:t>
            </a:r>
            <a:r>
              <a:rPr lang="uk-UA" sz="3200" dirty="0" err="1"/>
              <a:t>блокчейні</a:t>
            </a:r>
            <a:r>
              <a:rPr lang="uk-UA" sz="3200" dirty="0"/>
              <a:t> від змін.</a:t>
            </a:r>
            <a:endParaRPr lang="ru-RU" sz="3200" dirty="0"/>
          </a:p>
          <a:p>
            <a:r>
              <a:rPr lang="uk-UA" sz="3200" dirty="0"/>
              <a:t>6) Система має локально зберігати варіант </a:t>
            </a:r>
            <a:r>
              <a:rPr lang="uk-UA" sz="3200" dirty="0" err="1"/>
              <a:t>блокчейну</a:t>
            </a:r>
            <a:r>
              <a:rPr lang="uk-UA" sz="3200" dirty="0"/>
              <a:t> на пристрої користувача та синхронізуватися з мережею.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7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Нефункціональні вимоги до системи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33" y="1152667"/>
            <a:ext cx="1177713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Продуктивність - формування нового блоку до 30 секунд.</a:t>
            </a:r>
            <a:endParaRPr lang="ru-RU" sz="3200" dirty="0"/>
          </a:p>
          <a:p>
            <a:r>
              <a:rPr lang="uk-UA" sz="3200" dirty="0"/>
              <a:t>Доступність у використанні </a:t>
            </a:r>
            <a:r>
              <a:rPr lang="uk-UA" sz="3200" dirty="0" smtClean="0"/>
              <a:t>- </a:t>
            </a:r>
            <a:r>
              <a:rPr lang="uk-UA" sz="3200" dirty="0" err="1"/>
              <a:t>інтерфейн</a:t>
            </a:r>
            <a:r>
              <a:rPr lang="uk-UA" sz="3200" dirty="0"/>
              <a:t> простий та зрозумілий, для рядового користувача освоїтись повинно займати до 1 робочого дня.</a:t>
            </a:r>
            <a:endParaRPr lang="ru-RU" sz="3200" dirty="0"/>
          </a:p>
          <a:p>
            <a:r>
              <a:rPr lang="uk-UA" sz="3200" dirty="0" smtClean="0"/>
              <a:t>Безпека </a:t>
            </a:r>
            <a:r>
              <a:rPr lang="uk-UA" sz="3200" dirty="0"/>
              <a:t>– можливість підробити дані має бути вкрай низькою, для цього зловмисникам потрібно мати більше 50% апаратної потужності </a:t>
            </a:r>
            <a:r>
              <a:rPr lang="uk-UA" sz="3200" dirty="0" smtClean="0"/>
              <a:t>мережі. </a:t>
            </a:r>
            <a:r>
              <a:rPr lang="uk-UA" sz="3200" dirty="0"/>
              <a:t>Приватний ключ має бути унікальним для кожного </a:t>
            </a:r>
            <a:r>
              <a:rPr lang="uk-UA" sz="3200" dirty="0" err="1"/>
              <a:t>акаунта</a:t>
            </a:r>
            <a:r>
              <a:rPr lang="uk-UA" sz="3200" dirty="0"/>
              <a:t>.</a:t>
            </a:r>
            <a:endParaRPr lang="ru-RU" sz="3200" dirty="0"/>
          </a:p>
          <a:p>
            <a:r>
              <a:rPr lang="uk-UA" sz="3200" dirty="0"/>
              <a:t>Локалізація – система має бути локалізована на англійську мову.</a:t>
            </a:r>
            <a:endParaRPr lang="ru-RU" sz="3200" dirty="0"/>
          </a:p>
          <a:p>
            <a:r>
              <a:rPr lang="uk-UA" sz="3200" dirty="0"/>
              <a:t>Технічні вимоги – система має працювати на операційній системі Windows 10</a:t>
            </a:r>
            <a:r>
              <a:rPr lang="uk-UA" sz="3200" dirty="0" smtClean="0"/>
              <a:t>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89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Обрання технологій для реалізації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" t="13723" r="7768" b="18521"/>
          <a:stretch/>
        </p:blipFill>
        <p:spPr>
          <a:xfrm>
            <a:off x="7108939" y="1692112"/>
            <a:ext cx="3887954" cy="140893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t="13465" r="7304" b="13724"/>
          <a:stretch/>
        </p:blipFill>
        <p:spPr>
          <a:xfrm>
            <a:off x="5630196" y="3151483"/>
            <a:ext cx="2455333" cy="21674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21553" y="5556131"/>
            <a:ext cx="414889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b="1" dirty="0" smtClean="0">
                <a:latin typeface="Bahnschrift SemiLight" panose="020B0502040204020203" pitchFamily="34" charset="0"/>
                <a:cs typeface="Times New Roman" panose="02020603050405020304" pitchFamily="18" charset="0"/>
              </a:rPr>
              <a:t>SHA3-KECCAK</a:t>
            </a:r>
            <a:endParaRPr lang="ru-RU" sz="4600" b="1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55444" y="3882489"/>
            <a:ext cx="258102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11" y="930319"/>
            <a:ext cx="4288255" cy="26726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2" y="300509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Побудова архітектури ПС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968" y="906601"/>
            <a:ext cx="115823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API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store API</a:t>
            </a:r>
          </a:p>
          <a:p>
            <a:pPr marL="571500" indent="-571500">
              <a:buFontTx/>
              <a:buChar char="-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interface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Схематичне відображення цих модулів та їх взаємодія показано на наступному слайді у вигляді діаграми розгортання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9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розгортання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94123" y="963568"/>
            <a:ext cx="9003753" cy="575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варіантів використання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t="2754" b="4638"/>
          <a:stretch/>
        </p:blipFill>
        <p:spPr bwMode="auto">
          <a:xfrm>
            <a:off x="3616984" y="965742"/>
            <a:ext cx="4993615" cy="56741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01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регістрація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16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6" y="1633144"/>
            <a:ext cx="11894487" cy="33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(авторизація)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17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1299765"/>
            <a:ext cx="11287992" cy="368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(пошук конкретного блоку)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5" y="1312797"/>
            <a:ext cx="11953769" cy="394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(додавання блока)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19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0199" y="965742"/>
            <a:ext cx="11839891" cy="50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981200" y="551793"/>
            <a:ext cx="82296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Об’єкт, предмет та ціль роботи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190" y="4328848"/>
            <a:ext cx="111554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Метою роботи є аналіз проблеми </a:t>
            </a:r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токенізації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даних та </a:t>
            </a:r>
          </a:p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документів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190" y="1679535"/>
            <a:ext cx="1118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Об’єктом дослідження є сучасні методи збереження інформації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190" y="2757970"/>
            <a:ext cx="99967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дослідження є системи </a:t>
            </a:r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токенізації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основі</a:t>
            </a:r>
          </a:p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технології </a:t>
            </a:r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5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(пошук блоків користувача)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5126" y="1206048"/>
            <a:ext cx="11644157" cy="40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Локальне сховище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21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399" y="3017606"/>
            <a:ext cx="4267200" cy="35213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326" y="954676"/>
            <a:ext cx="111813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Сховище генерується автоматично за допомогою </a:t>
            </a:r>
            <a:r>
              <a:rPr lang="en-US" sz="2800" dirty="0" smtClean="0"/>
              <a:t>Entity Framework</a:t>
            </a:r>
            <a:r>
              <a:rPr lang="uk-UA" sz="2800" dirty="0" smtClean="0"/>
              <a:t>.</a:t>
            </a:r>
          </a:p>
          <a:p>
            <a:r>
              <a:rPr lang="uk-UA" sz="2800" dirty="0" smtClean="0"/>
              <a:t>Доступ до сховища здійснюється за допомогою цього ж фрейм ворку, та спеціально створеного в ході розробки  </a:t>
            </a:r>
            <a:r>
              <a:rPr lang="en-US" sz="2800" dirty="0" smtClean="0"/>
              <a:t>API</a:t>
            </a:r>
            <a:r>
              <a:rPr lang="uk-UA" sz="2800" dirty="0" smtClean="0"/>
              <a:t>.</a:t>
            </a:r>
          </a:p>
          <a:p>
            <a:r>
              <a:rPr lang="uk-UA" sz="2800" dirty="0" smtClean="0"/>
              <a:t>Сховище містить в собі список усіх блоків.</a:t>
            </a:r>
          </a:p>
        </p:txBody>
      </p:sp>
    </p:spTree>
    <p:extLst>
      <p:ext uri="{BB962C8B-B14F-4D97-AF65-F5344CB8AC3E}">
        <p14:creationId xmlns:p14="http://schemas.microsoft.com/office/powerpoint/2010/main" val="24240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взаємодії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регістрація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авторизація) 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22</a:t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35000" y="1513299"/>
            <a:ext cx="4915569" cy="366116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86978" y="1516864"/>
            <a:ext cx="537002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3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взаємодії з 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блокчейном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23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95006" y="965742"/>
            <a:ext cx="9001988" cy="539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взаємодії з результатами пошуку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041" y="905001"/>
            <a:ext cx="8953918" cy="551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54279" y="3166812"/>
            <a:ext cx="5883442" cy="29574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6435" y="1106905"/>
            <a:ext cx="11339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При тестуванні були проведені модульні тести.</a:t>
            </a:r>
          </a:p>
          <a:p>
            <a:r>
              <a:rPr lang="uk-UA" sz="3200" dirty="0" smtClean="0"/>
              <a:t>Також було проведено функціональні та нефункціональні тести,</a:t>
            </a:r>
          </a:p>
          <a:p>
            <a:r>
              <a:rPr lang="uk-UA" sz="3200" dirty="0"/>
              <a:t> </a:t>
            </a:r>
            <a:r>
              <a:rPr lang="uk-UA" sz="3200" dirty="0" smtClean="0"/>
              <a:t>що мають на меті перевірити чи відповідає ПЗ на вимоги.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554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 використання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78308" y="1572126"/>
            <a:ext cx="1138055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 smtClean="0"/>
              <a:t>Розроблену систему можна використовувати наприклад в системах, що мають на меті медичний облік історій </a:t>
            </a:r>
            <a:r>
              <a:rPr lang="uk-UA" sz="3400" dirty="0" err="1" smtClean="0"/>
              <a:t>хвороб</a:t>
            </a:r>
            <a:r>
              <a:rPr lang="uk-UA" sz="3400" dirty="0" smtClean="0"/>
              <a:t> пацієнтів. Або звичайне збереження документів, наприклад про закінчення вищої освіти чи проходження якогось курсу.</a:t>
            </a:r>
            <a:endParaRPr lang="ru-RU" sz="3400" dirty="0" smtClean="0"/>
          </a:p>
          <a:p>
            <a:endParaRPr lang="uk-UA" sz="3400" dirty="0" smtClean="0"/>
          </a:p>
          <a:p>
            <a:r>
              <a:rPr lang="uk-UA" sz="3400" dirty="0" smtClean="0"/>
              <a:t>Усе це можна досягти не змінюючи саму систему, а лиш змінюючи найвищий шар взаємодії з системою та інтерфейс користувача.</a:t>
            </a:r>
          </a:p>
        </p:txBody>
      </p:sp>
    </p:spTree>
    <p:extLst>
      <p:ext uri="{BB962C8B-B14F-4D97-AF65-F5344CB8AC3E}">
        <p14:creationId xmlns:p14="http://schemas.microsoft.com/office/powerpoint/2010/main" val="16968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медичного обліку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27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09" y="965742"/>
            <a:ext cx="8922382" cy="575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перегляду історії хворого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73" y="965742"/>
            <a:ext cx="5405053" cy="57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 вдосконалення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29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05723" y="1121889"/>
            <a:ext cx="11380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При розробці </a:t>
            </a:r>
            <a:r>
              <a:rPr lang="uk-UA" sz="3600" dirty="0" smtClean="0"/>
              <a:t>ПЗ були </a:t>
            </a:r>
            <a:r>
              <a:rPr lang="uk-UA" sz="3600" dirty="0"/>
              <a:t>виявлені недоліки в архітектурі взаємодій між системою </a:t>
            </a:r>
            <a:r>
              <a:rPr lang="uk-UA" sz="3600" dirty="0" err="1"/>
              <a:t>токенізації</a:t>
            </a:r>
            <a:r>
              <a:rPr lang="uk-UA" sz="3600" dirty="0"/>
              <a:t> та системою </a:t>
            </a:r>
            <a:r>
              <a:rPr lang="en-US" sz="3600" dirty="0"/>
              <a:t>Peer</a:t>
            </a:r>
            <a:r>
              <a:rPr lang="uk-UA" sz="3600" dirty="0"/>
              <a:t>-</a:t>
            </a:r>
            <a:r>
              <a:rPr lang="en-US" sz="3600" dirty="0"/>
              <a:t>To</a:t>
            </a:r>
            <a:r>
              <a:rPr lang="uk-UA" sz="3600" dirty="0"/>
              <a:t>-</a:t>
            </a:r>
            <a:r>
              <a:rPr lang="en-US" sz="3600" dirty="0"/>
              <a:t>Peer</a:t>
            </a:r>
            <a:r>
              <a:rPr lang="uk-UA" sz="3600" dirty="0"/>
              <a:t> передачі даних. Ці проблеми слід виправити для більшої надійності, та покращенню </a:t>
            </a:r>
            <a:r>
              <a:rPr lang="uk-UA" sz="3600" dirty="0" smtClean="0"/>
              <a:t>гнучкості системи для подальших модифікацій.</a:t>
            </a:r>
            <a:endParaRPr lang="ru-RU" sz="3600" dirty="0"/>
          </a:p>
          <a:p>
            <a:r>
              <a:rPr lang="uk-UA" sz="3600" dirty="0"/>
              <a:t>Також слід провести оптимізацію збережень даних при </a:t>
            </a:r>
            <a:r>
              <a:rPr lang="uk-UA" sz="3600" dirty="0" smtClean="0"/>
              <a:t>першому запуску застосунка, тому що, час входу буде значно збільшуватися з кількістю інформації, що знаходиться в </a:t>
            </a:r>
            <a:r>
              <a:rPr lang="uk-UA" sz="3600" dirty="0" err="1" smtClean="0"/>
              <a:t>блокчейні</a:t>
            </a:r>
            <a:r>
              <a:rPr lang="uk-UA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496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 роботи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519850"/>
            <a:ext cx="1158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аналіз предметної області</a:t>
            </a:r>
          </a:p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Проаналізувати проблеми</a:t>
            </a:r>
          </a:p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Порівняти існуючі програмні рішення та виявити недоліки</a:t>
            </a:r>
          </a:p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Проаналізувати методи рішення поставлених проблем</a:t>
            </a:r>
          </a:p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Сформувати вимоги до програмного забезпечення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33" y="1089164"/>
            <a:ext cx="117771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В ході дипломної роботи було: </a:t>
            </a:r>
            <a:endParaRPr lang="ru-RU" sz="3600" dirty="0"/>
          </a:p>
          <a:p>
            <a:r>
              <a:rPr lang="ru-RU" sz="3600" dirty="0" smtClean="0"/>
              <a:t>- Проведено </a:t>
            </a:r>
            <a:r>
              <a:rPr lang="uk-UA" sz="3600" dirty="0" smtClean="0"/>
              <a:t>аналіз предметної області та сучасних аналогів</a:t>
            </a:r>
            <a:r>
              <a:rPr lang="ru-RU" sz="3600" dirty="0" smtClean="0"/>
              <a:t>;</a:t>
            </a:r>
            <a:endParaRPr lang="ru-RU" sz="3600" dirty="0"/>
          </a:p>
          <a:p>
            <a:r>
              <a:rPr lang="ru-RU" sz="3600" dirty="0" smtClean="0"/>
              <a:t>- </a:t>
            </a:r>
            <a:r>
              <a:rPr lang="ru-RU" sz="3600" dirty="0" err="1" smtClean="0"/>
              <a:t>Виявлені</a:t>
            </a:r>
            <a:r>
              <a:rPr lang="ru-RU" sz="3600" dirty="0" smtClean="0"/>
              <a:t> </a:t>
            </a:r>
            <a:r>
              <a:rPr lang="ru-RU" sz="3600" dirty="0" err="1" smtClean="0"/>
              <a:t>недоліки</a:t>
            </a:r>
            <a:r>
              <a:rPr lang="ru-RU" sz="3600" dirty="0" smtClean="0"/>
              <a:t> та </a:t>
            </a:r>
            <a:r>
              <a:rPr lang="ru-RU" sz="3600" dirty="0" err="1" smtClean="0"/>
              <a:t>переваги</a:t>
            </a:r>
            <a:r>
              <a:rPr lang="ru-RU" sz="3600" dirty="0" smtClean="0"/>
              <a:t> </a:t>
            </a:r>
            <a:r>
              <a:rPr lang="ru-RU" sz="3600" dirty="0" err="1" smtClean="0"/>
              <a:t>сучасних</a:t>
            </a:r>
            <a:r>
              <a:rPr lang="ru-RU" sz="3600" dirty="0" smtClean="0"/>
              <a:t> систем;</a:t>
            </a:r>
          </a:p>
          <a:p>
            <a:r>
              <a:rPr lang="ru-RU" sz="3600" dirty="0" smtClean="0"/>
              <a:t>- </a:t>
            </a:r>
            <a:r>
              <a:rPr lang="ru-RU" sz="3600" dirty="0" err="1" smtClean="0"/>
              <a:t>Розроблені</a:t>
            </a:r>
            <a:r>
              <a:rPr lang="ru-RU" sz="3600" dirty="0" smtClean="0"/>
              <a:t> </a:t>
            </a:r>
            <a:r>
              <a:rPr lang="ru-RU" sz="3600" dirty="0" err="1" smtClean="0"/>
              <a:t>вимоги</a:t>
            </a:r>
            <a:r>
              <a:rPr lang="ru-RU" sz="3600" dirty="0" smtClean="0"/>
              <a:t> та </a:t>
            </a:r>
            <a:r>
              <a:rPr lang="ru-RU" sz="3600" dirty="0" err="1" smtClean="0"/>
              <a:t>бізнес</a:t>
            </a:r>
            <a:r>
              <a:rPr lang="ru-RU" sz="3600" dirty="0" smtClean="0"/>
              <a:t> </a:t>
            </a:r>
            <a:r>
              <a:rPr lang="ru-RU" sz="3600" dirty="0" err="1" smtClean="0"/>
              <a:t>процеси</a:t>
            </a:r>
            <a:r>
              <a:rPr lang="ru-RU" sz="3600" dirty="0" smtClean="0"/>
              <a:t> </a:t>
            </a:r>
            <a:r>
              <a:rPr lang="ru-RU" sz="3600" dirty="0" err="1" smtClean="0"/>
              <a:t>маайбутнього</a:t>
            </a:r>
            <a:r>
              <a:rPr lang="ru-RU" sz="3600" dirty="0" smtClean="0"/>
              <a:t> ПЗ, </a:t>
            </a:r>
            <a:r>
              <a:rPr lang="ru-RU" sz="3600" dirty="0" err="1" smtClean="0"/>
              <a:t>що</a:t>
            </a:r>
            <a:r>
              <a:rPr lang="ru-RU" sz="3600" dirty="0" smtClean="0"/>
              <a:t> буде </a:t>
            </a:r>
            <a:r>
              <a:rPr lang="ru-RU" sz="3600" dirty="0" err="1" smtClean="0"/>
              <a:t>вирішувати</a:t>
            </a:r>
            <a:r>
              <a:rPr lang="ru-RU" sz="3600" dirty="0" smtClean="0"/>
              <a:t> </a:t>
            </a:r>
            <a:r>
              <a:rPr lang="ru-RU" sz="3600" dirty="0" err="1" smtClean="0"/>
              <a:t>поставлені</a:t>
            </a:r>
            <a:r>
              <a:rPr lang="ru-RU" sz="3600" dirty="0" smtClean="0"/>
              <a:t> </a:t>
            </a:r>
            <a:r>
              <a:rPr lang="ru-RU" sz="3600" dirty="0" err="1" smtClean="0"/>
              <a:t>проблеми</a:t>
            </a:r>
            <a:r>
              <a:rPr lang="ru-RU" sz="3600" dirty="0"/>
              <a:t>;</a:t>
            </a:r>
          </a:p>
          <a:p>
            <a:r>
              <a:rPr lang="ru-RU" sz="3600" dirty="0" smtClean="0"/>
              <a:t>- </a:t>
            </a:r>
            <a:r>
              <a:rPr lang="ru-RU" sz="3600" dirty="0" err="1" smtClean="0"/>
              <a:t>Розроблена</a:t>
            </a:r>
            <a:r>
              <a:rPr lang="ru-RU" sz="3600" dirty="0" smtClean="0"/>
              <a:t> </a:t>
            </a:r>
            <a:r>
              <a:rPr lang="ru-RU" sz="3600" dirty="0" err="1" smtClean="0"/>
              <a:t>архітектурні</a:t>
            </a:r>
            <a:r>
              <a:rPr lang="ru-RU" sz="3600" dirty="0" smtClean="0"/>
              <a:t> </a:t>
            </a:r>
            <a:r>
              <a:rPr lang="ru-RU" sz="3600" dirty="0" err="1" smtClean="0"/>
              <a:t>рішення</a:t>
            </a:r>
            <a:r>
              <a:rPr lang="ru-RU" sz="3600" dirty="0" smtClean="0"/>
              <a:t>;</a:t>
            </a:r>
            <a:endParaRPr lang="ru-RU" sz="3600" dirty="0"/>
          </a:p>
          <a:p>
            <a:r>
              <a:rPr lang="uk-UA" sz="3600" dirty="0" smtClean="0"/>
              <a:t>- Розроблено та </a:t>
            </a:r>
            <a:r>
              <a:rPr lang="uk-UA" sz="3600" dirty="0" err="1" smtClean="0"/>
              <a:t>протестовано</a:t>
            </a:r>
            <a:r>
              <a:rPr lang="uk-UA" sz="3600" dirty="0" smtClean="0"/>
              <a:t> систему </a:t>
            </a:r>
            <a:r>
              <a:rPr lang="uk-UA" sz="3600" dirty="0" err="1" smtClean="0"/>
              <a:t>токенізації</a:t>
            </a:r>
            <a:r>
              <a:rPr lang="uk-UA" sz="3600" dirty="0" smtClean="0"/>
              <a:t>;</a:t>
            </a:r>
          </a:p>
          <a:p>
            <a:r>
              <a:rPr lang="uk-UA" sz="3600" dirty="0" smtClean="0"/>
              <a:t>- Розроблено тестовий застосунок, що має показати як можна використовувати можливості системи.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31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33" y="1089164"/>
            <a:ext cx="117771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В ході дипломної роботи було: </a:t>
            </a:r>
            <a:endParaRPr lang="ru-RU" sz="3600" dirty="0"/>
          </a:p>
          <a:p>
            <a:r>
              <a:rPr lang="ru-RU" sz="3600" dirty="0" smtClean="0"/>
              <a:t>- Проведено </a:t>
            </a:r>
            <a:r>
              <a:rPr lang="uk-UA" sz="3600" dirty="0" smtClean="0"/>
              <a:t>аналіз предметної області та сучасних аналогів</a:t>
            </a:r>
            <a:r>
              <a:rPr lang="ru-RU" sz="3600" dirty="0" smtClean="0"/>
              <a:t>;</a:t>
            </a:r>
            <a:endParaRPr lang="ru-RU" sz="3600" dirty="0"/>
          </a:p>
          <a:p>
            <a:r>
              <a:rPr lang="ru-RU" sz="3600" dirty="0" smtClean="0"/>
              <a:t>- </a:t>
            </a:r>
            <a:r>
              <a:rPr lang="ru-RU" sz="3600" dirty="0" err="1" smtClean="0"/>
              <a:t>Виявлені</a:t>
            </a:r>
            <a:r>
              <a:rPr lang="ru-RU" sz="3600" dirty="0" smtClean="0"/>
              <a:t> </a:t>
            </a:r>
            <a:r>
              <a:rPr lang="ru-RU" sz="3600" dirty="0" err="1" smtClean="0"/>
              <a:t>недоліки</a:t>
            </a:r>
            <a:r>
              <a:rPr lang="ru-RU" sz="3600" dirty="0" smtClean="0"/>
              <a:t> та </a:t>
            </a:r>
            <a:r>
              <a:rPr lang="ru-RU" sz="3600" dirty="0" err="1" smtClean="0"/>
              <a:t>переваги</a:t>
            </a:r>
            <a:r>
              <a:rPr lang="ru-RU" sz="3600" dirty="0" smtClean="0"/>
              <a:t> </a:t>
            </a:r>
            <a:r>
              <a:rPr lang="ru-RU" sz="3600" dirty="0" err="1" smtClean="0"/>
              <a:t>сучасних</a:t>
            </a:r>
            <a:r>
              <a:rPr lang="ru-RU" sz="3600" dirty="0" smtClean="0"/>
              <a:t> систем;</a:t>
            </a:r>
          </a:p>
          <a:p>
            <a:r>
              <a:rPr lang="ru-RU" sz="3600" dirty="0" smtClean="0"/>
              <a:t>- </a:t>
            </a:r>
            <a:r>
              <a:rPr lang="ru-RU" sz="3600" dirty="0" err="1" smtClean="0"/>
              <a:t>Розроблені</a:t>
            </a:r>
            <a:r>
              <a:rPr lang="ru-RU" sz="3600" dirty="0" smtClean="0"/>
              <a:t> </a:t>
            </a:r>
            <a:r>
              <a:rPr lang="ru-RU" sz="3600" dirty="0" err="1" smtClean="0"/>
              <a:t>вимоги</a:t>
            </a:r>
            <a:r>
              <a:rPr lang="ru-RU" sz="3600" dirty="0" smtClean="0"/>
              <a:t> та </a:t>
            </a:r>
            <a:r>
              <a:rPr lang="ru-RU" sz="3600" dirty="0" err="1" smtClean="0"/>
              <a:t>бізнес</a:t>
            </a:r>
            <a:r>
              <a:rPr lang="ru-RU" sz="3600" dirty="0" smtClean="0"/>
              <a:t> </a:t>
            </a:r>
            <a:r>
              <a:rPr lang="ru-RU" sz="3600" dirty="0" err="1" smtClean="0"/>
              <a:t>процеси</a:t>
            </a:r>
            <a:r>
              <a:rPr lang="ru-RU" sz="3600" dirty="0" smtClean="0"/>
              <a:t> </a:t>
            </a:r>
            <a:r>
              <a:rPr lang="ru-RU" sz="3600" dirty="0" err="1" smtClean="0"/>
              <a:t>маайбутнього</a:t>
            </a:r>
            <a:r>
              <a:rPr lang="ru-RU" sz="3600" dirty="0" smtClean="0"/>
              <a:t> ПЗ, </a:t>
            </a:r>
            <a:r>
              <a:rPr lang="ru-RU" sz="3600" dirty="0" err="1" smtClean="0"/>
              <a:t>що</a:t>
            </a:r>
            <a:r>
              <a:rPr lang="ru-RU" sz="3600" dirty="0" smtClean="0"/>
              <a:t> буде </a:t>
            </a:r>
            <a:r>
              <a:rPr lang="ru-RU" sz="3600" dirty="0" err="1" smtClean="0"/>
              <a:t>вирішувати</a:t>
            </a:r>
            <a:r>
              <a:rPr lang="ru-RU" sz="3600" dirty="0" smtClean="0"/>
              <a:t> </a:t>
            </a:r>
            <a:r>
              <a:rPr lang="ru-RU" sz="3600" dirty="0" err="1" smtClean="0"/>
              <a:t>поставлені</a:t>
            </a:r>
            <a:r>
              <a:rPr lang="ru-RU" sz="3600" dirty="0" smtClean="0"/>
              <a:t> </a:t>
            </a:r>
            <a:r>
              <a:rPr lang="ru-RU" sz="3600" dirty="0" err="1" smtClean="0"/>
              <a:t>проблеми</a:t>
            </a:r>
            <a:r>
              <a:rPr lang="ru-RU" sz="3600" dirty="0"/>
              <a:t>;</a:t>
            </a:r>
          </a:p>
          <a:p>
            <a:r>
              <a:rPr lang="ru-RU" sz="3600" dirty="0" smtClean="0"/>
              <a:t>- </a:t>
            </a:r>
            <a:r>
              <a:rPr lang="ru-RU" sz="3600" dirty="0" err="1" smtClean="0"/>
              <a:t>Розроблена</a:t>
            </a:r>
            <a:r>
              <a:rPr lang="ru-RU" sz="3600" dirty="0" smtClean="0"/>
              <a:t> </a:t>
            </a:r>
            <a:r>
              <a:rPr lang="ru-RU" sz="3600" dirty="0" err="1" smtClean="0"/>
              <a:t>архітектурні</a:t>
            </a:r>
            <a:r>
              <a:rPr lang="ru-RU" sz="3600" dirty="0" smtClean="0"/>
              <a:t> </a:t>
            </a:r>
            <a:r>
              <a:rPr lang="ru-RU" sz="3600" dirty="0" err="1" smtClean="0"/>
              <a:t>рішення</a:t>
            </a:r>
            <a:r>
              <a:rPr lang="ru-RU" sz="3600" dirty="0" smtClean="0"/>
              <a:t>;</a:t>
            </a:r>
            <a:endParaRPr lang="ru-RU" sz="3600" dirty="0"/>
          </a:p>
          <a:p>
            <a:r>
              <a:rPr lang="uk-UA" sz="3600" dirty="0" smtClean="0"/>
              <a:t>- Розроблено та </a:t>
            </a:r>
            <a:r>
              <a:rPr lang="uk-UA" sz="3600" dirty="0" err="1" smtClean="0"/>
              <a:t>протестовано</a:t>
            </a:r>
            <a:r>
              <a:rPr lang="uk-UA" sz="3600" dirty="0" smtClean="0"/>
              <a:t> систему </a:t>
            </a:r>
            <a:r>
              <a:rPr lang="uk-UA" sz="3600" dirty="0" err="1" smtClean="0"/>
              <a:t>токенізації</a:t>
            </a:r>
            <a:r>
              <a:rPr lang="uk-UA" sz="3600" dirty="0" smtClean="0"/>
              <a:t>;</a:t>
            </a:r>
          </a:p>
          <a:p>
            <a:r>
              <a:rPr lang="uk-UA" sz="3600" dirty="0" smtClean="0"/>
              <a:t>- Розроблено тестовий застосунок, що має показати як можна використовувати можливості системи.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61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3884" y="2536448"/>
            <a:ext cx="984423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  <a:endParaRPr lang="ru-RU" sz="1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8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Виявлення сучасних проблем та актуальність теми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t="13620"/>
          <a:stretch/>
        </p:blipFill>
        <p:spPr bwMode="auto">
          <a:xfrm>
            <a:off x="5452533" y="1930400"/>
            <a:ext cx="6561667" cy="39408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5952067" y="6093616"/>
            <a:ext cx="6062133" cy="57811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 підроблення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документів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266" y="1282783"/>
            <a:ext cx="51138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Згідно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зі статистичними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даними </a:t>
            </a:r>
          </a:p>
          <a:p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Генеральної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прокуратури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України з кожним роком випадки підроблення документів залишаються незмінно високими. Це негативно впливає на економіку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витрачає багато ресурсів спецслужб, та сприяє збільшенню кількості шахраїв та некваліфікованих людей в державі.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819760" y="447591"/>
            <a:ext cx="10366212" cy="48653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1732" y="5312917"/>
            <a:ext cx="11362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 судових справ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Вінницького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експертно-криміналістичного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центру, що розглядали підробку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документів землеволодіння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1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 аналогів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284183"/>
              </p:ext>
            </p:extLst>
          </p:nvPr>
        </p:nvGraphicFramePr>
        <p:xfrm>
          <a:off x="258233" y="965742"/>
          <a:ext cx="11675534" cy="5287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666"/>
                <a:gridCol w="4763060"/>
                <a:gridCol w="3951808"/>
              </a:tblGrid>
              <a:tr h="103162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Порівняльна </a:t>
                      </a: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Bitcoin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4625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Надійність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Надійний, проте існує можливість похибки зі сторони розробника смарт-контрактів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Надійний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4625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Функціональність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Має майже нескінчену кількість способів використання завдяки смарт </a:t>
                      </a: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контрактам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Має обмежений функціонал, що націлений на керуванні активами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3884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Швидкість</a:t>
                      </a:r>
                      <a:r>
                        <a:rPr lang="uk-UA" sz="2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обробки та внесення даних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Висока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Середня</a:t>
                      </a:r>
                      <a:r>
                        <a:rPr lang="uk-UA" sz="2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але </a:t>
                      </a: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 хешування є </a:t>
                      </a: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надійнішим)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8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рішення поставлених проблем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519850"/>
            <a:ext cx="1158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</a:t>
            </a:r>
            <a:r>
              <a:rPr lang="uk-UA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блокчейну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збереження даних</a:t>
            </a:r>
          </a:p>
          <a:p>
            <a:pPr marL="742950" indent="-742950">
              <a:buAutoNum type="arabicParenR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електронних -підписів</a:t>
            </a:r>
          </a:p>
          <a:p>
            <a:pPr marL="742950" indent="-742950">
              <a:buAutoNum type="arabicParenR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надійних алгоритмів хешування</a:t>
            </a:r>
          </a:p>
          <a:p>
            <a:pPr marL="742950" indent="-742950">
              <a:buAutoNum type="arabicParenR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простого у використані програмного забезпечення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6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 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40227" y="965742"/>
            <a:ext cx="7711546" cy="537211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Електроний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підпис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03" y="1152009"/>
            <a:ext cx="11267594" cy="5207712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5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815</Words>
  <Application>Microsoft Office PowerPoint</Application>
  <PresentationFormat>Широкоэкранный</PresentationFormat>
  <Paragraphs>138</Paragraphs>
  <Slides>32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Bahnschrift SemiLight</vt:lpstr>
      <vt:lpstr>Calibri</vt:lpstr>
      <vt:lpstr>Calibri Light</vt:lpstr>
      <vt:lpstr>Times New Roman</vt:lpstr>
      <vt:lpstr>Тема Office</vt:lpstr>
      <vt:lpstr>Документ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Ленартович</dc:creator>
  <cp:lastModifiedBy>Владислав Ленартович</cp:lastModifiedBy>
  <cp:revision>44</cp:revision>
  <dcterms:created xsi:type="dcterms:W3CDTF">2021-12-23T00:49:47Z</dcterms:created>
  <dcterms:modified xsi:type="dcterms:W3CDTF">2022-05-27T21:36:44Z</dcterms:modified>
</cp:coreProperties>
</file>