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8" r:id="rId2"/>
    <p:sldId id="261" r:id="rId3"/>
    <p:sldId id="259" r:id="rId4"/>
    <p:sldId id="260" r:id="rId5"/>
    <p:sldId id="262" r:id="rId6"/>
    <p:sldId id="263" r:id="rId7"/>
    <p:sldId id="264" r:id="rId8"/>
    <p:sldId id="288" r:id="rId9"/>
    <p:sldId id="266" r:id="rId10"/>
    <p:sldId id="269" r:id="rId11"/>
    <p:sldId id="268" r:id="rId12"/>
    <p:sldId id="267" r:id="rId13"/>
    <p:sldId id="271" r:id="rId14"/>
    <p:sldId id="273" r:id="rId15"/>
    <p:sldId id="274" r:id="rId16"/>
    <p:sldId id="277" r:id="rId17"/>
    <p:sldId id="275" r:id="rId18"/>
    <p:sldId id="276" r:id="rId19"/>
    <p:sldId id="278" r:id="rId20"/>
    <p:sldId id="272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70" r:id="rId30"/>
    <p:sldId id="25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95D5-C5D7-4738-A80D-33EB702D2A1F}" type="datetimeFigureOut">
              <a:rPr lang="ru-RU" smtClean="0"/>
              <a:t>18.06.2022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0267-711A-4D67-9816-DA7332A8B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9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0267-711A-4D67-9816-DA7332A8BE4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7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C671-14DE-4CC4-B83E-6E9C89879FF7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6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6B3-6B33-4C4C-8108-D310BD584E88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EEFB-CF0E-492B-A5D1-18209AD850CF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F7A5-C7D2-4497-9453-320D8D995245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A776-B57D-4FCC-8928-014EC35D712C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3D34-2CA0-4D13-B04E-2138C646FF57}" type="datetime1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069E-7B6C-4238-AA6B-42590B04EFF0}" type="datetime1">
              <a:rPr lang="ru-RU" smtClean="0"/>
              <a:t>18.06.2022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2052-EBAF-4136-A882-10DC9FDB0C80}" type="datetime1">
              <a:rPr lang="ru-RU" smtClean="0"/>
              <a:t>18.06.2022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8BD-F9E2-4002-B950-397C33393880}" type="datetime1">
              <a:rPr lang="ru-RU" smtClean="0"/>
              <a:t>18.06.2022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207E-1DC9-4D7C-8099-17D4FE5BC997}" type="datetime1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89F-0152-41D6-92FF-E1565360EADE}" type="datetime1">
              <a:rPr lang="ru-RU" smtClean="0"/>
              <a:t>18.06.2022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7D22-FA55-4BF2-9259-DD21B728EB71}" type="datetime1">
              <a:rPr lang="ru-RU" smtClean="0"/>
              <a:t>18.06.2022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81200" y="551794"/>
            <a:ext cx="82296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Об’єкт, предмет та ціль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191" y="4328850"/>
            <a:ext cx="111554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роботи є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шляхом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3894" y="1679536"/>
            <a:ext cx="1128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сучасні методи збереження інформації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93" y="2757971"/>
            <a:ext cx="9996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є системи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основі</a:t>
            </a:r>
          </a:p>
          <a:p>
            <a:pPr algn="just"/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 </a:t>
            </a:r>
            <a:r>
              <a:rPr lang="uk-UA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5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6" y="1152669"/>
            <a:ext cx="1177713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Продуктивність - формування нового блоку до 30 секунд.</a:t>
            </a:r>
            <a:endParaRPr lang="ru-RU" sz="3200" dirty="0"/>
          </a:p>
          <a:p>
            <a:r>
              <a:rPr lang="uk-UA" sz="3200" dirty="0"/>
              <a:t>Доступність у використанні - </a:t>
            </a:r>
            <a:r>
              <a:rPr lang="uk-UA" sz="3200" dirty="0" err="1"/>
              <a:t>інтерфейн</a:t>
            </a:r>
            <a:r>
              <a:rPr lang="uk-UA" sz="3200" dirty="0"/>
              <a:t> простий та зрозумілий, для рядового користувача освоїтись повинно займати до 1 робочого дня.</a:t>
            </a:r>
            <a:endParaRPr lang="ru-RU" sz="3200" dirty="0"/>
          </a:p>
          <a:p>
            <a:r>
              <a:rPr lang="uk-UA" sz="3200" dirty="0"/>
              <a:t>Безпека – можливість підробити дані має бути вкрай низькою, для цього зловмисникам потрібно мати більше 50% апаратної потужності мережі. Приватний ключ має бути унікальним для кожного </a:t>
            </a:r>
            <a:r>
              <a:rPr lang="uk-UA" sz="3200" dirty="0" err="1"/>
              <a:t>акаунта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Локалізація – система має бути локалізована на англійську мову.</a:t>
            </a:r>
            <a:endParaRPr lang="ru-RU" sz="3200" dirty="0"/>
          </a:p>
          <a:p>
            <a:r>
              <a:rPr lang="uk-UA" sz="3200" dirty="0"/>
              <a:t>Технічні вимоги – система має працювати на операційній системі Windows 10.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8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 для реалізації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3723" r="7768" b="18521"/>
          <a:stretch/>
        </p:blipFill>
        <p:spPr>
          <a:xfrm>
            <a:off x="7108939" y="1692114"/>
            <a:ext cx="3887954" cy="14089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13465" r="7304" b="13724"/>
          <a:stretch/>
        </p:blipFill>
        <p:spPr>
          <a:xfrm>
            <a:off x="5630197" y="3151483"/>
            <a:ext cx="2455333" cy="2167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1555" y="5556132"/>
            <a:ext cx="4148893" cy="8003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1" b="1" dirty="0">
                <a:latin typeface="Bahnschrift SemiLight" panose="020B0502040204020203" pitchFamily="34" charset="0"/>
                <a:cs typeface="Times New Roman" panose="02020603050405020304" pitchFamily="18" charset="0"/>
              </a:rPr>
              <a:t>SHA3-KECCAK</a:t>
            </a:r>
            <a:endParaRPr lang="ru-RU" sz="4601" b="1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5444" y="3882491"/>
            <a:ext cx="2581028" cy="677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ru-RU" sz="3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13" y="930320"/>
            <a:ext cx="4288254" cy="26726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3" y="30050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архітектури ПС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970" y="906603"/>
            <a:ext cx="115823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8" indent="-571508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API</a:t>
            </a:r>
          </a:p>
          <a:p>
            <a:pPr marL="571508" indent="-571508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API</a:t>
            </a:r>
          </a:p>
          <a:p>
            <a:pPr marL="571508" indent="-571508">
              <a:buFontTx/>
              <a:buChar char="-"/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571508" indent="-571508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interface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Схематичне відображення цих модулів та їх взаємодія показано на наступному слайді у вигляді діаграми розгортання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7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розгортання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14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4125" y="963570"/>
            <a:ext cx="9003753" cy="575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варіантів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15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2754" b="4638"/>
          <a:stretch/>
        </p:blipFill>
        <p:spPr bwMode="auto">
          <a:xfrm>
            <a:off x="3616985" y="965744"/>
            <a:ext cx="4993614" cy="56741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1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16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8" y="1633145"/>
            <a:ext cx="11894487" cy="33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(авторизація)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17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299764"/>
            <a:ext cx="11287993" cy="368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конкретного блоку)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18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7" y="1312798"/>
            <a:ext cx="11953769" cy="39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(додавання блока)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19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0200" y="965744"/>
            <a:ext cx="11839892" cy="50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блоків користувача)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20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127" y="1206050"/>
            <a:ext cx="11644156" cy="405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06602"/>
            <a:ext cx="1158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аналіз предметної області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проблеми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 існуючі програмні рішення та виявити недоліки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методи рішення поставлених проблем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Сформувати вимоги до програмного забезпечення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програмну реалізацію</a:t>
            </a:r>
          </a:p>
          <a:p>
            <a:pPr marL="457206" indent="-457206">
              <a:buFontTx/>
              <a:buChar char="-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Виконати тестування системи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Локальне сховище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21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398" y="3017607"/>
            <a:ext cx="4267200" cy="35213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326" y="954676"/>
            <a:ext cx="11181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/>
              <a:t>Сховище генерується автоматично за допомогою </a:t>
            </a:r>
            <a:r>
              <a:rPr lang="en-US" sz="2800" dirty="0"/>
              <a:t>Entity Framework</a:t>
            </a:r>
            <a:r>
              <a:rPr lang="uk-UA" sz="2800" dirty="0"/>
              <a:t>.</a:t>
            </a:r>
          </a:p>
          <a:p>
            <a:r>
              <a:rPr lang="uk-UA" sz="2800" dirty="0"/>
              <a:t>Доступ до сховища здійснюється за допомогою цього ж фрейм ворку, та спеціально створеного в ході розробки  </a:t>
            </a:r>
            <a:r>
              <a:rPr lang="en-US" sz="2800" dirty="0"/>
              <a:t>API</a:t>
            </a:r>
            <a:r>
              <a:rPr lang="uk-UA" sz="2800" dirty="0"/>
              <a:t>.</a:t>
            </a:r>
          </a:p>
          <a:p>
            <a:r>
              <a:rPr lang="uk-UA" sz="2800" dirty="0"/>
              <a:t>Сховище містить в собі список усіх блоків.</a:t>
            </a:r>
          </a:p>
        </p:txBody>
      </p:sp>
    </p:spTree>
    <p:extLst>
      <p:ext uri="{BB962C8B-B14F-4D97-AF65-F5344CB8AC3E}">
        <p14:creationId xmlns:p14="http://schemas.microsoft.com/office/powerpoint/2010/main" val="24240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(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авторизація) 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22</a:t>
            </a:r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1" y="1513302"/>
            <a:ext cx="4915570" cy="3661164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979" y="1516865"/>
            <a:ext cx="537002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блокчейном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23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006" y="965742"/>
            <a:ext cx="9001988" cy="53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результатами пошуку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24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043" y="905003"/>
            <a:ext cx="8953918" cy="55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25</a:t>
            </a: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279" y="3166812"/>
            <a:ext cx="5883442" cy="2957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436" y="1106906"/>
            <a:ext cx="11339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/>
              <a:t>При тестуванні були проведені модульні тести.</a:t>
            </a:r>
          </a:p>
          <a:p>
            <a:r>
              <a:rPr lang="uk-UA" sz="3200" dirty="0"/>
              <a:t>Також було проведено функціональні та нефункціональні тести,</a:t>
            </a:r>
          </a:p>
          <a:p>
            <a:r>
              <a:rPr lang="uk-UA" sz="3200" dirty="0"/>
              <a:t> що мають на меті перевірити чи відповідає ПЗ на вимоги.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554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26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94891" y="965743"/>
            <a:ext cx="11921705" cy="5941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1" dirty="0"/>
              <a:t>Розроблену систему можна використовувати наприклад в системах, що мають на меті медичний облік історій </a:t>
            </a:r>
            <a:r>
              <a:rPr lang="uk-UA" sz="3401" dirty="0" err="1"/>
              <a:t>хвороб</a:t>
            </a:r>
            <a:r>
              <a:rPr lang="uk-UA" sz="3401" dirty="0"/>
              <a:t> пацієнтів. Або звичайне збереження документів, наприклад про закінчення вищої освіти чи проходження якогось курсу.</a:t>
            </a:r>
            <a:endParaRPr lang="ru-RU" sz="3401" dirty="0"/>
          </a:p>
          <a:p>
            <a:r>
              <a:rPr lang="uk-UA" sz="3600" dirty="0"/>
              <a:t>Також, можна зберігати невеликі програми, що можна використовувати як спрощену альтернативу смарт-контрактів </a:t>
            </a:r>
            <a:r>
              <a:rPr lang="uk-UA" sz="3600" dirty="0" err="1"/>
              <a:t>Ethereum</a:t>
            </a:r>
            <a:r>
              <a:rPr lang="uk-UA" sz="3600" dirty="0"/>
              <a:t>.</a:t>
            </a:r>
          </a:p>
          <a:p>
            <a:endParaRPr lang="uk-UA" sz="3401" dirty="0"/>
          </a:p>
          <a:p>
            <a:r>
              <a:rPr lang="uk-UA" sz="3401" dirty="0"/>
              <a:t>Усе це можна досягти не змінюючи саму систему, а лиш змінюючи найвищий шар взаємодії з системою та інтерфейс користувача.</a:t>
            </a:r>
          </a:p>
        </p:txBody>
      </p:sp>
    </p:spTree>
    <p:extLst>
      <p:ext uri="{BB962C8B-B14F-4D97-AF65-F5344CB8AC3E}">
        <p14:creationId xmlns:p14="http://schemas.microsoft.com/office/powerpoint/2010/main" val="16968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медичного обліку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27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09" y="965743"/>
            <a:ext cx="8922382" cy="57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перегляду історії хворого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28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74" y="965742"/>
            <a:ext cx="5405052" cy="570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вдосконалення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29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5723" y="1121889"/>
            <a:ext cx="113805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При розробці ПЗ були виявлені недоліки в архітектурі взаємодій між системою </a:t>
            </a:r>
            <a:r>
              <a:rPr lang="uk-UA" sz="3600" dirty="0" err="1"/>
              <a:t>токенізації</a:t>
            </a:r>
            <a:r>
              <a:rPr lang="uk-UA" sz="3600" dirty="0"/>
              <a:t> та системою </a:t>
            </a:r>
            <a:r>
              <a:rPr lang="en-US" sz="3600" dirty="0"/>
              <a:t>Peer</a:t>
            </a:r>
            <a:r>
              <a:rPr lang="uk-UA" sz="3600" dirty="0"/>
              <a:t>-</a:t>
            </a:r>
            <a:r>
              <a:rPr lang="en-US" sz="3600" dirty="0"/>
              <a:t>To</a:t>
            </a:r>
            <a:r>
              <a:rPr lang="uk-UA" sz="3600" dirty="0"/>
              <a:t>-</a:t>
            </a:r>
            <a:r>
              <a:rPr lang="en-US" sz="3600" dirty="0"/>
              <a:t>Peer</a:t>
            </a:r>
            <a:r>
              <a:rPr lang="uk-UA" sz="3600" dirty="0"/>
              <a:t> передачі даних. Ці проблеми слід виправити для більшої надійності, та покращенню гнучкості системи для подальших модифікацій.</a:t>
            </a:r>
            <a:endParaRPr lang="ru-RU" sz="3600" dirty="0"/>
          </a:p>
          <a:p>
            <a:r>
              <a:rPr lang="uk-UA" sz="3600" dirty="0"/>
              <a:t>Також слід провести оптимізацію збережень даних при першому запуску застосунка, тому що, час входу буде значно збільшуватися з кількістю інформації, що знаходиться в </a:t>
            </a:r>
            <a:r>
              <a:rPr lang="uk-UA" sz="3600" dirty="0" err="1"/>
              <a:t>блокчейні</a:t>
            </a:r>
            <a:r>
              <a:rPr lang="uk-UA" sz="3600" dirty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496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6" y="1071912"/>
            <a:ext cx="117771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 ході дипломної роботи було: </a:t>
            </a:r>
            <a:endParaRPr lang="ru-RU" sz="3600" dirty="0"/>
          </a:p>
          <a:p>
            <a:pPr marL="571508" indent="-571508">
              <a:buFontTx/>
              <a:buChar char="-"/>
            </a:pPr>
            <a:r>
              <a:rPr lang="ru-RU" sz="3600" dirty="0"/>
              <a:t>Проведено </a:t>
            </a:r>
            <a:r>
              <a:rPr lang="uk-UA" sz="3600" dirty="0"/>
              <a:t>аналіз предметної області</a:t>
            </a:r>
            <a:r>
              <a:rPr lang="ru-RU" sz="3600" dirty="0"/>
              <a:t>;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Проаналізовано проблеми;</a:t>
            </a:r>
            <a:endParaRPr lang="ru-RU" sz="3600" dirty="0"/>
          </a:p>
          <a:p>
            <a:pPr marL="571508" indent="-571508">
              <a:buFontTx/>
              <a:buChar char="-"/>
            </a:pPr>
            <a:r>
              <a:rPr lang="ru-RU" sz="3600" dirty="0" err="1"/>
              <a:t>Виявлені</a:t>
            </a:r>
            <a:r>
              <a:rPr lang="ru-RU" sz="3600" dirty="0"/>
              <a:t> </a:t>
            </a:r>
            <a:r>
              <a:rPr lang="ru-RU" sz="3600" dirty="0" err="1"/>
              <a:t>недоліки</a:t>
            </a:r>
            <a:r>
              <a:rPr lang="ru-RU" sz="3600" dirty="0"/>
              <a:t> та </a:t>
            </a:r>
            <a:r>
              <a:rPr lang="ru-RU" sz="3600" dirty="0" err="1"/>
              <a:t>переваги</a:t>
            </a:r>
            <a:r>
              <a:rPr lang="ru-RU" sz="3600" dirty="0"/>
              <a:t> </a:t>
            </a:r>
            <a:r>
              <a:rPr lang="ru-RU" sz="3600" dirty="0" err="1"/>
              <a:t>сучасних</a:t>
            </a:r>
            <a:r>
              <a:rPr lang="ru-RU" sz="3600" dirty="0"/>
              <a:t> систем;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Проведений аналіз методів рішення поставлених проблем;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Сформовані вимоги до програмної системи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Виконано реалізацію системи</a:t>
            </a:r>
          </a:p>
          <a:p>
            <a:pPr marL="571508" indent="-571508">
              <a:buFontTx/>
              <a:buChar char="-"/>
            </a:pPr>
            <a:r>
              <a:rPr lang="uk-UA" sz="3600" dirty="0"/>
              <a:t>Виконано тестування розробленої системи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 smtClean="0"/>
              <a:t>30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3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 сучасних проблем та актуальність теми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3620"/>
          <a:stretch/>
        </p:blipFill>
        <p:spPr bwMode="auto">
          <a:xfrm>
            <a:off x="5452533" y="1930400"/>
            <a:ext cx="6561668" cy="3940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952068" y="6093618"/>
            <a:ext cx="6062133" cy="5781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підроблення документів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68" y="1282784"/>
            <a:ext cx="5113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зі статистичними даними </a:t>
            </a:r>
          </a:p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Генеральної прокуратури України з кожним роком випадки підроблення документів залишаються незмінно високими. Це негативно впливає на економіку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витрачає багато ресурсів спецслужб, та сприяє збільшенню кількості шахраїв та некваліфікованих людей в державі.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885" y="2536449"/>
            <a:ext cx="9844233" cy="1785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sz="11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31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58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19760" y="447590"/>
            <a:ext cx="10366212" cy="486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34" y="5312916"/>
            <a:ext cx="1136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судових справ Вінницького експертно-криміналістичного центру, що розглядали підробку документів землеволодіння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аналогів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4183"/>
              </p:ext>
            </p:extLst>
          </p:nvPr>
        </p:nvGraphicFramePr>
        <p:xfrm>
          <a:off x="258233" y="965743"/>
          <a:ext cx="11675535" cy="5512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67"/>
                <a:gridCol w="4763060"/>
                <a:gridCol w="3951808"/>
              </a:tblGrid>
              <a:tr h="103162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Порівняльна </a:t>
                      </a: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50876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Надійний, проте існує можливість похибки зі сторони розробника смарт-контрактів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</a:t>
                      </a:r>
                      <a:endParaRPr lang="ru-RU" sz="2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508761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Функціональність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майже нескінчену кількість способів використання завдяки смарт </a:t>
                      </a: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контрактам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обмежений функціонал, що націлений на керуванні активами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Швидкість</a:t>
                      </a:r>
                      <a:r>
                        <a:rPr lang="uk-UA" sz="2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обробки та внесення даних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r>
                        <a:rPr lang="uk-UA" sz="2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 </a:t>
                      </a:r>
                      <a:r>
                        <a:rPr lang="uk-UA" sz="2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хешування є </a:t>
                      </a:r>
                      <a:r>
                        <a:rPr lang="uk-UA" sz="2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надійнішим)</a:t>
                      </a:r>
                      <a:endParaRPr lang="ru-RU" sz="2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8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рішення поставлених проблем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19851"/>
            <a:ext cx="1158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9" indent="-742959">
              <a:buAutoNum type="arabicParenR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збереження даних</a:t>
            </a:r>
          </a:p>
          <a:p>
            <a:pPr marL="742959" indent="-742959">
              <a:buAutoNum type="arabicParenR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електронних -підписів</a:t>
            </a:r>
          </a:p>
          <a:p>
            <a:pPr marL="742959" indent="-742959">
              <a:buAutoNum type="arabicParenR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надійних алгоритмів хешування</a:t>
            </a:r>
          </a:p>
          <a:p>
            <a:pPr marL="742959" indent="-742959">
              <a:buAutoNum type="arabicParenR"/>
            </a:pP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простого у використані програмного забезпечення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uk-UA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228" y="965744"/>
            <a:ext cx="7711547" cy="537211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/>
              <a:t>9</a:t>
            </a: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16547" y="1378906"/>
            <a:ext cx="9158910" cy="45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2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6" y="1152667"/>
            <a:ext cx="117771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1) Система має надавати користувачу змогу зареєструватися чи увійти.</a:t>
            </a:r>
            <a:endParaRPr lang="ru-RU" sz="3200" dirty="0"/>
          </a:p>
          <a:p>
            <a:r>
              <a:rPr lang="uk-UA" sz="3200" dirty="0"/>
              <a:t>2) Система має зберігати інформацію користувачів.</a:t>
            </a:r>
            <a:endParaRPr lang="ru-RU" sz="3200" dirty="0"/>
          </a:p>
          <a:p>
            <a:r>
              <a:rPr lang="uk-UA" sz="3200" dirty="0"/>
              <a:t>3) Система має надати можливість користувачу додавати нову інформацію до </a:t>
            </a:r>
            <a:r>
              <a:rPr lang="uk-UA" sz="3200" dirty="0" err="1"/>
              <a:t>блокчейну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4) Система має надавати користувачу повний доступ до інформації, що зберігається в </a:t>
            </a:r>
            <a:r>
              <a:rPr lang="uk-UA" sz="3200" dirty="0" err="1"/>
              <a:t>блокчейні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5) Система має захищати інформацію в </a:t>
            </a:r>
            <a:r>
              <a:rPr lang="uk-UA" sz="3200" dirty="0" err="1"/>
              <a:t>блокчейні</a:t>
            </a:r>
            <a:r>
              <a:rPr lang="uk-UA" sz="3200" dirty="0"/>
              <a:t> від змін.</a:t>
            </a:r>
            <a:endParaRPr lang="ru-RU" sz="3200" dirty="0"/>
          </a:p>
          <a:p>
            <a:r>
              <a:rPr lang="uk-UA" sz="3200" dirty="0"/>
              <a:t>6) Система має локально зберігати варіант </a:t>
            </a:r>
            <a:r>
              <a:rPr lang="uk-UA" sz="3200" dirty="0" err="1"/>
              <a:t>блокчейну</a:t>
            </a:r>
            <a:r>
              <a:rPr lang="uk-UA" sz="3200" dirty="0"/>
              <a:t> на пристрої користувача та синхронізуватися з мережею.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uk-UA" dirty="0" smtClean="0"/>
              <a:t>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4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505</TotalTime>
  <Words>750</Words>
  <Application>Microsoft Office PowerPoint</Application>
  <PresentationFormat>Широкоэкранный</PresentationFormat>
  <Paragraphs>132</Paragraphs>
  <Slides>30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Ленартович</dc:creator>
  <cp:lastModifiedBy>Владислав Ленартович</cp:lastModifiedBy>
  <cp:revision>55</cp:revision>
  <dcterms:created xsi:type="dcterms:W3CDTF">2021-12-23T00:49:47Z</dcterms:created>
  <dcterms:modified xsi:type="dcterms:W3CDTF">2022-06-18T16:25:51Z</dcterms:modified>
</cp:coreProperties>
</file>