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奕妤" initials="林奕妤" lastIdx="1" clrIdx="0">
    <p:extLst>
      <p:ext uri="{19B8F6BF-5375-455C-9EA6-DF929625EA0E}">
        <p15:presenceInfo xmlns:p15="http://schemas.microsoft.com/office/powerpoint/2012/main" userId="065c7e2e2da611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C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41" autoAdjust="0"/>
    <p:restoredTop sz="94659"/>
  </p:normalViewPr>
  <p:slideViewPr>
    <p:cSldViewPr snapToGrid="0" snapToObjects="1">
      <p:cViewPr>
        <p:scale>
          <a:sx n="20" d="100"/>
          <a:sy n="20" d="100"/>
        </p:scale>
        <p:origin x="72"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B0139-8550-4153-9433-8BCA4DA8D1A7}" type="datetimeFigureOut">
              <a:rPr lang="en-US" smtClean="0"/>
              <a:t>3/10/2018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FEA7B-18E4-43EE-9C57-100DB5705F27}" type="slidenum">
              <a:rPr lang="en-US" smtClean="0"/>
              <a:t>‹#›</a:t>
            </a:fld>
            <a:endParaRPr lang="en-US"/>
          </a:p>
        </p:txBody>
      </p:sp>
    </p:spTree>
    <p:extLst>
      <p:ext uri="{BB962C8B-B14F-4D97-AF65-F5344CB8AC3E}">
        <p14:creationId xmlns:p14="http://schemas.microsoft.com/office/powerpoint/2010/main" val="259905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FEA7B-18E4-43EE-9C57-100DB5705F27}" type="slidenum">
              <a:rPr lang="en-US" smtClean="0"/>
              <a:t>1</a:t>
            </a:fld>
            <a:endParaRPr lang="en-US"/>
          </a:p>
        </p:txBody>
      </p:sp>
    </p:spTree>
    <p:extLst>
      <p:ext uri="{BB962C8B-B14F-4D97-AF65-F5344CB8AC3E}">
        <p14:creationId xmlns:p14="http://schemas.microsoft.com/office/powerpoint/2010/main" val="49466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4268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2175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50011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9963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584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4C27A1-BEB2-C84C-8355-1158A44B1DD2}"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69408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C27A1-BEB2-C84C-8355-1158A44B1DD2}" type="datetimeFigureOut">
              <a:rPr lang="en-US" smtClean="0"/>
              <a:t>3/10/2018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5116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4C27A1-BEB2-C84C-8355-1158A44B1DD2}" type="datetimeFigureOut">
              <a:rPr lang="en-US" smtClean="0"/>
              <a:t>3/10/2018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9483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C27A1-BEB2-C84C-8355-1158A44B1DD2}" type="datetimeFigureOut">
              <a:rPr lang="en-US" smtClean="0"/>
              <a:t>3/10/2018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20910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9986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90792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34C27A1-BEB2-C84C-8355-1158A44B1DD2}" type="datetimeFigureOut">
              <a:rPr lang="en-US" smtClean="0"/>
              <a:t>3/10/2018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DABD961-7CD0-9D49-BC03-74329B20B2CD}" type="slidenum">
              <a:rPr lang="en-US" smtClean="0"/>
              <a:t>‹#›</a:t>
            </a:fld>
            <a:endParaRPr lang="en-US"/>
          </a:p>
        </p:txBody>
      </p:sp>
    </p:spTree>
    <p:extLst>
      <p:ext uri="{BB962C8B-B14F-4D97-AF65-F5344CB8AC3E}">
        <p14:creationId xmlns:p14="http://schemas.microsoft.com/office/powerpoint/2010/main" val="2707407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ec.europa.eu/environment/water/water-urbanwaste/implementation/factsfigures_en.htm" TargetMode="External"/><Relationship Id="rId3" Type="http://schemas.openxmlformats.org/officeDocument/2006/relationships/image" Target="../media/image1.png"/><Relationship Id="rId7" Type="http://schemas.openxmlformats.org/officeDocument/2006/relationships/hyperlink" Target="https://www.eea.europa.eu/data-and-maps/data/waterbase-uwwtd-urban-waste-water-treatment-directive-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4.png"/><Relationship Id="rId4" Type="http://schemas.openxmlformats.org/officeDocument/2006/relationships/hyperlink" Target="http://www.cheme.washington.edu/" TargetMode="External"/><Relationship Id="rId9" Type="http://schemas.openxmlformats.org/officeDocument/2006/relationships/hyperlink" Target="https://www.eea.europa.eu/data-and-maps/indicators/urban-waste-water-treatment/#tab-data-references-us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4586F-5BD3-534B-9D24-D84B0EECFF45}"/>
              </a:ext>
            </a:extLst>
          </p:cNvPr>
          <p:cNvPicPr>
            <a:picLocks noChangeAspect="1"/>
          </p:cNvPicPr>
          <p:nvPr/>
        </p:nvPicPr>
        <p:blipFill>
          <a:blip r:embed="rId3"/>
          <a:stretch>
            <a:fillRect/>
          </a:stretch>
        </p:blipFill>
        <p:spPr>
          <a:xfrm>
            <a:off x="0" y="28720390"/>
            <a:ext cx="14582956" cy="4014409"/>
          </a:xfrm>
          <a:prstGeom prst="rect">
            <a:avLst/>
          </a:prstGeom>
        </p:spPr>
      </p:pic>
      <p:sp>
        <p:nvSpPr>
          <p:cNvPr id="6" name="Rectangle 5">
            <a:extLst>
              <a:ext uri="{FF2B5EF4-FFF2-40B4-BE49-F238E27FC236}">
                <a16:creationId xmlns:a16="http://schemas.microsoft.com/office/drawing/2014/main" id="{6CE24836-9224-2043-9C2C-4B32792337D6}"/>
              </a:ext>
            </a:extLst>
          </p:cNvPr>
          <p:cNvSpPr/>
          <p:nvPr/>
        </p:nvSpPr>
        <p:spPr>
          <a:xfrm>
            <a:off x="0" y="28273828"/>
            <a:ext cx="43891200" cy="377371"/>
          </a:xfrm>
          <a:prstGeom prst="rect">
            <a:avLst/>
          </a:prstGeom>
          <a:gradFill flip="none" rotWithShape="1">
            <a:gsLst>
              <a:gs pos="0">
                <a:srgbClr val="EE2C23"/>
              </a:gs>
              <a:gs pos="59000">
                <a:schemeClr val="accent4">
                  <a:lumMod val="20000"/>
                  <a:lumOff val="80000"/>
                </a:schemeClr>
              </a:gs>
              <a:gs pos="100000">
                <a:srgbClr val="FFC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1"/>
          </a:xfrm>
          <a:prstGeom prst="rect">
            <a:avLst/>
          </a:prstGeom>
          <a:gradFill flip="none" rotWithShape="1">
            <a:gsLst>
              <a:gs pos="0">
                <a:srgbClr val="EE2C23"/>
              </a:gs>
              <a:gs pos="0">
                <a:schemeClr val="accent4">
                  <a:lumMod val="20000"/>
                  <a:lumOff val="80000"/>
                </a:schemeClr>
              </a:gs>
              <a:gs pos="100000">
                <a:srgbClr val="FFC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9180149" y="175035"/>
            <a:ext cx="26644737" cy="2431435"/>
          </a:xfrm>
          <a:prstGeom prst="rect">
            <a:avLst/>
          </a:prstGeom>
          <a:noFill/>
        </p:spPr>
        <p:txBody>
          <a:bodyPr wrap="square" rtlCol="0">
            <a:spAutoFit/>
          </a:bodyPr>
          <a:lstStyle/>
          <a:p>
            <a:pPr algn="ctr"/>
            <a:r>
              <a:rPr lang="en-US" sz="8000" b="1" dirty="0" err="1"/>
              <a:t>waste_not_the_water</a:t>
            </a:r>
            <a:r>
              <a:rPr lang="en-US" sz="8000" b="1" dirty="0"/>
              <a:t>:</a:t>
            </a:r>
          </a:p>
          <a:p>
            <a:pPr algn="ctr"/>
            <a:r>
              <a:rPr lang="en-US" sz="7200" b="1" dirty="0"/>
              <a:t>A Data Science Tool for Urban Waste Water Treatment Plants</a:t>
            </a:r>
          </a:p>
        </p:txBody>
      </p:sp>
      <p:sp>
        <p:nvSpPr>
          <p:cNvPr id="10" name="TextBox 9">
            <a:extLst>
              <a:ext uri="{FF2B5EF4-FFF2-40B4-BE49-F238E27FC236}">
                <a16:creationId xmlns:a16="http://schemas.microsoft.com/office/drawing/2014/main" id="{6D20E6CB-6E60-184B-96FC-42261BC39734}"/>
              </a:ext>
            </a:extLst>
          </p:cNvPr>
          <p:cNvSpPr txBox="1"/>
          <p:nvPr/>
        </p:nvSpPr>
        <p:spPr>
          <a:xfrm>
            <a:off x="13822906" y="2618232"/>
            <a:ext cx="16245387" cy="913007"/>
          </a:xfrm>
          <a:prstGeom prst="rect">
            <a:avLst/>
          </a:prstGeom>
          <a:noFill/>
        </p:spPr>
        <p:txBody>
          <a:bodyPr wrap="square" rtlCol="0">
            <a:spAutoFit/>
          </a:bodyPr>
          <a:lstStyle/>
          <a:p>
            <a:r>
              <a:rPr lang="en-US" sz="5333" dirty="0">
                <a:latin typeface="Helvetica" pitchFamily="2" charset="0"/>
              </a:rPr>
              <a:t>Yi-Yu Lin, Caitlin Parke, </a:t>
            </a:r>
            <a:r>
              <a:rPr lang="en-US" sz="5333" dirty="0" err="1">
                <a:latin typeface="Helvetica" pitchFamily="2" charset="0"/>
              </a:rPr>
              <a:t>Yuening</a:t>
            </a:r>
            <a:r>
              <a:rPr lang="en-US" sz="5333" dirty="0">
                <a:latin typeface="Helvetica" pitchFamily="2" charset="0"/>
              </a:rPr>
              <a:t> Wang, </a:t>
            </a:r>
            <a:r>
              <a:rPr lang="en-US" sz="5333" dirty="0" err="1">
                <a:latin typeface="Helvetica" pitchFamily="2" charset="0"/>
              </a:rPr>
              <a:t>Sijia</a:t>
            </a:r>
            <a:r>
              <a:rPr lang="en-US" sz="5333" dirty="0">
                <a:latin typeface="Helvetica" pitchFamily="2" charset="0"/>
              </a:rPr>
              <a:t> Xiao </a:t>
            </a:r>
          </a:p>
        </p:txBody>
      </p:sp>
      <p:sp>
        <p:nvSpPr>
          <p:cNvPr id="11" name="Rectangle 10">
            <a:extLst>
              <a:ext uri="{FF2B5EF4-FFF2-40B4-BE49-F238E27FC236}">
                <a16:creationId xmlns:a16="http://schemas.microsoft.com/office/drawing/2014/main" id="{96768FF7-0C19-9244-A460-B71ECB61E04A}"/>
              </a:ext>
            </a:extLst>
          </p:cNvPr>
          <p:cNvSpPr/>
          <p:nvPr/>
        </p:nvSpPr>
        <p:spPr>
          <a:xfrm>
            <a:off x="0" y="3831771"/>
            <a:ext cx="43891200" cy="377371"/>
          </a:xfrm>
          <a:prstGeom prst="rect">
            <a:avLst/>
          </a:prstGeom>
          <a:gradFill flip="none" rotWithShape="1">
            <a:gsLst>
              <a:gs pos="0">
                <a:srgbClr val="EE2C23"/>
              </a:gs>
              <a:gs pos="59000">
                <a:schemeClr val="accent4">
                  <a:lumMod val="20000"/>
                  <a:lumOff val="80000"/>
                </a:schemeClr>
              </a:gs>
              <a:gs pos="100000">
                <a:srgbClr val="FFC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4" name="Picture 6" descr="UW Chemical Engineering">
            <a:hlinkClick r:id="rId4" tooltip="Chemical Engineering @ University of Washington"/>
            <a:extLst>
              <a:ext uri="{FF2B5EF4-FFF2-40B4-BE49-F238E27FC236}">
                <a16:creationId xmlns:a16="http://schemas.microsoft.com/office/drawing/2014/main" id="{F3BE4F57-DC50-45BA-A874-7FC07F14F1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50857" y="29548235"/>
            <a:ext cx="12279086" cy="271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A72721C1-5700-42C2-A0CD-1042A00BF91E}"/>
              </a:ext>
            </a:extLst>
          </p:cNvPr>
          <p:cNvPicPr>
            <a:picLocks noChangeAspect="1"/>
          </p:cNvPicPr>
          <p:nvPr/>
        </p:nvPicPr>
        <p:blipFill>
          <a:blip r:embed="rId6"/>
          <a:stretch>
            <a:fillRect/>
          </a:stretch>
        </p:blipFill>
        <p:spPr>
          <a:xfrm>
            <a:off x="12091409" y="29190523"/>
            <a:ext cx="10411108" cy="2982111"/>
          </a:xfrm>
          <a:prstGeom prst="rect">
            <a:avLst/>
          </a:prstGeom>
        </p:spPr>
      </p:pic>
      <p:sp>
        <p:nvSpPr>
          <p:cNvPr id="15" name="TextBox 14">
            <a:extLst>
              <a:ext uri="{FF2B5EF4-FFF2-40B4-BE49-F238E27FC236}">
                <a16:creationId xmlns:a16="http://schemas.microsoft.com/office/drawing/2014/main" id="{415DE6B5-D87D-4E06-99BE-405F73033B10}"/>
              </a:ext>
            </a:extLst>
          </p:cNvPr>
          <p:cNvSpPr txBox="1"/>
          <p:nvPr/>
        </p:nvSpPr>
        <p:spPr>
          <a:xfrm>
            <a:off x="326571" y="4515877"/>
            <a:ext cx="16328569" cy="5786199"/>
          </a:xfrm>
          <a:prstGeom prst="rect">
            <a:avLst/>
          </a:prstGeom>
          <a:noFill/>
        </p:spPr>
        <p:txBody>
          <a:bodyPr wrap="square" rtlCol="0">
            <a:spAutoFit/>
          </a:bodyPr>
          <a:lstStyle/>
          <a:p>
            <a:r>
              <a:rPr lang="en-US" sz="4000" b="1" dirty="0"/>
              <a:t>Background</a:t>
            </a:r>
            <a:endParaRPr lang="en-US" sz="4000" dirty="0"/>
          </a:p>
          <a:p>
            <a:pPr marL="514350" indent="-514350">
              <a:buFont typeface="Arial" panose="020B0604020202020204" pitchFamily="34" charset="0"/>
              <a:buChar char="•"/>
            </a:pPr>
            <a:r>
              <a:rPr lang="en-US" sz="3000" dirty="0"/>
              <a:t>Treatment of waste water is fundamental to ensure public health and environmental protection.</a:t>
            </a:r>
          </a:p>
          <a:p>
            <a:pPr marL="514350" indent="-514350">
              <a:buFont typeface="Arial" panose="020B0604020202020204" pitchFamily="34" charset="0"/>
              <a:buChar char="•"/>
            </a:pPr>
            <a:r>
              <a:rPr lang="en-US" sz="3000" dirty="0"/>
              <a:t>In northern countries has more than 70 % waste water receiving treatment. In central countries about 75% are receiving treatment. Southern, south-eastern and eastern countries has only 70 % of waste water receiving treatment. </a:t>
            </a:r>
          </a:p>
          <a:p>
            <a:pPr marL="514350" indent="-514350">
              <a:buFont typeface="Arial" panose="020B0604020202020204" pitchFamily="34" charset="0"/>
              <a:buChar char="•"/>
            </a:pPr>
            <a:r>
              <a:rPr lang="en-US" sz="3000" dirty="0"/>
              <a:t>Data reported sometimes provide an incomplete picture of inhabitants connected to waste water treatment.</a:t>
            </a:r>
          </a:p>
          <a:p>
            <a:pPr marL="514350" indent="-514350">
              <a:buFont typeface="Arial" panose="020B0604020202020204" pitchFamily="34" charset="0"/>
              <a:buChar char="•"/>
            </a:pPr>
            <a:r>
              <a:rPr lang="en-US" sz="3000" dirty="0"/>
              <a:t>There are variations in definitions of different classes of treatment between countries that lead to differences in the level of purification.</a:t>
            </a:r>
          </a:p>
          <a:p>
            <a:pPr marL="514350" indent="-514350">
              <a:buFont typeface="Arial" panose="020B0604020202020204" pitchFamily="34" charset="0"/>
              <a:buChar char="•"/>
            </a:pPr>
            <a:r>
              <a:rPr lang="en-US" sz="3000" dirty="0"/>
              <a:t>Approximately € 22 billion investment is needed to achieve the implementation of the urban waste water treatment. The total yearly investment in the renewal, improvement and extension of existing infrastructure are expected to reach € 25 billion per year.</a:t>
            </a:r>
          </a:p>
        </p:txBody>
      </p:sp>
      <p:sp>
        <p:nvSpPr>
          <p:cNvPr id="19" name="TextBox 18">
            <a:extLst>
              <a:ext uri="{FF2B5EF4-FFF2-40B4-BE49-F238E27FC236}">
                <a16:creationId xmlns:a16="http://schemas.microsoft.com/office/drawing/2014/main" id="{8AFF7F1A-685A-473C-95D4-CAB46AECBFFC}"/>
              </a:ext>
            </a:extLst>
          </p:cNvPr>
          <p:cNvSpPr txBox="1"/>
          <p:nvPr/>
        </p:nvSpPr>
        <p:spPr>
          <a:xfrm>
            <a:off x="177904" y="24718482"/>
            <a:ext cx="16478385" cy="3323987"/>
          </a:xfrm>
          <a:prstGeom prst="rect">
            <a:avLst/>
          </a:prstGeom>
          <a:noFill/>
        </p:spPr>
        <p:txBody>
          <a:bodyPr wrap="square" rtlCol="0">
            <a:spAutoFit/>
          </a:bodyPr>
          <a:lstStyle/>
          <a:p>
            <a:r>
              <a:rPr lang="en-US" sz="4000" b="1" dirty="0"/>
              <a:t>Reference</a:t>
            </a:r>
          </a:p>
          <a:p>
            <a:pPr marL="514350" indent="-514350">
              <a:buFontTx/>
              <a:buAutoNum type="arabicPeriod"/>
            </a:pPr>
            <a:r>
              <a:rPr lang="en-US" sz="2800" dirty="0">
                <a:hlinkClick r:id="rId7"/>
              </a:rPr>
              <a:t>https://www.eea.europa.eu/data-and-maps/data/waterbase-uwwtd-urban-waste-water-treatment-directive-5</a:t>
            </a:r>
            <a:r>
              <a:rPr lang="en-US" sz="2800" dirty="0"/>
              <a:t> </a:t>
            </a:r>
            <a:endParaRPr lang="en-US" sz="2800" dirty="0">
              <a:hlinkClick r:id="rId8"/>
            </a:endParaRPr>
          </a:p>
          <a:p>
            <a:pPr marL="514350" indent="-514350">
              <a:buAutoNum type="arabicPeriod"/>
            </a:pPr>
            <a:r>
              <a:rPr lang="en-US" sz="2800" dirty="0">
                <a:hlinkClick r:id="rId8"/>
              </a:rPr>
              <a:t>http://ec.europa.eu/environment/water/water-urbanwaste/implementation/factsfigures_en.htm</a:t>
            </a:r>
            <a:endParaRPr lang="en-US" sz="2800" dirty="0"/>
          </a:p>
          <a:p>
            <a:pPr marL="514350" indent="-514350">
              <a:buAutoNum type="arabicPeriod"/>
            </a:pPr>
            <a:r>
              <a:rPr lang="en-US" sz="2800" dirty="0">
                <a:hlinkClick r:id="rId9"/>
              </a:rPr>
              <a:t>https://www.eea.europa.eu/data-and-maps/indicators/urban-waste-water-treatment/#tab-data-references-used</a:t>
            </a:r>
            <a:endParaRPr lang="en-US" sz="2800" dirty="0"/>
          </a:p>
          <a:p>
            <a:pPr marL="514350" indent="-514350">
              <a:buAutoNum type="arabicPeriod"/>
            </a:pPr>
            <a:endParaRPr lang="en-US" sz="3000" dirty="0"/>
          </a:p>
        </p:txBody>
      </p:sp>
      <p:sp>
        <p:nvSpPr>
          <p:cNvPr id="20" name="TextBox 19">
            <a:extLst>
              <a:ext uri="{FF2B5EF4-FFF2-40B4-BE49-F238E27FC236}">
                <a16:creationId xmlns:a16="http://schemas.microsoft.com/office/drawing/2014/main" id="{5AE6C108-F028-4E73-9394-4A98E7CC137B}"/>
              </a:ext>
            </a:extLst>
          </p:cNvPr>
          <p:cNvSpPr txBox="1"/>
          <p:nvPr/>
        </p:nvSpPr>
        <p:spPr>
          <a:xfrm>
            <a:off x="326571" y="11022382"/>
            <a:ext cx="16328569" cy="2092881"/>
          </a:xfrm>
          <a:prstGeom prst="rect">
            <a:avLst/>
          </a:prstGeom>
          <a:noFill/>
        </p:spPr>
        <p:txBody>
          <a:bodyPr wrap="square" rtlCol="0">
            <a:spAutoFit/>
          </a:bodyPr>
          <a:lstStyle/>
          <a:p>
            <a:r>
              <a:rPr lang="en-US" sz="4000" b="1" dirty="0"/>
              <a:t>Goals</a:t>
            </a:r>
          </a:p>
          <a:p>
            <a:pPr marL="457200" indent="-457200">
              <a:buFont typeface="Arial" panose="020B0604020202020204" pitchFamily="34" charset="0"/>
              <a:buChar char="•"/>
            </a:pPr>
            <a:r>
              <a:rPr lang="en-US" sz="3000" dirty="0"/>
              <a:t>To predict capacity for new European waste water treatment plants.</a:t>
            </a:r>
          </a:p>
          <a:p>
            <a:pPr marL="457200" indent="-457200">
              <a:buFont typeface="Arial" panose="020B0604020202020204" pitchFamily="34" charset="0"/>
              <a:buChar char="•"/>
            </a:pPr>
            <a:r>
              <a:rPr lang="en-US" sz="3000" dirty="0"/>
              <a:t>To visualize of database from the Urban Waste Water Treatment Directive with various visualization packages..</a:t>
            </a:r>
          </a:p>
        </p:txBody>
      </p:sp>
      <p:sp>
        <p:nvSpPr>
          <p:cNvPr id="21" name="Rectangle 20">
            <a:extLst>
              <a:ext uri="{FF2B5EF4-FFF2-40B4-BE49-F238E27FC236}">
                <a16:creationId xmlns:a16="http://schemas.microsoft.com/office/drawing/2014/main" id="{E343038A-B609-4B6D-83BE-4CA0758E9DA8}"/>
              </a:ext>
            </a:extLst>
          </p:cNvPr>
          <p:cNvSpPr/>
          <p:nvPr/>
        </p:nvSpPr>
        <p:spPr>
          <a:xfrm>
            <a:off x="130627" y="4332515"/>
            <a:ext cx="16655143" cy="635311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6A38F2A-4EDD-40A6-943F-57EF077BBC8A}"/>
              </a:ext>
            </a:extLst>
          </p:cNvPr>
          <p:cNvSpPr/>
          <p:nvPr/>
        </p:nvSpPr>
        <p:spPr>
          <a:xfrm>
            <a:off x="130628" y="10788197"/>
            <a:ext cx="16655142" cy="270930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616AC-C32A-423D-937D-A5E3116650F3}"/>
              </a:ext>
            </a:extLst>
          </p:cNvPr>
          <p:cNvSpPr/>
          <p:nvPr/>
        </p:nvSpPr>
        <p:spPr>
          <a:xfrm>
            <a:off x="130628" y="24486886"/>
            <a:ext cx="16655142" cy="365473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007FF82-989C-435F-8B52-091AE94F0DFC}"/>
              </a:ext>
            </a:extLst>
          </p:cNvPr>
          <p:cNvSpPr/>
          <p:nvPr/>
        </p:nvSpPr>
        <p:spPr>
          <a:xfrm>
            <a:off x="131776" y="13600070"/>
            <a:ext cx="16655141" cy="7034631"/>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9410E4C-0CF5-45A7-925C-6F7A5A34EA68}"/>
              </a:ext>
            </a:extLst>
          </p:cNvPr>
          <p:cNvSpPr txBox="1"/>
          <p:nvPr/>
        </p:nvSpPr>
        <p:spPr>
          <a:xfrm>
            <a:off x="327720" y="13882235"/>
            <a:ext cx="16328569" cy="6340197"/>
          </a:xfrm>
          <a:prstGeom prst="rect">
            <a:avLst/>
          </a:prstGeom>
          <a:noFill/>
        </p:spPr>
        <p:txBody>
          <a:bodyPr wrap="square" rtlCol="0">
            <a:spAutoFit/>
          </a:bodyPr>
          <a:lstStyle/>
          <a:p>
            <a:r>
              <a:rPr lang="en-US" sz="4000" b="1" dirty="0"/>
              <a:t>Use Cases</a:t>
            </a:r>
          </a:p>
          <a:p>
            <a:pPr marL="514350" indent="-514350">
              <a:buFontTx/>
              <a:buAutoNum type="arabicPeriod"/>
            </a:pPr>
            <a:r>
              <a:rPr lang="en-US" sz="3200" dirty="0"/>
              <a:t>Machine Learning Model</a:t>
            </a:r>
            <a:r>
              <a:rPr lang="en-US" sz="3000" dirty="0"/>
              <a:t>:</a:t>
            </a:r>
          </a:p>
          <a:p>
            <a:pPr marL="457200" indent="-457200">
              <a:buFont typeface="Arial" panose="020B0604020202020204" pitchFamily="34" charset="0"/>
              <a:buChar char="•"/>
            </a:pPr>
            <a:r>
              <a:rPr lang="en-US" sz="3000" dirty="0"/>
              <a:t>Data Refining: Finalize proper data structure with no empty data and packages for model.</a:t>
            </a:r>
          </a:p>
          <a:p>
            <a:pPr marL="457200" indent="-457200">
              <a:buFont typeface="Arial" panose="020B0604020202020204" pitchFamily="34" charset="0"/>
              <a:buChar char="•"/>
            </a:pPr>
            <a:r>
              <a:rPr lang="en-US" sz="3000" dirty="0"/>
              <a:t>Build and Train Model: Takes final </a:t>
            </a:r>
            <a:r>
              <a:rPr lang="en-US" sz="3000" dirty="0" err="1"/>
              <a:t>dataframe</a:t>
            </a:r>
            <a:r>
              <a:rPr lang="en-US" sz="3000" dirty="0"/>
              <a:t>, train and test the model for prediction of a new plant.</a:t>
            </a:r>
          </a:p>
          <a:p>
            <a:pPr marL="514350" indent="-514350">
              <a:buAutoNum type="arabicPeriod" startAt="2"/>
            </a:pPr>
            <a:r>
              <a:rPr lang="en-US" sz="3200" dirty="0"/>
              <a:t>Data Visualization</a:t>
            </a:r>
            <a:r>
              <a:rPr lang="en-US" sz="3000" dirty="0"/>
              <a:t>:</a:t>
            </a:r>
          </a:p>
          <a:p>
            <a:pPr marL="514350" indent="-514350">
              <a:buFont typeface="Arial" panose="020B0604020202020204" pitchFamily="34" charset="0"/>
              <a:buChar char="•"/>
            </a:pPr>
            <a:r>
              <a:rPr lang="en-US" sz="3000" dirty="0"/>
              <a:t>Data Mining: Data cleaning of the primary database and create final combined </a:t>
            </a:r>
            <a:r>
              <a:rPr lang="en-US" sz="3000" dirty="0" err="1"/>
              <a:t>dataframe</a:t>
            </a:r>
            <a:r>
              <a:rPr lang="en-US" sz="3000" dirty="0"/>
              <a:t> with necessary columns.</a:t>
            </a:r>
          </a:p>
          <a:p>
            <a:pPr marL="514350" indent="-514350">
              <a:buFont typeface="Arial" panose="020B0604020202020204" pitchFamily="34" charset="0"/>
              <a:buChar char="•"/>
            </a:pPr>
            <a:r>
              <a:rPr lang="en-US" sz="3000" dirty="0"/>
              <a:t>Visualization: Color graphs, </a:t>
            </a:r>
            <a:r>
              <a:rPr lang="en-US" sz="3000" dirty="0" err="1"/>
              <a:t>historgram</a:t>
            </a:r>
            <a:r>
              <a:rPr lang="en-US" sz="3000" dirty="0"/>
              <a:t>, map plots with interactive map graphs.</a:t>
            </a:r>
          </a:p>
          <a:p>
            <a:pPr marL="514350" indent="-514350">
              <a:buAutoNum type="arabicPeriod" startAt="3"/>
            </a:pPr>
            <a:r>
              <a:rPr lang="en-US" sz="3200" dirty="0"/>
              <a:t>Prediction of a new treatment plant</a:t>
            </a:r>
            <a:r>
              <a:rPr lang="en-US" sz="3000" dirty="0"/>
              <a:t>:</a:t>
            </a:r>
          </a:p>
          <a:p>
            <a:pPr marL="514350" indent="-514350">
              <a:buFont typeface="Arial" panose="020B0604020202020204" pitchFamily="34" charset="0"/>
              <a:buChar char="•"/>
            </a:pPr>
            <a:r>
              <a:rPr lang="en-US" sz="3000" dirty="0"/>
              <a:t>User input to the machine learning model: Desired location( e.g., latitude and </a:t>
            </a:r>
            <a:r>
              <a:rPr lang="en-US" sz="3000" dirty="0" err="1"/>
              <a:t>longtitude</a:t>
            </a:r>
            <a:r>
              <a:rPr lang="en-US" sz="3000" dirty="0"/>
              <a:t>), waste water entry load( </a:t>
            </a:r>
            <a:r>
              <a:rPr lang="en-US" sz="3000" dirty="0" err="1"/>
              <a:t>p.e.</a:t>
            </a:r>
            <a:r>
              <a:rPr lang="en-US" sz="3000" dirty="0"/>
              <a:t>) and treatment type ( e.g., Nitrogen removal, Phosphorus removal).</a:t>
            </a:r>
          </a:p>
          <a:p>
            <a:pPr marL="514350" indent="-514350">
              <a:buFont typeface="Arial" panose="020B0604020202020204" pitchFamily="34" charset="0"/>
              <a:buChar char="•"/>
            </a:pPr>
            <a:r>
              <a:rPr lang="en-US" sz="3000" dirty="0"/>
              <a:t>Output from model: Capacity of the treatment plant. Comparison of the user input with the primary database, if similar case exists, suggest user to contact existing plant for more information.</a:t>
            </a:r>
          </a:p>
        </p:txBody>
      </p:sp>
      <p:pic>
        <p:nvPicPr>
          <p:cNvPr id="27" name="Picture 26">
            <a:extLst>
              <a:ext uri="{FF2B5EF4-FFF2-40B4-BE49-F238E27FC236}">
                <a16:creationId xmlns:a16="http://schemas.microsoft.com/office/drawing/2014/main" id="{BCEEC040-D224-459C-A98F-A4C81C0DCC19}"/>
              </a:ext>
            </a:extLst>
          </p:cNvPr>
          <p:cNvPicPr>
            <a:picLocks noChangeAspect="1"/>
          </p:cNvPicPr>
          <p:nvPr/>
        </p:nvPicPr>
        <p:blipFill>
          <a:blip r:embed="rId10"/>
          <a:stretch>
            <a:fillRect/>
          </a:stretch>
        </p:blipFill>
        <p:spPr>
          <a:xfrm>
            <a:off x="22502517" y="30091026"/>
            <a:ext cx="8329615" cy="1763373"/>
          </a:xfrm>
          <a:prstGeom prst="rect">
            <a:avLst/>
          </a:prstGeom>
        </p:spPr>
      </p:pic>
      <p:sp>
        <p:nvSpPr>
          <p:cNvPr id="28" name="Rectangle 27">
            <a:extLst>
              <a:ext uri="{FF2B5EF4-FFF2-40B4-BE49-F238E27FC236}">
                <a16:creationId xmlns:a16="http://schemas.microsoft.com/office/drawing/2014/main" id="{ED39461A-3C64-46CE-9D9C-2A81C3098F2C}"/>
              </a:ext>
            </a:extLst>
          </p:cNvPr>
          <p:cNvSpPr/>
          <p:nvPr/>
        </p:nvSpPr>
        <p:spPr>
          <a:xfrm>
            <a:off x="131202" y="20746228"/>
            <a:ext cx="16655141" cy="361003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91C644F-6BF9-45AC-934B-39E8E84F3365}"/>
              </a:ext>
            </a:extLst>
          </p:cNvPr>
          <p:cNvSpPr txBox="1"/>
          <p:nvPr/>
        </p:nvSpPr>
        <p:spPr>
          <a:xfrm>
            <a:off x="327720" y="21108452"/>
            <a:ext cx="16328569" cy="3016210"/>
          </a:xfrm>
          <a:prstGeom prst="rect">
            <a:avLst/>
          </a:prstGeom>
          <a:noFill/>
        </p:spPr>
        <p:txBody>
          <a:bodyPr wrap="square" rtlCol="0">
            <a:spAutoFit/>
          </a:bodyPr>
          <a:lstStyle/>
          <a:p>
            <a:r>
              <a:rPr lang="en-US" sz="4000" b="1" dirty="0"/>
              <a:t>User Interface</a:t>
            </a:r>
          </a:p>
          <a:p>
            <a:pPr marL="514350" indent="-514350">
              <a:buFont typeface="Arial" panose="020B0604020202020204" pitchFamily="34" charset="0"/>
              <a:buChar char="•"/>
            </a:pPr>
            <a:r>
              <a:rPr lang="en-US" sz="3000" dirty="0"/>
              <a:t>A 3- page app from dash that runs on local browser.</a:t>
            </a:r>
          </a:p>
          <a:p>
            <a:r>
              <a:rPr lang="en-US" sz="3000" dirty="0"/>
              <a:t>1</a:t>
            </a:r>
            <a:r>
              <a:rPr lang="en-US" sz="3000" baseline="30000" dirty="0"/>
              <a:t>st</a:t>
            </a:r>
            <a:r>
              <a:rPr lang="en-US" sz="3000" dirty="0"/>
              <a:t> page – Default home page with description of project and use cases involved and links.</a:t>
            </a:r>
          </a:p>
          <a:p>
            <a:r>
              <a:rPr lang="en-US" sz="3000" dirty="0"/>
              <a:t>2</a:t>
            </a:r>
            <a:r>
              <a:rPr lang="en-US" sz="3000" baseline="30000" dirty="0"/>
              <a:t>nd</a:t>
            </a:r>
            <a:r>
              <a:rPr lang="en-US" sz="3000" dirty="0"/>
              <a:t> page – Data visualization with interactive graph and a dropdown menu for updates.</a:t>
            </a:r>
          </a:p>
          <a:p>
            <a:r>
              <a:rPr lang="en-US" sz="3000" dirty="0"/>
              <a:t>3</a:t>
            </a:r>
            <a:r>
              <a:rPr lang="en-US" sz="3000" baseline="30000" dirty="0"/>
              <a:t>rd</a:t>
            </a:r>
            <a:r>
              <a:rPr lang="en-US" sz="3000" dirty="0"/>
              <a:t> page – Machine learning model with input of agglomeration size, location and output of what capacity is needed and the closest plants in terms of all inputs.</a:t>
            </a:r>
          </a:p>
        </p:txBody>
      </p:sp>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TotalTime>
  <Words>483</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Arushi Prakash</dc:creator>
  <cp:lastModifiedBy>林奕妤</cp:lastModifiedBy>
  <cp:revision>28</cp:revision>
  <dcterms:created xsi:type="dcterms:W3CDTF">2018-03-06T18:07:07Z</dcterms:created>
  <dcterms:modified xsi:type="dcterms:W3CDTF">2018-03-11T02:13:53Z</dcterms:modified>
</cp:coreProperties>
</file>