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奕妤" initials="林奕妤" lastIdx="1" clrIdx="0">
    <p:extLst>
      <p:ext uri="{19B8F6BF-5375-455C-9EA6-DF929625EA0E}">
        <p15:presenceInfo xmlns:p15="http://schemas.microsoft.com/office/powerpoint/2012/main" userId="065c7e2e2da611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41" autoAdjust="0"/>
    <p:restoredTop sz="92667" autoAdjust="0"/>
  </p:normalViewPr>
  <p:slideViewPr>
    <p:cSldViewPr snapToGrid="0" snapToObjects="1">
      <p:cViewPr>
        <p:scale>
          <a:sx n="40" d="100"/>
          <a:sy n="40" d="100"/>
        </p:scale>
        <p:origin x="44" y="-4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B0139-8550-4153-9433-8BCA4DA8D1A7}" type="datetimeFigureOut">
              <a:rPr lang="en-US" smtClean="0"/>
              <a:t>3/10/2018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EA7B-18E4-43EE-9C57-100DB5705F27}" type="slidenum">
              <a:rPr lang="en-US" smtClean="0"/>
              <a:t>‹#›</a:t>
            </a:fld>
            <a:endParaRPr lang="en-US"/>
          </a:p>
        </p:txBody>
      </p:sp>
    </p:spTree>
    <p:extLst>
      <p:ext uri="{BB962C8B-B14F-4D97-AF65-F5344CB8AC3E}">
        <p14:creationId xmlns:p14="http://schemas.microsoft.com/office/powerpoint/2010/main" val="259905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FEA7B-18E4-43EE-9C57-100DB5705F27}" type="slidenum">
              <a:rPr lang="en-US" smtClean="0"/>
              <a:t>1</a:t>
            </a:fld>
            <a:endParaRPr lang="en-US"/>
          </a:p>
        </p:txBody>
      </p:sp>
    </p:spTree>
    <p:extLst>
      <p:ext uri="{BB962C8B-B14F-4D97-AF65-F5344CB8AC3E}">
        <p14:creationId xmlns:p14="http://schemas.microsoft.com/office/powerpoint/2010/main" val="49466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3/10/2018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c.europa.eu/environment/water/water-urbanwaste/implementation/factsfigures_en.htm"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eea.europa.eu/data-and-maps/data/waterbase-uwwtd-urban-waste-water-treatment-directive-5"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hyperlink" Target="http://www.cheme.washington.edu/" TargetMode="External"/><Relationship Id="rId9" Type="http://schemas.openxmlformats.org/officeDocument/2006/relationships/hyperlink" Target="https://www.eea.europa.eu/data-and-maps/indicators/urban-waste-water-treatment/#tab-data-references-used"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3"/>
          <a:stretch>
            <a:fillRect/>
          </a:stretch>
        </p:blipFill>
        <p:spPr>
          <a:xfrm>
            <a:off x="0" y="30889145"/>
            <a:ext cx="7170821" cy="1973990"/>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30252350"/>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EE2C23"/>
              </a:gs>
              <a:gs pos="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180149" y="175035"/>
            <a:ext cx="26644737" cy="2431435"/>
          </a:xfrm>
          <a:prstGeom prst="rect">
            <a:avLst/>
          </a:prstGeom>
          <a:noFill/>
        </p:spPr>
        <p:txBody>
          <a:bodyPr wrap="square" rtlCol="0">
            <a:spAutoFit/>
          </a:bodyPr>
          <a:lstStyle/>
          <a:p>
            <a:pPr algn="ctr"/>
            <a:r>
              <a:rPr lang="en-US" sz="8000" b="1" dirty="0" err="1"/>
              <a:t>waste_not_the_water</a:t>
            </a:r>
            <a:r>
              <a:rPr lang="en-US" sz="8000" b="1" dirty="0"/>
              <a:t>:</a:t>
            </a:r>
          </a:p>
          <a:p>
            <a:pPr algn="ctr"/>
            <a:r>
              <a:rPr lang="en-US" sz="7200" b="1" dirty="0"/>
              <a:t>A Data Science Tool for Urban Waste Water Treatment Plants</a:t>
            </a:r>
          </a:p>
        </p:txBody>
      </p:sp>
      <p:sp>
        <p:nvSpPr>
          <p:cNvPr id="10" name="TextBox 9">
            <a:extLst>
              <a:ext uri="{FF2B5EF4-FFF2-40B4-BE49-F238E27FC236}">
                <a16:creationId xmlns:a16="http://schemas.microsoft.com/office/drawing/2014/main" id="{6D20E6CB-6E60-184B-96FC-42261BC39734}"/>
              </a:ext>
            </a:extLst>
          </p:cNvPr>
          <p:cNvSpPr txBox="1"/>
          <p:nvPr/>
        </p:nvSpPr>
        <p:spPr>
          <a:xfrm>
            <a:off x="13822906" y="2618232"/>
            <a:ext cx="16245387" cy="913007"/>
          </a:xfrm>
          <a:prstGeom prst="rect">
            <a:avLst/>
          </a:prstGeom>
          <a:noFill/>
        </p:spPr>
        <p:txBody>
          <a:bodyPr wrap="square" rtlCol="0">
            <a:spAutoFit/>
          </a:bodyPr>
          <a:lstStyle/>
          <a:p>
            <a:r>
              <a:rPr lang="en-US" sz="5333" dirty="0">
                <a:latin typeface="Helvetica" pitchFamily="2" charset="0"/>
              </a:rPr>
              <a:t>Yi-Yu Lin, Caitlin Parke, </a:t>
            </a:r>
            <a:r>
              <a:rPr lang="en-US" sz="5333" dirty="0" err="1">
                <a:latin typeface="Helvetica" pitchFamily="2" charset="0"/>
              </a:rPr>
              <a:t>Yuening</a:t>
            </a:r>
            <a:r>
              <a:rPr lang="en-US" sz="5333" dirty="0">
                <a:latin typeface="Helvetica" pitchFamily="2" charset="0"/>
              </a:rPr>
              <a:t> Wang, </a:t>
            </a:r>
            <a:r>
              <a:rPr lang="en-US" sz="5333" dirty="0" err="1">
                <a:latin typeface="Helvetica" pitchFamily="2" charset="0"/>
              </a:rPr>
              <a:t>Sijia</a:t>
            </a:r>
            <a:r>
              <a:rPr lang="en-US" sz="5333" dirty="0">
                <a:latin typeface="Helvetica" pitchFamily="2" charset="0"/>
              </a:rPr>
              <a:t> Xiao </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6" descr="UW Chemical Engineering">
            <a:hlinkClick r:id="rId4" tooltip="Chemical Engineering @ University of Washington"/>
            <a:extLst>
              <a:ext uri="{FF2B5EF4-FFF2-40B4-BE49-F238E27FC236}">
                <a16:creationId xmlns:a16="http://schemas.microsoft.com/office/drawing/2014/main" id="{F3BE4F57-DC50-45BA-A874-7FC07F14F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4526" y="31125257"/>
            <a:ext cx="7230405" cy="15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72721C1-5700-42C2-A0CD-1042A00BF91E}"/>
              </a:ext>
            </a:extLst>
          </p:cNvPr>
          <p:cNvPicPr>
            <a:picLocks noChangeAspect="1"/>
          </p:cNvPicPr>
          <p:nvPr/>
        </p:nvPicPr>
        <p:blipFill>
          <a:blip r:embed="rId6"/>
          <a:stretch>
            <a:fillRect/>
          </a:stretch>
        </p:blipFill>
        <p:spPr>
          <a:xfrm>
            <a:off x="10575402" y="30882967"/>
            <a:ext cx="6926536" cy="1984006"/>
          </a:xfrm>
          <a:prstGeom prst="rect">
            <a:avLst/>
          </a:prstGeom>
        </p:spPr>
      </p:pic>
      <p:sp>
        <p:nvSpPr>
          <p:cNvPr id="15" name="TextBox 14">
            <a:extLst>
              <a:ext uri="{FF2B5EF4-FFF2-40B4-BE49-F238E27FC236}">
                <a16:creationId xmlns:a16="http://schemas.microsoft.com/office/drawing/2014/main" id="{415DE6B5-D87D-4E06-99BE-405F73033B10}"/>
              </a:ext>
            </a:extLst>
          </p:cNvPr>
          <p:cNvSpPr txBox="1"/>
          <p:nvPr/>
        </p:nvSpPr>
        <p:spPr>
          <a:xfrm>
            <a:off x="293912" y="4328677"/>
            <a:ext cx="16432558" cy="5016758"/>
          </a:xfrm>
          <a:prstGeom prst="rect">
            <a:avLst/>
          </a:prstGeom>
          <a:noFill/>
        </p:spPr>
        <p:txBody>
          <a:bodyPr wrap="square" rtlCol="0">
            <a:spAutoFit/>
          </a:bodyPr>
          <a:lstStyle/>
          <a:p>
            <a:r>
              <a:rPr lang="en-US" sz="4000" b="1" dirty="0"/>
              <a:t>Background</a:t>
            </a:r>
            <a:endParaRPr lang="en-US" sz="4000" dirty="0"/>
          </a:p>
          <a:p>
            <a:pPr marL="514350" indent="-514350">
              <a:buFont typeface="Arial" panose="020B0604020202020204" pitchFamily="34" charset="0"/>
              <a:buChar char="•"/>
            </a:pPr>
            <a:r>
              <a:rPr lang="en-US" sz="2800" dirty="0"/>
              <a:t>Treatment of waste water is fundamental to ensure public health and environmental protection.</a:t>
            </a:r>
          </a:p>
          <a:p>
            <a:pPr marL="514350" indent="-514350">
              <a:buFont typeface="Arial" panose="020B0604020202020204" pitchFamily="34" charset="0"/>
              <a:buChar char="•"/>
            </a:pPr>
            <a:r>
              <a:rPr lang="en-US" sz="2800" dirty="0"/>
              <a:t>In northern countries has more than 70 % waste water receiving treatment. In central countries about 75% are receiving treatment. Southern, south-eastern and eastern countries has only 70 % of waste water receiving treatment. </a:t>
            </a:r>
          </a:p>
          <a:p>
            <a:pPr marL="514350" indent="-514350">
              <a:buFont typeface="Arial" panose="020B0604020202020204" pitchFamily="34" charset="0"/>
              <a:buChar char="•"/>
            </a:pPr>
            <a:r>
              <a:rPr lang="en-US" sz="2800" dirty="0"/>
              <a:t>Data reported sometimes provide an incomplete picture of inhabitants connected to waste water treatment.</a:t>
            </a:r>
          </a:p>
          <a:p>
            <a:pPr marL="514350" indent="-514350">
              <a:buFont typeface="Arial" panose="020B0604020202020204" pitchFamily="34" charset="0"/>
              <a:buChar char="•"/>
            </a:pPr>
            <a:r>
              <a:rPr lang="en-US" sz="2800" dirty="0"/>
              <a:t>There are variations in definitions of different classes of treatment between countries that lead to differences in the level of purification.</a:t>
            </a:r>
          </a:p>
          <a:p>
            <a:pPr marL="514350" indent="-514350">
              <a:buFont typeface="Arial" panose="020B0604020202020204" pitchFamily="34" charset="0"/>
              <a:buChar char="•"/>
            </a:pPr>
            <a:r>
              <a:rPr lang="en-US" sz="2800" dirty="0"/>
              <a:t>Approximately € 22 billion investment is needed to achieve the implementation of the urban waste water treatment. The total yearly investment in the renewal, improvement and extension of existing infrastructure are expected to reach € 25 billion per year.</a:t>
            </a:r>
          </a:p>
        </p:txBody>
      </p:sp>
      <p:sp>
        <p:nvSpPr>
          <p:cNvPr id="19" name="TextBox 18">
            <a:extLst>
              <a:ext uri="{FF2B5EF4-FFF2-40B4-BE49-F238E27FC236}">
                <a16:creationId xmlns:a16="http://schemas.microsoft.com/office/drawing/2014/main" id="{8AFF7F1A-685A-473C-95D4-CAB46AECBFFC}"/>
              </a:ext>
            </a:extLst>
          </p:cNvPr>
          <p:cNvSpPr txBox="1"/>
          <p:nvPr/>
        </p:nvSpPr>
        <p:spPr>
          <a:xfrm>
            <a:off x="194800" y="28674197"/>
            <a:ext cx="16519693" cy="1877437"/>
          </a:xfrm>
          <a:prstGeom prst="rect">
            <a:avLst/>
          </a:prstGeom>
          <a:noFill/>
        </p:spPr>
        <p:txBody>
          <a:bodyPr wrap="square" rtlCol="0">
            <a:spAutoFit/>
          </a:bodyPr>
          <a:lstStyle/>
          <a:p>
            <a:r>
              <a:rPr lang="en-US" sz="3200" b="1" dirty="0"/>
              <a:t>Reference</a:t>
            </a:r>
          </a:p>
          <a:p>
            <a:pPr marL="514350" indent="-514350">
              <a:buFontTx/>
              <a:buAutoNum type="arabicPeriod"/>
            </a:pPr>
            <a:r>
              <a:rPr lang="en-US" sz="2000" dirty="0">
                <a:hlinkClick r:id="rId7"/>
              </a:rPr>
              <a:t>https://www.eea.europa.eu/data-and-maps/data/waterbase-uwwtd-urban-waste-water-treatment-directive-5</a:t>
            </a:r>
            <a:r>
              <a:rPr lang="en-US" sz="2000" dirty="0"/>
              <a:t> </a:t>
            </a:r>
            <a:endParaRPr lang="en-US" sz="2000" dirty="0">
              <a:hlinkClick r:id="rId8"/>
            </a:endParaRPr>
          </a:p>
          <a:p>
            <a:pPr marL="514350" indent="-514350">
              <a:buAutoNum type="arabicPeriod"/>
            </a:pPr>
            <a:r>
              <a:rPr lang="en-US" sz="2000" dirty="0">
                <a:hlinkClick r:id="rId8"/>
              </a:rPr>
              <a:t>http://ec.europa.eu/environment/water/water-urbanwaste/implementation/factsfigures_en.htm</a:t>
            </a:r>
            <a:endParaRPr lang="en-US" sz="2000" dirty="0"/>
          </a:p>
          <a:p>
            <a:pPr marL="514350" indent="-514350">
              <a:buAutoNum type="arabicPeriod"/>
            </a:pPr>
            <a:r>
              <a:rPr lang="en-US" sz="2000" dirty="0">
                <a:hlinkClick r:id="rId9"/>
              </a:rPr>
              <a:t>https://www.eea.europa.eu/data-and-maps/indicators/urban-waste-water-treatment/#tab-data-references-used</a:t>
            </a:r>
            <a:endParaRPr lang="en-US" sz="2000" dirty="0"/>
          </a:p>
          <a:p>
            <a:pPr marL="514350" indent="-514350">
              <a:buAutoNum type="arabicPeriod"/>
            </a:pPr>
            <a:endParaRPr lang="en-US" sz="2400" dirty="0"/>
          </a:p>
        </p:txBody>
      </p:sp>
      <p:sp>
        <p:nvSpPr>
          <p:cNvPr id="20" name="TextBox 19">
            <a:extLst>
              <a:ext uri="{FF2B5EF4-FFF2-40B4-BE49-F238E27FC236}">
                <a16:creationId xmlns:a16="http://schemas.microsoft.com/office/drawing/2014/main" id="{5AE6C108-F028-4E73-9394-4A98E7CC137B}"/>
              </a:ext>
            </a:extLst>
          </p:cNvPr>
          <p:cNvSpPr txBox="1"/>
          <p:nvPr/>
        </p:nvSpPr>
        <p:spPr>
          <a:xfrm>
            <a:off x="130627" y="9496602"/>
            <a:ext cx="16595843" cy="1569660"/>
          </a:xfrm>
          <a:prstGeom prst="rect">
            <a:avLst/>
          </a:prstGeom>
          <a:noFill/>
        </p:spPr>
        <p:txBody>
          <a:bodyPr wrap="square" rtlCol="0">
            <a:spAutoFit/>
          </a:bodyPr>
          <a:lstStyle/>
          <a:p>
            <a:r>
              <a:rPr lang="en-US" sz="4000" b="1" dirty="0"/>
              <a:t>Goals</a:t>
            </a:r>
          </a:p>
          <a:p>
            <a:pPr marL="457200" indent="-457200">
              <a:buFont typeface="Arial" panose="020B0604020202020204" pitchFamily="34" charset="0"/>
              <a:buChar char="•"/>
            </a:pPr>
            <a:r>
              <a:rPr lang="en-US" sz="2800" dirty="0"/>
              <a:t>To predict capacity for new European waste water treatment plants.</a:t>
            </a:r>
          </a:p>
          <a:p>
            <a:pPr marL="457200" indent="-457200">
              <a:buFont typeface="Arial" panose="020B0604020202020204" pitchFamily="34" charset="0"/>
              <a:buChar char="•"/>
            </a:pPr>
            <a:r>
              <a:rPr lang="en-US" sz="2800" dirty="0"/>
              <a:t>To visualize of database from the Urban Waste Water Treatment Directive with various visualization packages.</a:t>
            </a:r>
          </a:p>
        </p:txBody>
      </p:sp>
      <p:sp>
        <p:nvSpPr>
          <p:cNvPr id="21" name="Rectangle 20">
            <a:extLst>
              <a:ext uri="{FF2B5EF4-FFF2-40B4-BE49-F238E27FC236}">
                <a16:creationId xmlns:a16="http://schemas.microsoft.com/office/drawing/2014/main" id="{E343038A-B609-4B6D-83BE-4CA0758E9DA8}"/>
              </a:ext>
            </a:extLst>
          </p:cNvPr>
          <p:cNvSpPr/>
          <p:nvPr/>
        </p:nvSpPr>
        <p:spPr>
          <a:xfrm>
            <a:off x="130627" y="4332516"/>
            <a:ext cx="16655143" cy="501292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6A38F2A-4EDD-40A6-943F-57EF077BBC8A}"/>
              </a:ext>
            </a:extLst>
          </p:cNvPr>
          <p:cNvSpPr/>
          <p:nvPr/>
        </p:nvSpPr>
        <p:spPr>
          <a:xfrm>
            <a:off x="130628" y="9500440"/>
            <a:ext cx="16655142" cy="157238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616AC-C32A-423D-937D-A5E3116650F3}"/>
              </a:ext>
            </a:extLst>
          </p:cNvPr>
          <p:cNvSpPr/>
          <p:nvPr/>
        </p:nvSpPr>
        <p:spPr>
          <a:xfrm>
            <a:off x="130627" y="28721919"/>
            <a:ext cx="16655145" cy="147846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07FF82-989C-435F-8B52-091AE94F0DFC}"/>
              </a:ext>
            </a:extLst>
          </p:cNvPr>
          <p:cNvSpPr/>
          <p:nvPr/>
        </p:nvSpPr>
        <p:spPr>
          <a:xfrm>
            <a:off x="16971447" y="4324598"/>
            <a:ext cx="14336487" cy="632092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410E4C-0CF5-45A7-925C-6F7A5A34EA68}"/>
              </a:ext>
            </a:extLst>
          </p:cNvPr>
          <p:cNvSpPr txBox="1"/>
          <p:nvPr/>
        </p:nvSpPr>
        <p:spPr>
          <a:xfrm>
            <a:off x="17073670" y="4324599"/>
            <a:ext cx="14031972" cy="6309420"/>
          </a:xfrm>
          <a:prstGeom prst="rect">
            <a:avLst/>
          </a:prstGeom>
          <a:noFill/>
        </p:spPr>
        <p:txBody>
          <a:bodyPr wrap="square" rtlCol="0">
            <a:spAutoFit/>
          </a:bodyPr>
          <a:lstStyle/>
          <a:p>
            <a:r>
              <a:rPr lang="en-US" sz="4000" b="1" dirty="0"/>
              <a:t>Use Cases</a:t>
            </a:r>
          </a:p>
          <a:p>
            <a:pPr marL="514350" indent="-514350">
              <a:buFontTx/>
              <a:buAutoNum type="arabicPeriod"/>
            </a:pPr>
            <a:r>
              <a:rPr lang="en-US" sz="2800" dirty="0"/>
              <a:t>Machine Learning Model:</a:t>
            </a:r>
          </a:p>
          <a:p>
            <a:pPr marL="457200" indent="-457200">
              <a:buFont typeface="Arial" panose="020B0604020202020204" pitchFamily="34" charset="0"/>
              <a:buChar char="•"/>
            </a:pPr>
            <a:r>
              <a:rPr lang="en-US" sz="2800" dirty="0"/>
              <a:t>Data Refining: Finalize proper data structure with no empty data and packages for model.</a:t>
            </a:r>
          </a:p>
          <a:p>
            <a:pPr marL="457200" indent="-457200">
              <a:buFont typeface="Arial" panose="020B0604020202020204" pitchFamily="34" charset="0"/>
              <a:buChar char="•"/>
            </a:pPr>
            <a:r>
              <a:rPr lang="en-US" sz="2800" dirty="0"/>
              <a:t>Build and Train Model: Takes final </a:t>
            </a:r>
            <a:r>
              <a:rPr lang="en-US" sz="2800" dirty="0" err="1"/>
              <a:t>dataframe</a:t>
            </a:r>
            <a:r>
              <a:rPr lang="en-US" sz="2800" dirty="0"/>
              <a:t>, train and test the model for prediction of a new treatment plant.</a:t>
            </a:r>
          </a:p>
          <a:p>
            <a:pPr marL="514350" indent="-514350">
              <a:buAutoNum type="arabicPeriod" startAt="2"/>
            </a:pPr>
            <a:r>
              <a:rPr lang="en-US" sz="2800" dirty="0"/>
              <a:t>Data Visualization:</a:t>
            </a:r>
          </a:p>
          <a:p>
            <a:pPr marL="514350" indent="-514350">
              <a:buFont typeface="Arial" panose="020B0604020202020204" pitchFamily="34" charset="0"/>
              <a:buChar char="•"/>
            </a:pPr>
            <a:r>
              <a:rPr lang="en-US" sz="2800" dirty="0"/>
              <a:t>Data Mining: Data cleaning of the primary database and create final combined </a:t>
            </a:r>
            <a:r>
              <a:rPr lang="en-US" sz="2800" dirty="0" err="1"/>
              <a:t>dataframe</a:t>
            </a:r>
            <a:r>
              <a:rPr lang="en-US" sz="2800" dirty="0"/>
              <a:t> with necessary columns.</a:t>
            </a:r>
          </a:p>
          <a:p>
            <a:pPr marL="514350" indent="-514350">
              <a:buFont typeface="Arial" panose="020B0604020202020204" pitchFamily="34" charset="0"/>
              <a:buChar char="•"/>
            </a:pPr>
            <a:r>
              <a:rPr lang="en-US" sz="2800" dirty="0"/>
              <a:t>Visualization: Color graphs, </a:t>
            </a:r>
            <a:r>
              <a:rPr lang="en-US" sz="2800" dirty="0" err="1"/>
              <a:t>historgram</a:t>
            </a:r>
            <a:r>
              <a:rPr lang="en-US" sz="2800" dirty="0"/>
              <a:t>, map plots with interactive map graphs.</a:t>
            </a:r>
          </a:p>
          <a:p>
            <a:pPr marL="514350" indent="-514350">
              <a:buAutoNum type="arabicPeriod" startAt="3"/>
            </a:pPr>
            <a:r>
              <a:rPr lang="en-US" sz="2800" dirty="0"/>
              <a:t>Prediction of a new treatment plant by the machine learning model:</a:t>
            </a:r>
          </a:p>
          <a:p>
            <a:pPr marL="514350" indent="-514350">
              <a:buFont typeface="Arial" panose="020B0604020202020204" pitchFamily="34" charset="0"/>
              <a:buChar char="•"/>
            </a:pPr>
            <a:r>
              <a:rPr lang="en-US" sz="2800" dirty="0"/>
              <a:t>User input to the model: Desired location, waste water entry load and treatment type.</a:t>
            </a:r>
          </a:p>
          <a:p>
            <a:pPr marL="514350" indent="-514350">
              <a:buFont typeface="Arial" panose="020B0604020202020204" pitchFamily="34" charset="0"/>
              <a:buChar char="•"/>
            </a:pPr>
            <a:r>
              <a:rPr lang="en-US" sz="2800" dirty="0"/>
              <a:t>Output from the model: Capacity of the treatment plant. Comparison of the user input with the primary database, if similar case exists, suggest user to contact existing plant for more information.</a:t>
            </a:r>
          </a:p>
        </p:txBody>
      </p:sp>
      <p:pic>
        <p:nvPicPr>
          <p:cNvPr id="27" name="Picture 26">
            <a:extLst>
              <a:ext uri="{FF2B5EF4-FFF2-40B4-BE49-F238E27FC236}">
                <a16:creationId xmlns:a16="http://schemas.microsoft.com/office/drawing/2014/main" id="{BCEEC040-D224-459C-A98F-A4C81C0DCC19}"/>
              </a:ext>
            </a:extLst>
          </p:cNvPr>
          <p:cNvPicPr>
            <a:picLocks noChangeAspect="1"/>
          </p:cNvPicPr>
          <p:nvPr/>
        </p:nvPicPr>
        <p:blipFill>
          <a:blip r:embed="rId10"/>
          <a:stretch>
            <a:fillRect/>
          </a:stretch>
        </p:blipFill>
        <p:spPr>
          <a:xfrm>
            <a:off x="21280902" y="31031482"/>
            <a:ext cx="8329615" cy="1763373"/>
          </a:xfrm>
          <a:prstGeom prst="rect">
            <a:avLst/>
          </a:prstGeom>
        </p:spPr>
      </p:pic>
      <p:sp>
        <p:nvSpPr>
          <p:cNvPr id="28" name="Rectangle 27">
            <a:extLst>
              <a:ext uri="{FF2B5EF4-FFF2-40B4-BE49-F238E27FC236}">
                <a16:creationId xmlns:a16="http://schemas.microsoft.com/office/drawing/2014/main" id="{ED39461A-3C64-46CE-9D9C-2A81C3098F2C}"/>
              </a:ext>
            </a:extLst>
          </p:cNvPr>
          <p:cNvSpPr/>
          <p:nvPr/>
        </p:nvSpPr>
        <p:spPr>
          <a:xfrm>
            <a:off x="31514144" y="4330062"/>
            <a:ext cx="12115799" cy="630395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91C644F-6BF9-45AC-934B-39E8E84F3365}"/>
              </a:ext>
            </a:extLst>
          </p:cNvPr>
          <p:cNvSpPr txBox="1"/>
          <p:nvPr/>
        </p:nvSpPr>
        <p:spPr>
          <a:xfrm>
            <a:off x="31579455" y="4336099"/>
            <a:ext cx="12017833" cy="6309420"/>
          </a:xfrm>
          <a:prstGeom prst="rect">
            <a:avLst/>
          </a:prstGeom>
          <a:noFill/>
        </p:spPr>
        <p:txBody>
          <a:bodyPr wrap="square" rtlCol="0">
            <a:spAutoFit/>
          </a:bodyPr>
          <a:lstStyle/>
          <a:p>
            <a:r>
              <a:rPr lang="en-US" sz="4000" b="1" dirty="0"/>
              <a:t>User Interface</a:t>
            </a:r>
          </a:p>
          <a:p>
            <a:pPr marL="514350" indent="-514350">
              <a:buFont typeface="Arial" panose="020B0604020202020204" pitchFamily="34" charset="0"/>
              <a:buChar char="•"/>
            </a:pPr>
            <a:r>
              <a:rPr lang="en-US" sz="2800" dirty="0"/>
              <a:t>A 3- page app from dash that runs on local browser.</a:t>
            </a:r>
          </a:p>
          <a:p>
            <a:r>
              <a:rPr lang="en-US" sz="2800" dirty="0"/>
              <a:t>1</a:t>
            </a:r>
            <a:r>
              <a:rPr lang="en-US" sz="2800" baseline="30000" dirty="0"/>
              <a:t>st</a:t>
            </a:r>
            <a:r>
              <a:rPr lang="en-US" sz="2800" dirty="0"/>
              <a:t> page – Default home page with description of project and use cases involved and links.</a:t>
            </a:r>
          </a:p>
          <a:p>
            <a:r>
              <a:rPr lang="en-US" sz="2800" dirty="0"/>
              <a:t>2</a:t>
            </a:r>
            <a:r>
              <a:rPr lang="en-US" sz="2800" baseline="30000" dirty="0"/>
              <a:t>nd</a:t>
            </a:r>
            <a:r>
              <a:rPr lang="en-US" sz="2800" dirty="0"/>
              <a:t> page – Data visualization with interactive graph and a dropdown menu for updates.</a:t>
            </a:r>
          </a:p>
          <a:p>
            <a:r>
              <a:rPr lang="en-US" sz="2800" dirty="0"/>
              <a:t>3</a:t>
            </a:r>
            <a:r>
              <a:rPr lang="en-US" sz="2800" baseline="30000" dirty="0"/>
              <a:t>rd</a:t>
            </a:r>
            <a:r>
              <a:rPr lang="en-US" sz="2800" dirty="0"/>
              <a:t> page – Machine learning model with input of agglomeration size, location and output of what capacity is needed and the closest plants in terms of all inputs.</a:t>
            </a:r>
          </a:p>
          <a:p>
            <a:pPr marL="457200" indent="-457200">
              <a:buFont typeface="Arial" panose="020B0604020202020204" pitchFamily="34" charset="0"/>
              <a:buChar char="•"/>
            </a:pPr>
            <a:r>
              <a:rPr lang="en-US" sz="2800" dirty="0"/>
              <a:t>The user interface was created with Dash by </a:t>
            </a:r>
            <a:r>
              <a:rPr lang="en-US" sz="2800" dirty="0" err="1"/>
              <a:t>Plotly</a:t>
            </a:r>
            <a:r>
              <a:rPr lang="en-US" sz="2800" dirty="0"/>
              <a:t>.</a:t>
            </a:r>
          </a:p>
          <a:p>
            <a:pPr marL="457200" indent="-457200">
              <a:buFont typeface="Arial" panose="020B0604020202020204" pitchFamily="34" charset="0"/>
              <a:buChar char="•"/>
            </a:pPr>
            <a:r>
              <a:rPr lang="en-US" sz="2800" dirty="0"/>
              <a:t>The Dash platform allows users to specify components in Python, which are then converted into html code and rendered on the web.</a:t>
            </a:r>
          </a:p>
          <a:p>
            <a:pPr marL="457200" indent="-457200">
              <a:buFont typeface="Arial" panose="020B0604020202020204" pitchFamily="34" charset="0"/>
              <a:buChar char="•"/>
            </a:pPr>
            <a:r>
              <a:rPr lang="en-US" sz="2800" dirty="0"/>
              <a:t>The user interface for the predictive machine learning model utilizes such components as input text boxes, check boxes, and submit buttons. When the user interface python script is called, the user hosts it locally in a web browser.</a:t>
            </a:r>
          </a:p>
        </p:txBody>
      </p:sp>
      <p:pic>
        <p:nvPicPr>
          <p:cNvPr id="3" name="Picture 2">
            <a:extLst>
              <a:ext uri="{FF2B5EF4-FFF2-40B4-BE49-F238E27FC236}">
                <a16:creationId xmlns:a16="http://schemas.microsoft.com/office/drawing/2014/main" id="{6EFDE0F5-6171-45D5-9AE1-D6AFE5EA1B76}"/>
              </a:ext>
            </a:extLst>
          </p:cNvPr>
          <p:cNvPicPr>
            <a:picLocks noChangeAspect="1"/>
          </p:cNvPicPr>
          <p:nvPr/>
        </p:nvPicPr>
        <p:blipFill>
          <a:blip r:embed="rId11"/>
          <a:stretch>
            <a:fillRect/>
          </a:stretch>
        </p:blipFill>
        <p:spPr>
          <a:xfrm>
            <a:off x="221381" y="14519477"/>
            <a:ext cx="6949440" cy="4182501"/>
          </a:xfrm>
          <a:prstGeom prst="rect">
            <a:avLst/>
          </a:prstGeom>
        </p:spPr>
      </p:pic>
      <p:sp>
        <p:nvSpPr>
          <p:cNvPr id="26" name="Rectangle 25">
            <a:extLst>
              <a:ext uri="{FF2B5EF4-FFF2-40B4-BE49-F238E27FC236}">
                <a16:creationId xmlns:a16="http://schemas.microsoft.com/office/drawing/2014/main" id="{998249D5-2FC2-4F4C-93AB-1576368D900A}"/>
              </a:ext>
            </a:extLst>
          </p:cNvPr>
          <p:cNvSpPr/>
          <p:nvPr/>
        </p:nvSpPr>
        <p:spPr>
          <a:xfrm>
            <a:off x="130630" y="11180364"/>
            <a:ext cx="16655142" cy="1741574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DA072D2-5944-4978-B40E-A9532C3E576C}"/>
              </a:ext>
            </a:extLst>
          </p:cNvPr>
          <p:cNvSpPr txBox="1"/>
          <p:nvPr/>
        </p:nvSpPr>
        <p:spPr>
          <a:xfrm>
            <a:off x="130630" y="11226268"/>
            <a:ext cx="16595840" cy="3293209"/>
          </a:xfrm>
          <a:prstGeom prst="rect">
            <a:avLst/>
          </a:prstGeom>
          <a:noFill/>
        </p:spPr>
        <p:txBody>
          <a:bodyPr wrap="square" rtlCol="0">
            <a:spAutoFit/>
          </a:bodyPr>
          <a:lstStyle/>
          <a:p>
            <a:r>
              <a:rPr lang="en-US" sz="4000" b="1" dirty="0"/>
              <a:t>Simple Linear Regression</a:t>
            </a:r>
          </a:p>
          <a:p>
            <a:pPr marL="457200" indent="-457200">
              <a:buFont typeface="Arial" panose="020B0604020202020204" pitchFamily="34" charset="0"/>
              <a:buChar char="•"/>
            </a:pPr>
            <a:r>
              <a:rPr lang="en-US" sz="2800" dirty="0"/>
              <a:t>We considered the load volume entering the waste water treatment plant and its location to build a machine learning model for capacity prediction. Therefore, the load volume is the most important parameter. </a:t>
            </a:r>
          </a:p>
          <a:p>
            <a:pPr marL="457200" indent="-457200">
              <a:buFont typeface="Arial" panose="020B0604020202020204" pitchFamily="34" charset="0"/>
              <a:buChar char="•"/>
            </a:pPr>
            <a:r>
              <a:rPr lang="en-US" sz="2800" dirty="0"/>
              <a:t>We plotted the load volume versus capacity (Figure 1) and realize that there is an obvious linear relationship between the predictor and response. However, the statistics of multilinear regression shows that latitude and longitude also affect the capacity. To further analyze the linear relationship, Figure 2 was plotted to analyze high leverage points and outliers of our dataset.</a:t>
            </a:r>
          </a:p>
        </p:txBody>
      </p:sp>
      <p:pic>
        <p:nvPicPr>
          <p:cNvPr id="13" name="Picture 12">
            <a:extLst>
              <a:ext uri="{FF2B5EF4-FFF2-40B4-BE49-F238E27FC236}">
                <a16:creationId xmlns:a16="http://schemas.microsoft.com/office/drawing/2014/main" id="{C6815BBB-C6B9-4749-926B-93A0BE4CA801}"/>
              </a:ext>
            </a:extLst>
          </p:cNvPr>
          <p:cNvPicPr>
            <a:picLocks noChangeAspect="1"/>
          </p:cNvPicPr>
          <p:nvPr/>
        </p:nvPicPr>
        <p:blipFill rotWithShape="1">
          <a:blip r:embed="rId12"/>
          <a:srcRect t="7046"/>
          <a:stretch/>
        </p:blipFill>
        <p:spPr>
          <a:xfrm>
            <a:off x="7261572" y="14578794"/>
            <a:ext cx="9352757" cy="3924202"/>
          </a:xfrm>
          <a:prstGeom prst="rect">
            <a:avLst/>
          </a:prstGeom>
        </p:spPr>
      </p:pic>
      <p:sp>
        <p:nvSpPr>
          <p:cNvPr id="16" name="TextBox 15">
            <a:extLst>
              <a:ext uri="{FF2B5EF4-FFF2-40B4-BE49-F238E27FC236}">
                <a16:creationId xmlns:a16="http://schemas.microsoft.com/office/drawing/2014/main" id="{FA702293-7923-44B7-975E-F52FBF60AA8F}"/>
              </a:ext>
            </a:extLst>
          </p:cNvPr>
          <p:cNvSpPr txBox="1"/>
          <p:nvPr/>
        </p:nvSpPr>
        <p:spPr>
          <a:xfrm>
            <a:off x="741048" y="18545461"/>
            <a:ext cx="6197338" cy="369332"/>
          </a:xfrm>
          <a:prstGeom prst="rect">
            <a:avLst/>
          </a:prstGeom>
          <a:noFill/>
        </p:spPr>
        <p:txBody>
          <a:bodyPr wrap="none" rtlCol="0">
            <a:spAutoFit/>
          </a:bodyPr>
          <a:lstStyle/>
          <a:p>
            <a:r>
              <a:rPr lang="en-US" dirty="0"/>
              <a:t>Figure 1. Load entering volume and capacity of treatment plants</a:t>
            </a:r>
          </a:p>
        </p:txBody>
      </p:sp>
      <p:sp>
        <p:nvSpPr>
          <p:cNvPr id="30" name="TextBox 29">
            <a:extLst>
              <a:ext uri="{FF2B5EF4-FFF2-40B4-BE49-F238E27FC236}">
                <a16:creationId xmlns:a16="http://schemas.microsoft.com/office/drawing/2014/main" id="{360B3C07-36E8-4725-B714-009F12CF329D}"/>
              </a:ext>
            </a:extLst>
          </p:cNvPr>
          <p:cNvSpPr txBox="1"/>
          <p:nvPr/>
        </p:nvSpPr>
        <p:spPr>
          <a:xfrm>
            <a:off x="7494313" y="18400521"/>
            <a:ext cx="9220180" cy="646331"/>
          </a:xfrm>
          <a:prstGeom prst="rect">
            <a:avLst/>
          </a:prstGeom>
          <a:noFill/>
        </p:spPr>
        <p:txBody>
          <a:bodyPr wrap="square" rtlCol="0">
            <a:spAutoFit/>
          </a:bodyPr>
          <a:lstStyle/>
          <a:p>
            <a:r>
              <a:rPr lang="en-US" dirty="0"/>
              <a:t>Figure 2. Analysis of multilinear regression a) </a:t>
            </a:r>
            <a:r>
              <a:rPr lang="en-US" dirty="0" err="1"/>
              <a:t>Studentized</a:t>
            </a:r>
            <a:r>
              <a:rPr lang="en-US" dirty="0"/>
              <a:t> Residual with Leverage. b) </a:t>
            </a:r>
            <a:r>
              <a:rPr lang="en-US" dirty="0" err="1"/>
              <a:t>Studentized</a:t>
            </a:r>
            <a:r>
              <a:rPr lang="en-US" dirty="0"/>
              <a:t> Residual with the fitted values. </a:t>
            </a:r>
          </a:p>
        </p:txBody>
      </p:sp>
      <p:sp>
        <p:nvSpPr>
          <p:cNvPr id="17" name="TextBox 16">
            <a:extLst>
              <a:ext uri="{FF2B5EF4-FFF2-40B4-BE49-F238E27FC236}">
                <a16:creationId xmlns:a16="http://schemas.microsoft.com/office/drawing/2014/main" id="{6E154F21-DFC3-4CB1-8075-F4F98505C46C}"/>
              </a:ext>
            </a:extLst>
          </p:cNvPr>
          <p:cNvSpPr txBox="1"/>
          <p:nvPr/>
        </p:nvSpPr>
        <p:spPr>
          <a:xfrm>
            <a:off x="7620000" y="14276768"/>
            <a:ext cx="436338" cy="369332"/>
          </a:xfrm>
          <a:prstGeom prst="rect">
            <a:avLst/>
          </a:prstGeom>
          <a:noFill/>
        </p:spPr>
        <p:txBody>
          <a:bodyPr wrap="none" rtlCol="0">
            <a:spAutoFit/>
          </a:bodyPr>
          <a:lstStyle/>
          <a:p>
            <a:r>
              <a:rPr lang="en-US" dirty="0"/>
              <a:t>(a)</a:t>
            </a:r>
          </a:p>
        </p:txBody>
      </p:sp>
      <p:sp>
        <p:nvSpPr>
          <p:cNvPr id="31" name="TextBox 30">
            <a:extLst>
              <a:ext uri="{FF2B5EF4-FFF2-40B4-BE49-F238E27FC236}">
                <a16:creationId xmlns:a16="http://schemas.microsoft.com/office/drawing/2014/main" id="{ED528C8D-55E6-41C0-938A-1087A33CD42A}"/>
              </a:ext>
            </a:extLst>
          </p:cNvPr>
          <p:cNvSpPr txBox="1"/>
          <p:nvPr/>
        </p:nvSpPr>
        <p:spPr>
          <a:xfrm>
            <a:off x="12222129" y="14209462"/>
            <a:ext cx="447558" cy="369332"/>
          </a:xfrm>
          <a:prstGeom prst="rect">
            <a:avLst/>
          </a:prstGeom>
          <a:noFill/>
        </p:spPr>
        <p:txBody>
          <a:bodyPr wrap="none" rtlCol="0">
            <a:spAutoFit/>
          </a:bodyPr>
          <a:lstStyle/>
          <a:p>
            <a:r>
              <a:rPr lang="en-US" dirty="0"/>
              <a:t>(b)</a:t>
            </a:r>
          </a:p>
        </p:txBody>
      </p:sp>
      <p:sp>
        <p:nvSpPr>
          <p:cNvPr id="32" name="TextBox 31">
            <a:extLst>
              <a:ext uri="{FF2B5EF4-FFF2-40B4-BE49-F238E27FC236}">
                <a16:creationId xmlns:a16="http://schemas.microsoft.com/office/drawing/2014/main" id="{658F9405-008C-45FB-950C-11D9BAE038E3}"/>
              </a:ext>
            </a:extLst>
          </p:cNvPr>
          <p:cNvSpPr txBox="1"/>
          <p:nvPr/>
        </p:nvSpPr>
        <p:spPr>
          <a:xfrm>
            <a:off x="189930" y="18954881"/>
            <a:ext cx="16524563" cy="2431435"/>
          </a:xfrm>
          <a:prstGeom prst="rect">
            <a:avLst/>
          </a:prstGeom>
          <a:noFill/>
        </p:spPr>
        <p:txBody>
          <a:bodyPr wrap="square" rtlCol="0">
            <a:spAutoFit/>
          </a:bodyPr>
          <a:lstStyle/>
          <a:p>
            <a:r>
              <a:rPr lang="en-US" sz="4000" b="1" dirty="0"/>
              <a:t>Ridge Regression</a:t>
            </a:r>
          </a:p>
          <a:p>
            <a:pPr marL="457200" indent="-457200">
              <a:buFont typeface="Arial" panose="020B0604020202020204" pitchFamily="34" charset="0"/>
              <a:buChar char="•"/>
            </a:pPr>
            <a:r>
              <a:rPr lang="en-US" sz="2800" dirty="0"/>
              <a:t>Although SLR is easy to interpret, the high variance results in the introduction of ridge regression. </a:t>
            </a:r>
          </a:p>
          <a:p>
            <a:pPr marL="457200" indent="-457200">
              <a:buFont typeface="Arial" panose="020B0604020202020204" pitchFamily="34" charset="0"/>
              <a:buChar char="•"/>
            </a:pPr>
            <a:r>
              <a:rPr lang="en-US" sz="2800" dirty="0"/>
              <a:t>Figure 3 is the result of the prediction. The MSE of RR model is 0.09 and R</a:t>
            </a:r>
            <a:r>
              <a:rPr lang="en-US" sz="2800" baseline="30000" dirty="0"/>
              <a:t>2</a:t>
            </a:r>
            <a:r>
              <a:rPr lang="en-US" sz="2800" dirty="0"/>
              <a:t> is 0.91 which is better than SLR model. However, the capacity predicted by RR is slightly lower than observed value while SLR prediction is much higher. We return to the user interface with a range.</a:t>
            </a:r>
          </a:p>
        </p:txBody>
      </p:sp>
      <p:pic>
        <p:nvPicPr>
          <p:cNvPr id="33" name="Picture 32">
            <a:extLst>
              <a:ext uri="{FF2B5EF4-FFF2-40B4-BE49-F238E27FC236}">
                <a16:creationId xmlns:a16="http://schemas.microsoft.com/office/drawing/2014/main" id="{A11FBB12-25E8-464C-80C4-DF3FF1797648}"/>
              </a:ext>
            </a:extLst>
          </p:cNvPr>
          <p:cNvPicPr>
            <a:picLocks noChangeAspect="1"/>
          </p:cNvPicPr>
          <p:nvPr/>
        </p:nvPicPr>
        <p:blipFill rotWithShape="1">
          <a:blip r:embed="rId13"/>
          <a:srcRect t="3789"/>
          <a:stretch/>
        </p:blipFill>
        <p:spPr>
          <a:xfrm>
            <a:off x="512495" y="21364730"/>
            <a:ext cx="6145830" cy="4779456"/>
          </a:xfrm>
          <a:prstGeom prst="rect">
            <a:avLst/>
          </a:prstGeom>
        </p:spPr>
      </p:pic>
      <p:sp>
        <p:nvSpPr>
          <p:cNvPr id="34" name="Rectangle 33">
            <a:extLst>
              <a:ext uri="{FF2B5EF4-FFF2-40B4-BE49-F238E27FC236}">
                <a16:creationId xmlns:a16="http://schemas.microsoft.com/office/drawing/2014/main" id="{BEDF3887-5C27-4A75-A994-BB58B269E177}"/>
              </a:ext>
            </a:extLst>
          </p:cNvPr>
          <p:cNvSpPr/>
          <p:nvPr/>
        </p:nvSpPr>
        <p:spPr>
          <a:xfrm>
            <a:off x="160278" y="26595562"/>
            <a:ext cx="16536540" cy="2000548"/>
          </a:xfrm>
          <a:prstGeom prst="rect">
            <a:avLst/>
          </a:prstGeom>
        </p:spPr>
        <p:txBody>
          <a:bodyPr wrap="square">
            <a:spAutoFit/>
          </a:bodyPr>
          <a:lstStyle/>
          <a:p>
            <a:r>
              <a:rPr lang="en-US" sz="4000" b="1" dirty="0"/>
              <a:t>Nearest Neighbor</a:t>
            </a:r>
          </a:p>
          <a:p>
            <a:pPr marL="457200" indent="-457200">
              <a:buFont typeface="Arial" panose="020B0604020202020204" pitchFamily="34" charset="0"/>
              <a:buChar char="•"/>
            </a:pPr>
            <a:r>
              <a:rPr lang="en-US" sz="2800" dirty="0"/>
              <a:t>We locate the treatment plants in the database which the users may be interested based on their desire. We use phosphate and nitrogen removal as conditions to filler and spatial function from </a:t>
            </a:r>
            <a:r>
              <a:rPr lang="en-US" sz="2800" dirty="0" err="1"/>
              <a:t>scipy</a:t>
            </a:r>
            <a:r>
              <a:rPr lang="en-US" sz="2800" dirty="0"/>
              <a:t> package to calculate the distance in between.</a:t>
            </a:r>
          </a:p>
        </p:txBody>
      </p:sp>
      <p:pic>
        <p:nvPicPr>
          <p:cNvPr id="36" name="Picture 35">
            <a:extLst>
              <a:ext uri="{FF2B5EF4-FFF2-40B4-BE49-F238E27FC236}">
                <a16:creationId xmlns:a16="http://schemas.microsoft.com/office/drawing/2014/main" id="{77D7A45C-FA9B-44C5-977A-FFEFF8C54242}"/>
              </a:ext>
            </a:extLst>
          </p:cNvPr>
          <p:cNvPicPr>
            <a:picLocks noChangeAspect="1"/>
          </p:cNvPicPr>
          <p:nvPr/>
        </p:nvPicPr>
        <p:blipFill>
          <a:blip r:embed="rId14"/>
          <a:stretch>
            <a:fillRect/>
          </a:stretch>
        </p:blipFill>
        <p:spPr>
          <a:xfrm>
            <a:off x="7620000" y="23641177"/>
            <a:ext cx="8864731" cy="2198856"/>
          </a:xfrm>
          <a:prstGeom prst="rect">
            <a:avLst/>
          </a:prstGeom>
        </p:spPr>
      </p:pic>
      <p:sp>
        <p:nvSpPr>
          <p:cNvPr id="37" name="TextBox 36">
            <a:extLst>
              <a:ext uri="{FF2B5EF4-FFF2-40B4-BE49-F238E27FC236}">
                <a16:creationId xmlns:a16="http://schemas.microsoft.com/office/drawing/2014/main" id="{0ADDFA03-975D-4022-8DDC-96A9AC9025CE}"/>
              </a:ext>
            </a:extLst>
          </p:cNvPr>
          <p:cNvSpPr txBox="1"/>
          <p:nvPr/>
        </p:nvSpPr>
        <p:spPr>
          <a:xfrm>
            <a:off x="160277" y="26122599"/>
            <a:ext cx="7459723" cy="369332"/>
          </a:xfrm>
          <a:prstGeom prst="rect">
            <a:avLst/>
          </a:prstGeom>
          <a:noFill/>
        </p:spPr>
        <p:txBody>
          <a:bodyPr wrap="square" rtlCol="0">
            <a:spAutoFit/>
          </a:bodyPr>
          <a:lstStyle/>
          <a:p>
            <a:r>
              <a:rPr lang="en-US" dirty="0"/>
              <a:t>Figure 3. Ridge regression of the normalized observed and predicted capacity.</a:t>
            </a:r>
          </a:p>
        </p:txBody>
      </p:sp>
      <p:sp>
        <p:nvSpPr>
          <p:cNvPr id="38" name="TextBox 37">
            <a:extLst>
              <a:ext uri="{FF2B5EF4-FFF2-40B4-BE49-F238E27FC236}">
                <a16:creationId xmlns:a16="http://schemas.microsoft.com/office/drawing/2014/main" id="{680498CE-EDC1-47DF-B684-CD6BC1D7A9D7}"/>
              </a:ext>
            </a:extLst>
          </p:cNvPr>
          <p:cNvSpPr txBox="1"/>
          <p:nvPr/>
        </p:nvSpPr>
        <p:spPr>
          <a:xfrm>
            <a:off x="7494313" y="23392467"/>
            <a:ext cx="5381858" cy="369332"/>
          </a:xfrm>
          <a:prstGeom prst="rect">
            <a:avLst/>
          </a:prstGeom>
          <a:noFill/>
        </p:spPr>
        <p:txBody>
          <a:bodyPr wrap="none" rtlCol="0">
            <a:spAutoFit/>
          </a:bodyPr>
          <a:lstStyle/>
          <a:p>
            <a:r>
              <a:rPr lang="en-US" dirty="0"/>
              <a:t>Table 1. Nearest neighbor of the given input by the user</a:t>
            </a:r>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1337</TotalTime>
  <Words>831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林奕妤</cp:lastModifiedBy>
  <cp:revision>37</cp:revision>
  <dcterms:created xsi:type="dcterms:W3CDTF">2018-03-06T18:07:07Z</dcterms:created>
  <dcterms:modified xsi:type="dcterms:W3CDTF">2018-03-11T23:57:18Z</dcterms:modified>
</cp:coreProperties>
</file>