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80" r:id="rId3"/>
    <p:sldId id="407" r:id="rId4"/>
    <p:sldId id="382" r:id="rId5"/>
    <p:sldId id="383" r:id="rId6"/>
    <p:sldId id="384" r:id="rId7"/>
    <p:sldId id="385" r:id="rId8"/>
    <p:sldId id="261" r:id="rId9"/>
    <p:sldId id="387" r:id="rId10"/>
    <p:sldId id="388" r:id="rId11"/>
    <p:sldId id="330" r:id="rId12"/>
    <p:sldId id="390" r:id="rId13"/>
    <p:sldId id="391" r:id="rId14"/>
    <p:sldId id="392" r:id="rId15"/>
    <p:sldId id="393" r:id="rId16"/>
    <p:sldId id="394" r:id="rId17"/>
    <p:sldId id="381" r:id="rId18"/>
    <p:sldId id="336" r:id="rId19"/>
    <p:sldId id="267" r:id="rId20"/>
    <p:sldId id="268" r:id="rId21"/>
    <p:sldId id="265" r:id="rId22"/>
    <p:sldId id="280" r:id="rId23"/>
    <p:sldId id="366" r:id="rId24"/>
    <p:sldId id="345" r:id="rId25"/>
    <p:sldId id="282" r:id="rId26"/>
    <p:sldId id="346" r:id="rId27"/>
    <p:sldId id="311" r:id="rId28"/>
    <p:sldId id="284" r:id="rId29"/>
    <p:sldId id="355" r:id="rId30"/>
    <p:sldId id="356" r:id="rId31"/>
    <p:sldId id="285" r:id="rId32"/>
    <p:sldId id="286" r:id="rId33"/>
    <p:sldId id="262" r:id="rId34"/>
    <p:sldId id="287" r:id="rId35"/>
    <p:sldId id="319" r:id="rId36"/>
    <p:sldId id="367" r:id="rId37"/>
    <p:sldId id="406" r:id="rId38"/>
    <p:sldId id="368" r:id="rId39"/>
    <p:sldId id="370" r:id="rId40"/>
    <p:sldId id="371" r:id="rId41"/>
    <p:sldId id="373" r:id="rId42"/>
    <p:sldId id="375" r:id="rId43"/>
    <p:sldId id="404" r:id="rId44"/>
    <p:sldId id="302" r:id="rId45"/>
    <p:sldId id="313" r:id="rId46"/>
    <p:sldId id="307" r:id="rId47"/>
    <p:sldId id="303" r:id="rId48"/>
    <p:sldId id="301" r:id="rId49"/>
    <p:sldId id="288" r:id="rId50"/>
    <p:sldId id="335" r:id="rId51"/>
    <p:sldId id="36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676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8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FD186-9670-4138-9987-E4089B636FD8}" type="datetimeFigureOut">
              <a:rPr lang="de-DE" smtClean="0"/>
              <a:pPr/>
              <a:t>05.09.2012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E9-1D1B-4938-ABD4-A62DA4F8E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E9-1D1B-4938-ABD4-A62DA4F8E364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Abfragen werden sehr oft ausgeführt</a:t>
            </a:r>
          </a:p>
          <a:p>
            <a:r>
              <a:rPr lang="de-DE" sz="1200" dirty="0" smtClean="0"/>
              <a:t>Geschwindigkeit ist oberste Priorität</a:t>
            </a:r>
          </a:p>
          <a:p>
            <a:r>
              <a:rPr lang="de-DE" sz="1200" dirty="0" smtClean="0"/>
              <a:t>Orientieren sich an UI Erfordernissen (keine 3NF)</a:t>
            </a:r>
          </a:p>
          <a:p>
            <a:r>
              <a:rPr lang="de-DE" sz="1200" dirty="0" smtClean="0"/>
              <a:t>Sollten einfach gehalten sein, keine </a:t>
            </a:r>
            <a:r>
              <a:rPr lang="de-DE" sz="1200" dirty="0" err="1" smtClean="0"/>
              <a:t>Joins</a:t>
            </a:r>
            <a:r>
              <a:rPr lang="de-DE" sz="1200" dirty="0" smtClean="0"/>
              <a:t> notwendig</a:t>
            </a:r>
          </a:p>
          <a:p>
            <a:r>
              <a:rPr lang="de-DE" sz="1200" dirty="0" smtClean="0"/>
              <a:t>Liefern </a:t>
            </a:r>
            <a:r>
              <a:rPr lang="de-DE" sz="1200" dirty="0" err="1" smtClean="0"/>
              <a:t>immutable</a:t>
            </a:r>
            <a:r>
              <a:rPr lang="de-DE" sz="1200" dirty="0" smtClean="0"/>
              <a:t> Objekte als Ergebnis</a:t>
            </a:r>
          </a:p>
          <a:p>
            <a:endParaRPr lang="de-DE" sz="1200" dirty="0" smtClean="0"/>
          </a:p>
          <a:p>
            <a:pPr>
              <a:buNone/>
            </a:pPr>
            <a:r>
              <a:rPr lang="de-DE" sz="1200" dirty="0" smtClean="0"/>
              <a:t>Beispiele:</a:t>
            </a:r>
          </a:p>
          <a:p>
            <a:r>
              <a:rPr lang="de-DE" sz="1200" dirty="0" smtClean="0"/>
              <a:t>Alle verfügbaren Produkte auflisten</a:t>
            </a:r>
          </a:p>
          <a:p>
            <a:r>
              <a:rPr lang="de-DE" sz="1200" dirty="0" smtClean="0"/>
              <a:t>Alle Bestellungen im Quartal für einen Kunden auflisten</a:t>
            </a:r>
          </a:p>
          <a:p>
            <a:r>
              <a:rPr lang="de-DE" sz="1200" dirty="0" smtClean="0"/>
              <a:t>Summe Beträge aller Bestellungen nach Produkten im Januar</a:t>
            </a:r>
          </a:p>
          <a:p>
            <a:endParaRPr lang="de-DE" sz="1200" dirty="0" smtClean="0"/>
          </a:p>
          <a:p>
            <a:r>
              <a:rPr lang="de-DE" sz="1200" dirty="0" smtClean="0"/>
              <a:t>Grundidee: Daten liegen passend strukturiert vor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E9-1D1B-4938-ABD4-A62DA4F8E364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Abfragen werden sehr oft ausgeführt</a:t>
            </a:r>
          </a:p>
          <a:p>
            <a:r>
              <a:rPr lang="de-DE" sz="1200" dirty="0" smtClean="0"/>
              <a:t>Geschwindigkeit ist oberste Priorität</a:t>
            </a:r>
          </a:p>
          <a:p>
            <a:r>
              <a:rPr lang="de-DE" sz="1200" dirty="0" smtClean="0"/>
              <a:t>Orientieren sich an UI Erfordernissen (keine 3NF)</a:t>
            </a:r>
          </a:p>
          <a:p>
            <a:r>
              <a:rPr lang="de-DE" sz="1200" dirty="0" smtClean="0"/>
              <a:t>Sollten einfach gehalten sein, keine </a:t>
            </a:r>
            <a:r>
              <a:rPr lang="de-DE" sz="1200" dirty="0" err="1" smtClean="0"/>
              <a:t>Joins</a:t>
            </a:r>
            <a:r>
              <a:rPr lang="de-DE" sz="1200" dirty="0" smtClean="0"/>
              <a:t> notwendig</a:t>
            </a:r>
          </a:p>
          <a:p>
            <a:r>
              <a:rPr lang="de-DE" sz="1200" dirty="0" smtClean="0"/>
              <a:t>Liefern </a:t>
            </a:r>
            <a:r>
              <a:rPr lang="de-DE" sz="1200" dirty="0" err="1" smtClean="0"/>
              <a:t>immutable</a:t>
            </a:r>
            <a:r>
              <a:rPr lang="de-DE" sz="1200" dirty="0" smtClean="0"/>
              <a:t> Objekte als Ergebnis</a:t>
            </a:r>
          </a:p>
          <a:p>
            <a:endParaRPr lang="de-DE" sz="1200" dirty="0" smtClean="0"/>
          </a:p>
          <a:p>
            <a:pPr>
              <a:buNone/>
            </a:pPr>
            <a:r>
              <a:rPr lang="de-DE" sz="1200" dirty="0" smtClean="0"/>
              <a:t>Beispiele:</a:t>
            </a:r>
          </a:p>
          <a:p>
            <a:r>
              <a:rPr lang="de-DE" sz="1200" dirty="0" smtClean="0"/>
              <a:t>Alle verfügbaren Produkte auflisten</a:t>
            </a:r>
          </a:p>
          <a:p>
            <a:r>
              <a:rPr lang="de-DE" sz="1200" dirty="0" smtClean="0"/>
              <a:t>Alle Bestellungen im Quartal für einen Kunden auflisten</a:t>
            </a:r>
          </a:p>
          <a:p>
            <a:r>
              <a:rPr lang="de-DE" sz="1200" dirty="0" smtClean="0"/>
              <a:t>Summe Beträge aller Bestellungen nach Produkten im Januar</a:t>
            </a:r>
          </a:p>
          <a:p>
            <a:endParaRPr lang="de-DE" sz="1200" dirty="0" smtClean="0"/>
          </a:p>
          <a:p>
            <a:r>
              <a:rPr lang="de-DE" sz="1200" dirty="0" smtClean="0"/>
              <a:t>Grundidee: Daten liegen passend strukturiert vor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E9-1D1B-4938-ABD4-A62DA4F8E364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E9-1D1B-4938-ABD4-A62DA4F8E364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‹Nr.›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rtinfowler.com/bliki/CQR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Zeichnung1/Drawing/~Anwendungsfall-1/Akteur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groups.google.com/group/dddcqrs" TargetMode="External"/><Relationship Id="rId3" Type="http://schemas.openxmlformats.org/officeDocument/2006/relationships/image" Target="../media/image23.jpeg"/><Relationship Id="rId7" Type="http://schemas.openxmlformats.org/officeDocument/2006/relationships/hyperlink" Target="http://distributedpodcas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denoughsoftware.net/" TargetMode="External"/><Relationship Id="rId11" Type="http://schemas.openxmlformats.org/officeDocument/2006/relationships/hyperlink" Target="https://github.com/janderit/CqrsDemo" TargetMode="External"/><Relationship Id="rId5" Type="http://schemas.openxmlformats.org/officeDocument/2006/relationships/hyperlink" Target="http://www.udidahan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skillsmatter.com/" TargetMode="Externa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63688" y="1752601"/>
            <a:ext cx="6694512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CQRS </a:t>
            </a:r>
            <a:br>
              <a:rPr lang="en-US" dirty="0" smtClean="0"/>
            </a:br>
            <a:r>
              <a:rPr lang="en-US" sz="2000" b="0" i="1" dirty="0" smtClean="0"/>
              <a:t>(Command/Query Responsibility Segregation)</a:t>
            </a:r>
            <a:endParaRPr lang="de-DE" sz="2000" b="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Leben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Objekt-Relationale</a:t>
            </a:r>
            <a:r>
              <a:rPr lang="en-US" dirty="0" smtClean="0"/>
              <a:t> </a:t>
            </a:r>
            <a:r>
              <a:rPr lang="en-US" dirty="0" err="1" smtClean="0"/>
              <a:t>Mapper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83568" y="5901704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Philip Jander</a:t>
            </a:r>
            <a:b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de-DE" sz="1600" dirty="0" smtClean="0">
                <a:solidFill>
                  <a:schemeClr val="tx2"/>
                </a:solidFill>
              </a:rPr>
              <a:t>.net User Group Dortmund September 2012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Was bedeutet CQRS?</a:t>
            </a:r>
          </a:p>
          <a:p>
            <a:endParaRPr lang="de-DE" sz="2000" dirty="0" smtClean="0"/>
          </a:p>
          <a:p>
            <a:r>
              <a:rPr lang="de-DE" sz="2000" dirty="0" smtClean="0"/>
              <a:t>Was kann man mit CQRS anfangen?</a:t>
            </a:r>
          </a:p>
          <a:p>
            <a:endParaRPr lang="de-DE" sz="2000" dirty="0" smtClean="0"/>
          </a:p>
          <a:p>
            <a:r>
              <a:rPr lang="de-DE" sz="2000" dirty="0" smtClean="0"/>
              <a:t>(triviale) Beispielanwendung :</a:t>
            </a:r>
          </a:p>
          <a:p>
            <a:pPr lvl="1"/>
            <a:r>
              <a:rPr lang="de-DE" sz="1600" dirty="0" smtClean="0"/>
              <a:t>Domain </a:t>
            </a:r>
            <a:r>
              <a:rPr lang="de-DE" sz="1600" dirty="0" err="1" smtClean="0"/>
              <a:t>Driven</a:t>
            </a:r>
            <a:r>
              <a:rPr lang="de-DE" sz="1600" dirty="0" smtClean="0"/>
              <a:t> Design (DDD)</a:t>
            </a:r>
          </a:p>
          <a:p>
            <a:pPr lvl="1"/>
            <a:r>
              <a:rPr lang="de-DE" sz="1600" dirty="0" smtClean="0"/>
              <a:t>BDD</a:t>
            </a:r>
          </a:p>
          <a:p>
            <a:pPr lvl="1"/>
            <a:r>
              <a:rPr lang="de-DE" sz="1600" dirty="0" smtClean="0"/>
              <a:t>Event Sourcing</a:t>
            </a:r>
          </a:p>
          <a:p>
            <a:pPr lvl="1"/>
            <a:r>
              <a:rPr lang="de-DE" sz="1600" dirty="0" smtClean="0"/>
              <a:t>CQRS Architektur</a:t>
            </a:r>
          </a:p>
          <a:p>
            <a:pPr lvl="1"/>
            <a:endParaRPr lang="de-DE" sz="16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CQRS 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ist…</a:t>
            </a:r>
            <a:endParaRPr kumimoji="0" lang="de-D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…ein Prinzip.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de-DE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18" name="Picture 2" descr="http://www.hfe-industrietechnik.de/images/stories/Tag_der_offenen_Tu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92696"/>
            <a:ext cx="381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03648" y="1486525"/>
            <a:ext cx="633670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CQRS: use a different model to update information than the model you use to read information [M. Fowler]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Was bedeutet CQRS?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03648" y="1486525"/>
            <a:ext cx="633670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CQRS: use a different model to update information than the model you use to read information [M. Fowler]</a:t>
            </a:r>
            <a:endParaRPr lang="de-DE" dirty="0"/>
          </a:p>
        </p:txBody>
      </p:sp>
      <p:pic>
        <p:nvPicPr>
          <p:cNvPr id="48130" name="Picture 2" descr="http://martinfowler.com/bliki/images/cqrs/single-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6067425" cy="3886201"/>
          </a:xfrm>
          <a:prstGeom prst="rect">
            <a:avLst/>
          </a:prstGeom>
          <a:noFill/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bedeutet CQRS?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03648" y="1486525"/>
            <a:ext cx="633670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CQRS: use a different model to update information than the model you use to read information [M. Fowler]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982327" y="6453336"/>
            <a:ext cx="31261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>
                <a:solidFill>
                  <a:srgbClr val="0070C0"/>
                </a:solidFill>
              </a:rPr>
              <a:t>[</a:t>
            </a:r>
            <a:r>
              <a:rPr lang="de-DE" sz="1100" dirty="0" smtClean="0">
                <a:solidFill>
                  <a:srgbClr val="0070C0"/>
                </a:solidFill>
                <a:hlinkClick r:id="rId2"/>
              </a:rPr>
              <a:t>http://martinfowler.com/bliki/CQRS.html</a:t>
            </a:r>
            <a:r>
              <a:rPr lang="de-DE" sz="1100" dirty="0" smtClean="0">
                <a:solidFill>
                  <a:srgbClr val="0070C0"/>
                </a:solidFill>
              </a:rPr>
              <a:t>]</a:t>
            </a:r>
            <a:endParaRPr lang="de-DE" sz="1100" dirty="0">
              <a:solidFill>
                <a:srgbClr val="0070C0"/>
              </a:solidFill>
            </a:endParaRPr>
          </a:p>
        </p:txBody>
      </p:sp>
      <p:pic>
        <p:nvPicPr>
          <p:cNvPr id="119810" name="Picture 2" descr="http://martinfowler.com/bliki/images/cqrs/cq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919" y="2177752"/>
            <a:ext cx="6067425" cy="4419600"/>
          </a:xfrm>
          <a:prstGeom prst="rect">
            <a:avLst/>
          </a:prstGeom>
          <a:noFill/>
        </p:spPr>
      </p:pic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Was bedeutet CQRS?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bedeutet CQRS?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Command /Query </a:t>
            </a:r>
            <a:r>
              <a:rPr lang="de-DE" sz="2000" dirty="0" err="1" smtClean="0"/>
              <a:t>Responsibility</a:t>
            </a:r>
            <a:r>
              <a:rPr lang="de-DE" sz="2000" dirty="0" smtClean="0"/>
              <a:t> Segregation </a:t>
            </a:r>
          </a:p>
          <a:p>
            <a:endParaRPr lang="de-DE" sz="2000" dirty="0" smtClean="0"/>
          </a:p>
          <a:p>
            <a:r>
              <a:rPr lang="en-US" sz="2000" b="1" dirty="0" smtClean="0"/>
              <a:t>Die </a:t>
            </a:r>
            <a:r>
              <a:rPr lang="en-US" sz="2000" b="1" dirty="0" err="1" smtClean="0"/>
              <a:t>Geschäftslogik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wird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vom</a:t>
            </a:r>
            <a:r>
              <a:rPr lang="en-US" sz="2000" b="1" dirty="0" smtClean="0"/>
              <a:t> “</a:t>
            </a:r>
            <a:r>
              <a:rPr lang="en-US" sz="2000" b="1" dirty="0" err="1" smtClean="0"/>
              <a:t>Dienst</a:t>
            </a:r>
            <a:r>
              <a:rPr lang="en-US" sz="2000" b="1" dirty="0" smtClean="0"/>
              <a:t>” </a:t>
            </a:r>
            <a:r>
              <a:rPr lang="en-US" sz="2000" b="1" dirty="0" err="1" smtClean="0"/>
              <a:t>der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Abfragen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für</a:t>
            </a:r>
            <a:r>
              <a:rPr lang="en-US" sz="2000" b="1" dirty="0" smtClean="0"/>
              <a:t> die </a:t>
            </a:r>
            <a:r>
              <a:rPr lang="en-US" sz="2000" b="1" dirty="0" err="1" smtClean="0"/>
              <a:t>Präsentation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befreit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err="1" smtClean="0"/>
              <a:t>architektonisches</a:t>
            </a:r>
            <a:r>
              <a:rPr lang="en-US" sz="2000" dirty="0" smtClean="0"/>
              <a:t> Single Responsibility Principle (SRP)</a:t>
            </a:r>
          </a:p>
          <a:p>
            <a:endParaRPr lang="en-US" sz="2000" dirty="0" smtClean="0"/>
          </a:p>
          <a:p>
            <a:r>
              <a:rPr lang="en-US" sz="2000" dirty="0" smtClean="0"/>
              <a:t>+ “parameter list to object” Refactoring (Commands)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soweit</a:t>
            </a:r>
            <a:r>
              <a:rPr lang="en-US" sz="2000" dirty="0" smtClean="0"/>
              <a:t> die “</a:t>
            </a:r>
            <a:r>
              <a:rPr lang="en-US" sz="2000" dirty="0" err="1" smtClean="0"/>
              <a:t>reine</a:t>
            </a:r>
            <a:r>
              <a:rPr lang="en-US" sz="2000" dirty="0" smtClean="0"/>
              <a:t>” Definition…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kann CQRS?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getrennte</a:t>
            </a:r>
            <a:r>
              <a:rPr lang="en-US" sz="2000" dirty="0" smtClean="0"/>
              <a:t> </a:t>
            </a:r>
            <a:r>
              <a:rPr lang="en-US" sz="2000" dirty="0" err="1" smtClean="0"/>
              <a:t>Architekturen</a:t>
            </a:r>
            <a:r>
              <a:rPr lang="en-US" sz="2000" dirty="0" smtClean="0"/>
              <a:t> </a:t>
            </a:r>
            <a:r>
              <a:rPr lang="en-US" sz="2000" dirty="0" err="1" smtClean="0"/>
              <a:t>für</a:t>
            </a:r>
            <a:r>
              <a:rPr lang="en-US" sz="2000" dirty="0" smtClean="0"/>
              <a:t> </a:t>
            </a:r>
            <a:r>
              <a:rPr lang="en-US" sz="2000" dirty="0" err="1" smtClean="0"/>
              <a:t>Schreiben</a:t>
            </a:r>
            <a:r>
              <a:rPr lang="en-US" sz="2000" dirty="0" smtClean="0"/>
              <a:t> und </a:t>
            </a:r>
            <a:r>
              <a:rPr lang="en-US" sz="2000" dirty="0" err="1" smtClean="0"/>
              <a:t>Lesen</a:t>
            </a:r>
            <a:endParaRPr lang="en-US" sz="2000" dirty="0" smtClean="0"/>
          </a:p>
          <a:p>
            <a:pPr lvl="1"/>
            <a:r>
              <a:rPr lang="en-US" sz="1600" dirty="0" err="1" smtClean="0"/>
              <a:t>Kompromisse</a:t>
            </a:r>
            <a:r>
              <a:rPr lang="en-US" sz="1600" dirty="0" smtClean="0"/>
              <a:t> </a:t>
            </a:r>
            <a:r>
              <a:rPr lang="en-US" sz="1600" dirty="0" err="1" smtClean="0"/>
              <a:t>vermeiden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Messaging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Grundlage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Commands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Objekte</a:t>
            </a:r>
            <a:endParaRPr lang="en-US" sz="2000" dirty="0" smtClean="0"/>
          </a:p>
          <a:p>
            <a:pPr lvl="1"/>
            <a:r>
              <a:rPr lang="en-US" sz="1600" dirty="0" smtClean="0"/>
              <a:t>Intention des </a:t>
            </a:r>
            <a:r>
              <a:rPr lang="en-US" sz="1600" dirty="0" err="1" smtClean="0"/>
              <a:t>Benutzers</a:t>
            </a:r>
            <a:r>
              <a:rPr lang="en-US" sz="1600" dirty="0" smtClean="0"/>
              <a:t> </a:t>
            </a:r>
            <a:r>
              <a:rPr lang="en-US" sz="1600" dirty="0" err="1" smtClean="0"/>
              <a:t>erfassen</a:t>
            </a:r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CQRS 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ist…</a:t>
            </a:r>
            <a:endParaRPr kumimoji="0" lang="de-D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…ein Prinzip.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de-DE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verschiedene Pattern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de-DE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Udi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Dahan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(SOA)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400" dirty="0" smtClean="0"/>
              <a:t>Greg Young (DDD)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400" dirty="0" smtClean="0"/>
              <a:t>inzwischen ein </a:t>
            </a:r>
            <a:br>
              <a:rPr lang="de-DE" sz="2400" dirty="0" smtClean="0"/>
            </a:br>
            <a:r>
              <a:rPr lang="de-DE" sz="2400" dirty="0" smtClean="0"/>
              <a:t>„Ökosystem“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de-DE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18" name="Picture 2" descr="http://www.hfe-industrietechnik.de/images/stories/Tag_der_offenen_Tu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92696"/>
            <a:ext cx="381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de-DE" sz="2800" dirty="0" smtClean="0"/>
              <a:t>Domänenmodell mit vertikalem </a:t>
            </a:r>
            <a:r>
              <a:rPr lang="de-DE" sz="2800" dirty="0" err="1" smtClean="0"/>
              <a:t>Stack</a:t>
            </a:r>
            <a:endParaRPr lang="de-DE" sz="2800" dirty="0"/>
          </a:p>
        </p:txBody>
      </p:sp>
      <p:sp>
        <p:nvSpPr>
          <p:cNvPr id="17" name="Textfeld 16"/>
          <p:cNvSpPr txBox="1"/>
          <p:nvPr/>
        </p:nvSpPr>
        <p:spPr>
          <a:xfrm>
            <a:off x="395536" y="26369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SketchFlow Print" pitchFamily="2" charset="0"/>
              </a:rPr>
              <a:t>Geschäftsmodell</a:t>
            </a:r>
            <a:endParaRPr lang="de-DE" b="1" dirty="0">
              <a:latin typeface="SketchFlow Print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536" y="148478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Datenzugriff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608" y="393305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Dienste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5536" y="515719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038225"/>
            <a:ext cx="67532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038225"/>
            <a:ext cx="67532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feld 16"/>
          <p:cNvSpPr txBox="1"/>
          <p:nvPr/>
        </p:nvSpPr>
        <p:spPr>
          <a:xfrm>
            <a:off x="395536" y="26369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SketchFlow Print" pitchFamily="2" charset="0"/>
              </a:rPr>
              <a:t>Geschäftsmodell</a:t>
            </a:r>
            <a:endParaRPr lang="de-DE" b="1" dirty="0">
              <a:latin typeface="SketchFlow Print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536" y="148478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Datenzugriff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608" y="393305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Dienste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5536" y="515719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724128" y="1988840"/>
            <a:ext cx="64807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DTO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923928" y="4509120"/>
            <a:ext cx="64807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DTO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rot="10800000">
            <a:off x="251520" y="2132856"/>
            <a:ext cx="53285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179512" y="4725144"/>
            <a:ext cx="367240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2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Domänenmodell mit vertikalem Stack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 txBox="1">
            <a:spLocks/>
          </p:cNvSpPr>
          <p:nvPr/>
        </p:nvSpPr>
        <p:spPr>
          <a:xfrm>
            <a:off x="683568" y="5901704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Philip Jander</a:t>
            </a:r>
            <a:b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 </a:t>
            </a:r>
            <a:r>
              <a:rPr lang="de-DE" sz="1600" dirty="0" smtClean="0">
                <a:solidFill>
                  <a:schemeClr val="tx2"/>
                </a:solidFill>
              </a:rPr>
              <a:t>Jander.IT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1038225"/>
            <a:ext cx="67532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feld 16"/>
          <p:cNvSpPr txBox="1"/>
          <p:nvPr/>
        </p:nvSpPr>
        <p:spPr>
          <a:xfrm>
            <a:off x="395536" y="26369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SketchFlow Print" pitchFamily="2" charset="0"/>
              </a:rPr>
              <a:t>Geschäftsmodell</a:t>
            </a:r>
            <a:endParaRPr lang="de-DE" b="1" dirty="0">
              <a:latin typeface="SketchFlow Print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536" y="148478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Datenzugriff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608" y="393305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Dienste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5536" y="515719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724128" y="1988840"/>
            <a:ext cx="64807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DTO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923928" y="4509120"/>
            <a:ext cx="64807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DTO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rot="10800000">
            <a:off x="251520" y="2132856"/>
            <a:ext cx="53285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179512" y="4725144"/>
            <a:ext cx="367240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589240"/>
            <a:ext cx="914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619672" y="5423530"/>
          <a:ext cx="576064" cy="1434470"/>
        </p:xfrm>
        <a:graphic>
          <a:graphicData uri="http://schemas.openxmlformats.org/presentationml/2006/ole">
            <p:oleObj spid="_x0000_s4102" name="Visio" r:id="rId5" imgW="401220" imgH="999855" progId="Visio.Drawing.11">
              <p:link updateAutomatic="1"/>
            </p:oleObj>
          </a:graphicData>
        </a:graphic>
      </p:graphicFrame>
      <p:sp>
        <p:nvSpPr>
          <p:cNvPr id="1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de-DE" sz="2800" dirty="0" smtClean="0"/>
              <a:t>Domänenmodell mit vertikalem </a:t>
            </a:r>
            <a:r>
              <a:rPr lang="de-DE" sz="2800" dirty="0" err="1" smtClean="0"/>
              <a:t>Stack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4191000"/>
            <a:ext cx="67532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Gerade Verbindung 15"/>
          <p:cNvCxnSpPr/>
          <p:nvPr/>
        </p:nvCxnSpPr>
        <p:spPr>
          <a:xfrm rot="5400000">
            <a:off x="4355976" y="3645024"/>
            <a:ext cx="2592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59832" y="198884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588224" y="19888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339752" y="5157192"/>
            <a:ext cx="410445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3009900"/>
            <a:ext cx="67532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59832" y="190754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191683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3009900"/>
            <a:ext cx="67532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59832" y="190754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191683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260648"/>
            <a:ext cx="1706580" cy="152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Befehle verursachen Zustandsänderungen</a:t>
            </a:r>
          </a:p>
          <a:p>
            <a:r>
              <a:rPr lang="de-DE" sz="2000" dirty="0" smtClean="0"/>
              <a:t>Drücken die spezifische Absicht des Anwenders aus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</a:t>
            </a:r>
            <a:r>
              <a:rPr lang="de-DE" dirty="0" smtClean="0">
                <a:solidFill>
                  <a:schemeClr val="accent1"/>
                </a:solidFill>
              </a:rPr>
              <a:t>Befehls</a:t>
            </a:r>
            <a:r>
              <a:rPr lang="de-DE" dirty="0" smtClean="0"/>
              <a:t>sektor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Befehle verursachen Zustandsänderungen</a:t>
            </a:r>
          </a:p>
          <a:p>
            <a:r>
              <a:rPr lang="de-DE" sz="2000" dirty="0" smtClean="0"/>
              <a:t>Drücken die spezifische Absicht des Anwenders aus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</a:t>
            </a:r>
            <a:r>
              <a:rPr lang="de-DE" dirty="0" smtClean="0">
                <a:solidFill>
                  <a:schemeClr val="accent1"/>
                </a:solidFill>
              </a:rPr>
              <a:t>Befehls</a:t>
            </a:r>
            <a:r>
              <a:rPr lang="de-DE" dirty="0" smtClean="0"/>
              <a:t>sektor</a:t>
            </a:r>
            <a:endParaRPr lang="de-D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700808"/>
            <a:ext cx="1087561" cy="53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Befehle verursachen Zustandsänderungen</a:t>
            </a: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Drücken die spezifische Absicht des Anwenders aus</a:t>
            </a:r>
          </a:p>
          <a:p>
            <a:r>
              <a:rPr lang="de-DE" sz="2000" dirty="0" smtClean="0"/>
              <a:t>Immer im Imperativ formuliert</a:t>
            </a:r>
          </a:p>
          <a:p>
            <a:r>
              <a:rPr lang="de-DE" sz="2000" dirty="0" smtClean="0"/>
              <a:t>Niemals in der Vergangenheitsform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Beispiele:</a:t>
            </a:r>
          </a:p>
          <a:p>
            <a:pPr lvl="1"/>
            <a:r>
              <a:rPr lang="de-DE" sz="1600" dirty="0" smtClean="0"/>
              <a:t>Produkt zu Warenkorb hinzufügen</a:t>
            </a:r>
          </a:p>
          <a:p>
            <a:pPr lvl="1"/>
            <a:r>
              <a:rPr lang="de-DE" sz="1600" dirty="0" smtClean="0"/>
              <a:t>Warenkorb bestellen</a:t>
            </a:r>
          </a:p>
          <a:p>
            <a:pPr lvl="1"/>
            <a:r>
              <a:rPr lang="de-DE" sz="1600" dirty="0" smtClean="0"/>
              <a:t>Kreditkartendaten aktualisieren</a:t>
            </a:r>
          </a:p>
          <a:p>
            <a:pPr lvl="1"/>
            <a:r>
              <a:rPr lang="de-DE" sz="1600" dirty="0" smtClean="0"/>
              <a:t>Umzug eines Kunden vermerken</a:t>
            </a:r>
          </a:p>
          <a:p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</a:t>
            </a:r>
            <a:r>
              <a:rPr lang="de-DE" dirty="0" smtClean="0">
                <a:solidFill>
                  <a:schemeClr val="accent1"/>
                </a:solidFill>
              </a:rPr>
              <a:t>Befehls</a:t>
            </a:r>
            <a:r>
              <a:rPr lang="de-DE" dirty="0" smtClean="0"/>
              <a:t>sektor</a:t>
            </a:r>
            <a:endParaRPr lang="de-D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700808"/>
            <a:ext cx="1087561" cy="53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UI ist </a:t>
            </a:r>
            <a:r>
              <a:rPr lang="de-DE" sz="2000" dirty="0" err="1" smtClean="0"/>
              <a:t>task</a:t>
            </a:r>
            <a:r>
              <a:rPr lang="de-DE" sz="2000" dirty="0" smtClean="0"/>
              <a:t>-basiert (</a:t>
            </a:r>
            <a:r>
              <a:rPr lang="de-DE" sz="2000" dirty="0" err="1" smtClean="0"/>
              <a:t>intentful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Zeigt Abfrageergebnisse an und unterstützt den Benutzer bei der Entscheidungsfindung</a:t>
            </a:r>
          </a:p>
          <a:p>
            <a:endParaRPr lang="de-DE" sz="2000" dirty="0" smtClean="0"/>
          </a:p>
          <a:p>
            <a:r>
              <a:rPr lang="de-DE" sz="2000" dirty="0" smtClean="0"/>
              <a:t>Erfasst, </a:t>
            </a:r>
            <a:r>
              <a:rPr lang="de-DE" sz="2000" b="1" dirty="0" smtClean="0"/>
              <a:t>warum</a:t>
            </a:r>
            <a:r>
              <a:rPr lang="de-DE" sz="2000" dirty="0" smtClean="0"/>
              <a:t> etwas bearbeitet wird (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sz="2000" dirty="0" err="1" smtClean="0"/>
              <a:t>Commands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Erfasst Geschäftsprozesse statt Daten</a:t>
            </a:r>
          </a:p>
          <a:p>
            <a:endParaRPr lang="de-DE" sz="2000" dirty="0" smtClean="0"/>
          </a:p>
          <a:p>
            <a:r>
              <a:rPr lang="de-DE" sz="2000" dirty="0" smtClean="0"/>
              <a:t>Beispiel:</a:t>
            </a:r>
          </a:p>
          <a:p>
            <a:pPr lvl="1"/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Kundenadresse bearbeitet</a:t>
            </a:r>
          </a:p>
          <a:p>
            <a:pPr lvl="1">
              <a:buNone/>
            </a:pPr>
            <a:r>
              <a:rPr lang="de-DE" sz="16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de-DE" sz="1600" dirty="0" smtClean="0">
                <a:sym typeface="Wingdings" pitchFamily="2" charset="2"/>
              </a:rPr>
              <a:t>Kunde ist umgezogen</a:t>
            </a:r>
          </a:p>
          <a:p>
            <a:pPr lvl="1"/>
            <a:r>
              <a:rPr lang="de-DE" sz="1600" dirty="0" smtClean="0">
                <a:sym typeface="Wingdings" pitchFamily="2" charset="2"/>
              </a:rPr>
              <a:t>Inkorrekte Adresse wurde berichtigt</a:t>
            </a:r>
            <a:endParaRPr lang="de-DE" sz="16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User Interface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</a:t>
            </a:r>
            <a:r>
              <a:rPr lang="de-DE" dirty="0" smtClean="0">
                <a:solidFill>
                  <a:schemeClr val="accent1"/>
                </a:solidFill>
              </a:rPr>
              <a:t>Geschäftsmodell</a:t>
            </a:r>
            <a:endParaRPr lang="de-DE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Validiert und führt Befehle aus</a:t>
            </a:r>
          </a:p>
          <a:p>
            <a:r>
              <a:rPr lang="de-DE" sz="2000" dirty="0" smtClean="0"/>
              <a:t>Kapselt Geschäftslogik und Geschäftsregeln</a:t>
            </a:r>
          </a:p>
          <a:p>
            <a:r>
              <a:rPr lang="de-DE" sz="2000" dirty="0" smtClean="0"/>
              <a:t>Ist objektorientiert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</a:t>
            </a:r>
            <a:r>
              <a:rPr lang="de-DE" dirty="0" smtClean="0">
                <a:solidFill>
                  <a:schemeClr val="accent1"/>
                </a:solidFill>
              </a:rPr>
              <a:t>Geschäftsmodell</a:t>
            </a:r>
            <a:endParaRPr lang="de-DE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Validiert und führt Befehle aus</a:t>
            </a: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Kapselt Geschäftslogik und Geschäftsregeln</a:t>
            </a: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Ist objektorientiert</a:t>
            </a:r>
          </a:p>
          <a:p>
            <a:r>
              <a:rPr lang="de-DE" sz="2000" dirty="0" smtClean="0"/>
              <a:t>Hat </a:t>
            </a:r>
            <a:r>
              <a:rPr lang="de-DE" sz="2000" b="1" u="sng" dirty="0" smtClean="0"/>
              <a:t>keine</a:t>
            </a:r>
            <a:r>
              <a:rPr lang="de-DE" sz="2000" dirty="0" smtClean="0"/>
              <a:t> </a:t>
            </a:r>
            <a:r>
              <a:rPr lang="de-DE" sz="2000" dirty="0" err="1" smtClean="0"/>
              <a:t>public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properties</a:t>
            </a:r>
            <a:endParaRPr lang="de-DE" sz="2000" dirty="0" smtClean="0"/>
          </a:p>
          <a:p>
            <a:r>
              <a:rPr lang="de-DE" sz="2000" dirty="0" smtClean="0"/>
              <a:t>nur Methoden ohne Rückgabewert*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4059" y="2670011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Arial Rounded MT Bold" pitchFamily="34" charset="0"/>
              </a:rPr>
              <a:t>CQRS</a:t>
            </a:r>
            <a:endParaRPr lang="de-DE" sz="4800" dirty="0">
              <a:latin typeface="Arial Rounded MT Bold" pitchFamily="34" charset="0"/>
            </a:endParaRP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85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– </a:t>
            </a:r>
            <a:r>
              <a:rPr lang="de-DE" dirty="0" smtClean="0">
                <a:solidFill>
                  <a:schemeClr val="accent1"/>
                </a:solidFill>
              </a:rPr>
              <a:t>Geschäftsmodell</a:t>
            </a:r>
            <a:endParaRPr lang="de-DE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Validiert und führt Befehle aus</a:t>
            </a: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Kapselt Geschäftslogik und Geschäftsregeln</a:t>
            </a: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Ist objektorientiert</a:t>
            </a: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Hat </a:t>
            </a:r>
            <a:r>
              <a:rPr lang="de-DE" sz="2000" b="1" u="sng" dirty="0" smtClean="0">
                <a:solidFill>
                  <a:schemeClr val="bg1">
                    <a:lumMod val="75000"/>
                  </a:schemeClr>
                </a:solidFill>
              </a:rPr>
              <a:t>keine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</a:rPr>
              <a:t>properties</a:t>
            </a:r>
            <a:endParaRPr lang="de-DE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</a:rPr>
              <a:t>nur Methoden ohne Rückgabewert*</a:t>
            </a:r>
          </a:p>
          <a:p>
            <a:r>
              <a:rPr lang="de-DE" sz="2000" dirty="0" smtClean="0"/>
              <a:t>Validiert eigene Zustandsänderungen</a:t>
            </a:r>
          </a:p>
          <a:p>
            <a:r>
              <a:rPr lang="de-DE" sz="2000" dirty="0" smtClean="0"/>
              <a:t>Löst Ereignisse aus</a:t>
            </a:r>
          </a:p>
          <a:p>
            <a:endParaRPr lang="de-DE" sz="2000" dirty="0" smtClean="0"/>
          </a:p>
          <a:p>
            <a:r>
              <a:rPr lang="de-DE" sz="2000" dirty="0" smtClean="0"/>
              <a:t>Zustand wird in Datenbank gespeichert</a:t>
            </a:r>
          </a:p>
          <a:p>
            <a:pPr lvl="1"/>
            <a:r>
              <a:rPr lang="de-DE" sz="1600" dirty="0" smtClean="0"/>
              <a:t>Optimal: </a:t>
            </a:r>
            <a:r>
              <a:rPr lang="de-DE" sz="1600" dirty="0" err="1" smtClean="0"/>
              <a:t>NoSQL</a:t>
            </a:r>
            <a:r>
              <a:rPr lang="de-DE" sz="1600" dirty="0" smtClean="0"/>
              <a:t>/Dokumentendatenbank</a:t>
            </a:r>
          </a:p>
          <a:p>
            <a:pPr lvl="1"/>
            <a:r>
              <a:rPr lang="de-DE" sz="1600" dirty="0" smtClean="0"/>
              <a:t>auch ORM+SQL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90700"/>
            <a:ext cx="8401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59832" y="97143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22048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99352"/>
            <a:ext cx="2232248" cy="13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196752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90700"/>
            <a:ext cx="8401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59832" y="98072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22048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99352"/>
            <a:ext cx="2232248" cy="13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196752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ogen 25"/>
          <p:cNvSpPr/>
          <p:nvPr/>
        </p:nvSpPr>
        <p:spPr>
          <a:xfrm>
            <a:off x="3347864" y="1340768"/>
            <a:ext cx="3384376" cy="2088232"/>
          </a:xfrm>
          <a:prstGeom prst="arc">
            <a:avLst>
              <a:gd name="adj1" fmla="val 12482921"/>
              <a:gd name="adj2" fmla="val 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5508104" y="476672"/>
            <a:ext cx="570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accent2"/>
                </a:solidFill>
                <a:latin typeface="SketchFlow Print" pitchFamily="2" charset="0"/>
              </a:rPr>
              <a:t>?</a:t>
            </a:r>
            <a:endParaRPr lang="de-DE" sz="6000" dirty="0">
              <a:solidFill>
                <a:schemeClr val="accent2"/>
              </a:solidFill>
              <a:latin typeface="SketchFlow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Zwei Varianten</a:t>
            </a:r>
          </a:p>
          <a:p>
            <a:pPr lvl="1"/>
            <a:r>
              <a:rPr lang="de-DE" sz="2000" dirty="0" smtClean="0"/>
              <a:t>CQRS: </a:t>
            </a:r>
            <a:r>
              <a:rPr lang="de-DE" sz="2000" dirty="0" err="1" smtClean="0"/>
              <a:t>Denormalisierung</a:t>
            </a:r>
            <a:endParaRPr lang="de-DE" sz="2000" dirty="0" smtClean="0"/>
          </a:p>
          <a:p>
            <a:pPr lvl="1"/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CQRS/ES: Event </a:t>
            </a:r>
            <a:r>
              <a:rPr lang="de-DE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sourcing</a:t>
            </a:r>
            <a:endParaRPr lang="de-DE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de-DE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des </a:t>
            </a:r>
            <a:r>
              <a:rPr lang="de-DE" dirty="0" err="1" smtClean="0"/>
              <a:t>Readmodel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90700"/>
            <a:ext cx="8401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627784" y="83671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22048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99352"/>
            <a:ext cx="2232248" cy="13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196752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ogen 25"/>
          <p:cNvSpPr/>
          <p:nvPr/>
        </p:nvSpPr>
        <p:spPr>
          <a:xfrm>
            <a:off x="2555776" y="1340768"/>
            <a:ext cx="3816424" cy="1080120"/>
          </a:xfrm>
          <a:prstGeom prst="arc">
            <a:avLst>
              <a:gd name="adj1" fmla="val 11626099"/>
              <a:gd name="adj2" fmla="val 2044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476672"/>
            <a:ext cx="185839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90700"/>
            <a:ext cx="8401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627784" y="83671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22048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64904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204864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99352"/>
            <a:ext cx="2232248" cy="13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196752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ogen 25"/>
          <p:cNvSpPr/>
          <p:nvPr/>
        </p:nvSpPr>
        <p:spPr>
          <a:xfrm>
            <a:off x="2555776" y="1340768"/>
            <a:ext cx="3816424" cy="1080120"/>
          </a:xfrm>
          <a:prstGeom prst="arc">
            <a:avLst>
              <a:gd name="adj1" fmla="val 11626099"/>
              <a:gd name="adj2" fmla="val 2044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476672"/>
            <a:ext cx="185839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+ Event </a:t>
            </a:r>
            <a:r>
              <a:rPr lang="de-DE" dirty="0" err="1" smtClean="0"/>
              <a:t>sourcing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90700"/>
            <a:ext cx="8401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59832" y="98072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22048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99352"/>
            <a:ext cx="2232248" cy="13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196752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ogen 25"/>
          <p:cNvSpPr/>
          <p:nvPr/>
        </p:nvSpPr>
        <p:spPr>
          <a:xfrm>
            <a:off x="3347864" y="1340768"/>
            <a:ext cx="3384376" cy="2088232"/>
          </a:xfrm>
          <a:prstGeom prst="arc">
            <a:avLst>
              <a:gd name="adj1" fmla="val 12482921"/>
              <a:gd name="adj2" fmla="val 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5508104" y="476672"/>
            <a:ext cx="570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accent2"/>
                </a:solidFill>
                <a:latin typeface="SketchFlow Print" pitchFamily="2" charset="0"/>
              </a:rPr>
              <a:t>?</a:t>
            </a:r>
            <a:endParaRPr lang="de-DE" sz="6000" dirty="0">
              <a:solidFill>
                <a:schemeClr val="accent2"/>
              </a:solidFill>
              <a:latin typeface="SketchFlow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+ Event </a:t>
            </a:r>
            <a:r>
              <a:rPr lang="de-DE" dirty="0" err="1" smtClean="0"/>
              <a:t>sourcing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123728" y="1124744"/>
            <a:ext cx="4572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Captures all changes to an application state as a sequence of events. [Fowler]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 + Event </a:t>
            </a:r>
            <a:r>
              <a:rPr lang="de-DE" dirty="0" err="1" smtClean="0"/>
              <a:t>sourcing</a:t>
            </a:r>
            <a:endParaRPr lang="de-DE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dirty="0" smtClean="0"/>
              <a:t>Verzicht auf die Speicherung des Zustands</a:t>
            </a:r>
          </a:p>
          <a:p>
            <a:r>
              <a:rPr lang="de-DE" sz="2000" b="1" dirty="0" smtClean="0"/>
              <a:t>Stattdessen: Zustandsänderungen „Events“ speichern</a:t>
            </a:r>
          </a:p>
          <a:p>
            <a:r>
              <a:rPr lang="de-DE" sz="2000" dirty="0" smtClean="0"/>
              <a:t>Datenbank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sz="2000" dirty="0" smtClean="0"/>
              <a:t> chronologischer Event Store</a:t>
            </a:r>
          </a:p>
          <a:p>
            <a:endParaRPr lang="de-DE" sz="2000" dirty="0" smtClean="0"/>
          </a:p>
          <a:p>
            <a:r>
              <a:rPr lang="de-DE" sz="2000" dirty="0" smtClean="0"/>
              <a:t>Event Store ist jetzt die autoritative Datenquelle</a:t>
            </a:r>
          </a:p>
          <a:p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508104" y="1916832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DDD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84059" y="2670011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Arial Rounded MT Bold" pitchFamily="34" charset="0"/>
              </a:rPr>
              <a:t>CQRS</a:t>
            </a:r>
            <a:endParaRPr lang="de-DE" sz="4800" dirty="0">
              <a:latin typeface="Arial Rounded MT Bold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85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Verzicht auf die Speicherung des Zustands</a:t>
            </a:r>
          </a:p>
          <a:p>
            <a:r>
              <a:rPr lang="de-DE" sz="2000" dirty="0" smtClean="0"/>
              <a:t>Stattdessen: Zustandsänderungen „Events“ speichern</a:t>
            </a:r>
          </a:p>
          <a:p>
            <a:r>
              <a:rPr lang="de-DE" sz="2000" dirty="0" smtClean="0"/>
              <a:t>Datenbank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sz="2000" dirty="0" smtClean="0"/>
              <a:t> chronologischer Event Store</a:t>
            </a:r>
          </a:p>
          <a:p>
            <a:endParaRPr lang="de-DE" sz="2000" dirty="0" smtClean="0"/>
          </a:p>
          <a:p>
            <a:r>
              <a:rPr lang="de-DE" sz="2000" dirty="0" smtClean="0"/>
              <a:t>Event Store ist jetzt die autoritative Datenquelle</a:t>
            </a:r>
          </a:p>
          <a:p>
            <a:endParaRPr lang="de-DE" sz="2000" dirty="0" smtClean="0"/>
          </a:p>
          <a:p>
            <a:r>
              <a:rPr lang="de-DE" sz="2000" dirty="0" smtClean="0"/>
              <a:t>Event:</a:t>
            </a:r>
          </a:p>
          <a:p>
            <a:pPr lvl="1"/>
            <a:r>
              <a:rPr lang="de-DE" sz="1600" b="1" dirty="0" smtClean="0"/>
              <a:t>Ein Kunde erhielt eine neue Bankverbindung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Kundennummer: #1782</a:t>
            </a:r>
            <a:br>
              <a:rPr lang="de-DE" sz="1600" dirty="0" smtClean="0"/>
            </a:br>
            <a:r>
              <a:rPr lang="de-DE" sz="1600" dirty="0" smtClean="0"/>
              <a:t>Kto.-Inhaber: Erika Mustermann, Konto: 134511397, BLZ 40050150</a:t>
            </a:r>
            <a:br>
              <a:rPr lang="de-DE" sz="1600" dirty="0" smtClean="0"/>
            </a:br>
            <a:r>
              <a:rPr lang="de-DE" sz="1600" dirty="0" smtClean="0"/>
              <a:t>[</a:t>
            </a:r>
            <a:r>
              <a:rPr lang="de-DE" sz="1600" i="1" dirty="0" smtClean="0"/>
              <a:t>am 08.01.2011, 08:00, Mitarbeiter: </a:t>
            </a:r>
            <a:r>
              <a:rPr lang="de-DE" sz="1600" i="1" dirty="0" err="1" smtClean="0"/>
              <a:t>H.Meier</a:t>
            </a:r>
            <a:r>
              <a:rPr lang="de-DE" sz="1600" i="1" dirty="0" smtClean="0"/>
              <a:t>, Station 192.168.1.37</a:t>
            </a:r>
            <a:r>
              <a:rPr lang="de-DE" sz="1600" dirty="0" smtClean="0"/>
              <a:t>]</a:t>
            </a:r>
          </a:p>
          <a:p>
            <a:pPr lvl="1"/>
            <a:endParaRPr lang="de-DE" sz="1600" dirty="0" smtClean="0"/>
          </a:p>
          <a:p>
            <a:r>
              <a:rPr lang="de-DE" sz="2000" dirty="0" smtClean="0"/>
              <a:t>Event Store ist das ultimative Audit Log</a:t>
            </a:r>
          </a:p>
          <a:p>
            <a:pPr lvl="1"/>
            <a:endParaRPr lang="de-DE" sz="1600" dirty="0" smtClean="0"/>
          </a:p>
        </p:txBody>
      </p:sp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CQRS+ + Event </a:t>
            </a:r>
            <a:r>
              <a:rPr lang="de-DE" dirty="0" err="1" smtClean="0"/>
              <a:t>sourcing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628775"/>
            <a:ext cx="83915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CQRS++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rot="5400000">
            <a:off x="4427984" y="3717032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53012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Präsentation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55576" y="378904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latin typeface="SketchFlow Print" pitchFamily="2" charset="0"/>
              </a:rPr>
              <a:t>Befehlssektor</a:t>
            </a:r>
            <a:endParaRPr lang="de-DE" dirty="0">
              <a:solidFill>
                <a:schemeClr val="accent1"/>
              </a:solidFill>
              <a:latin typeface="SketchFlow Print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092280" y="22048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  <a:latin typeface="SketchFlow Print" pitchFamily="2" charset="0"/>
              </a:rPr>
              <a:t>Abfragesektor</a:t>
            </a:r>
            <a:endParaRPr lang="de-DE" dirty="0">
              <a:solidFill>
                <a:srgbClr val="92D050"/>
              </a:solidFill>
              <a:latin typeface="SketchFlow Print" pitchFamily="2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852936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64904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204864"/>
            <a:ext cx="622176" cy="6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24944"/>
            <a:ext cx="1296144" cy="8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340768"/>
            <a:ext cx="694184" cy="6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Bogen 25"/>
          <p:cNvSpPr/>
          <p:nvPr/>
        </p:nvSpPr>
        <p:spPr>
          <a:xfrm>
            <a:off x="3995936" y="1340768"/>
            <a:ext cx="2376264" cy="1080120"/>
          </a:xfrm>
          <a:prstGeom prst="arc">
            <a:avLst>
              <a:gd name="adj1" fmla="val 11626099"/>
              <a:gd name="adj2" fmla="val 2044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476672"/>
            <a:ext cx="1152128" cy="9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feld 16"/>
          <p:cNvSpPr txBox="1"/>
          <p:nvPr/>
        </p:nvSpPr>
        <p:spPr>
          <a:xfrm>
            <a:off x="2915816" y="9807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ketchFlow Print" pitchFamily="2" charset="0"/>
              </a:rPr>
              <a:t>Eventsektor</a:t>
            </a:r>
            <a:endParaRPr lang="de-DE" dirty="0">
              <a:latin typeface="SketchFlow Print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5536" y="2636912"/>
            <a:ext cx="216024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059832" y="2060848"/>
            <a:ext cx="21602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CQRS++  Praxisbeispiel</a:t>
            </a:r>
            <a:endParaRPr lang="de-DE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0" y="3098800"/>
            <a:ext cx="26035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Kooperation von Aggregaten / </a:t>
            </a:r>
            <a:r>
              <a:rPr lang="de-DE" sz="2000" dirty="0" err="1" smtClean="0"/>
              <a:t>automonen</a:t>
            </a:r>
            <a:r>
              <a:rPr lang="de-DE" sz="2000" dirty="0" smtClean="0"/>
              <a:t> Komponenten</a:t>
            </a:r>
          </a:p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Eventual </a:t>
            </a:r>
            <a:r>
              <a:rPr lang="de-DE" sz="2000" dirty="0" err="1" smtClean="0"/>
              <a:t>Consistency</a:t>
            </a:r>
            <a:r>
              <a:rPr lang="de-DE" sz="2000" dirty="0" smtClean="0"/>
              <a:t>: </a:t>
            </a:r>
            <a:br>
              <a:rPr lang="de-DE" sz="2000" dirty="0" smtClean="0"/>
            </a:br>
            <a:r>
              <a:rPr lang="de-DE" sz="2000" dirty="0" smtClean="0"/>
              <a:t>Implikationen eines asynchronen </a:t>
            </a:r>
            <a:r>
              <a:rPr lang="de-DE" sz="2000" dirty="0" err="1" smtClean="0"/>
              <a:t>Readmodels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Änderungen an der Event Struktur</a:t>
            </a:r>
          </a:p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CQRS+ES – lose Enden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Horizontale Skalierbarkeit</a:t>
            </a:r>
          </a:p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Entkopplung von Kontexten im Domänenmodell</a:t>
            </a:r>
          </a:p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Transaktionssicherheit beim Einbinden externer Systeme</a:t>
            </a:r>
          </a:p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Kompatibilität mit SOA Ansätzen</a:t>
            </a:r>
          </a:p>
          <a:p>
            <a:pPr>
              <a:lnSpc>
                <a:spcPct val="150000"/>
              </a:lnSpc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CQRS+ES – lose Enden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Gekapseltes, verhaltensorientiertes Domänenmodell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Modell drückt Intention des Anwenders aus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Garantiertes Audit-Log mit vollständiger Historie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Umgehen des Objekt-Relationalen Impedanz-</a:t>
            </a:r>
            <a:r>
              <a:rPr lang="de-DE" sz="2000" dirty="0" err="1" smtClean="0"/>
              <a:t>Mismatchs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Frei optimierbare und verteilte </a:t>
            </a:r>
            <a:r>
              <a:rPr lang="de-DE" sz="2000" dirty="0" err="1" smtClean="0"/>
              <a:t>Readmodels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Testbarkeit</a:t>
            </a:r>
            <a:r>
              <a:rPr lang="de-DE" sz="2000" dirty="0" smtClean="0"/>
              <a:t> in der Sprache der Domäne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Leicht integrierbar in externe Systeme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Kombinierbar: Domänenmodell + Transaktionsskript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Für viele Teams neue Funktionsprinzipien</a:t>
            </a:r>
          </a:p>
          <a:p>
            <a:r>
              <a:rPr lang="de-DE" sz="2000" dirty="0" smtClean="0"/>
              <a:t>Gefühlte steile Lernkurve (auch </a:t>
            </a:r>
            <a:r>
              <a:rPr lang="de-DE" sz="2000" dirty="0" err="1" smtClean="0"/>
              <a:t>wenns</a:t>
            </a:r>
            <a:r>
              <a:rPr lang="de-DE" sz="2000" dirty="0" smtClean="0"/>
              <a:t> eigentlich einfach ist)</a:t>
            </a:r>
          </a:p>
          <a:p>
            <a:r>
              <a:rPr lang="de-DE" sz="2000" dirty="0" smtClean="0"/>
              <a:t>Noch geringe Toolunterstützung</a:t>
            </a:r>
          </a:p>
          <a:p>
            <a:endParaRPr lang="de-DE" sz="2000" dirty="0" smtClean="0"/>
          </a:p>
          <a:p>
            <a:r>
              <a:rPr lang="de-DE" sz="2000" dirty="0" smtClean="0"/>
              <a:t>Hoher Basisaufwand</a:t>
            </a:r>
            <a:br>
              <a:rPr lang="de-DE" sz="2000" dirty="0" smtClean="0"/>
            </a:br>
            <a:r>
              <a:rPr lang="de-DE" sz="2000" dirty="0" smtClean="0"/>
              <a:t>überzogen für einfache CRUD-Anwendungen</a:t>
            </a:r>
          </a:p>
          <a:p>
            <a:r>
              <a:rPr lang="de-DE" sz="2000" dirty="0" smtClean="0"/>
              <a:t>Duplikation von Daten im </a:t>
            </a:r>
            <a:r>
              <a:rPr lang="de-DE" sz="2000" dirty="0" err="1" smtClean="0"/>
              <a:t>Readmodel</a:t>
            </a:r>
            <a:endParaRPr lang="de-DE" sz="2000" dirty="0" smtClean="0"/>
          </a:p>
          <a:p>
            <a:r>
              <a:rPr lang="de-DE" sz="2000" dirty="0" smtClean="0"/>
              <a:t>Inhärente </a:t>
            </a:r>
            <a:r>
              <a:rPr lang="de-DE" sz="2000" dirty="0" err="1" smtClean="0"/>
              <a:t>Asynchronität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Andererseits: Google und Amazon basieren auf vergleichbaren Architekturen</a:t>
            </a:r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 und Nebenwirkungen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CQRS trennt Ausführung von Aktionen und Datenaufbereitung</a:t>
            </a:r>
          </a:p>
          <a:p>
            <a:r>
              <a:rPr lang="de-DE" sz="2000" dirty="0" smtClean="0"/>
              <a:t>Ermöglicht ein fokussiertes Domänenmodell</a:t>
            </a:r>
          </a:p>
          <a:p>
            <a:r>
              <a:rPr lang="de-DE" sz="2000" dirty="0" smtClean="0"/>
              <a:t>Legt den Fokus auf Befehle, Ereignisse und Zustandsänderungen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CQRS+Event</a:t>
            </a:r>
            <a:r>
              <a:rPr lang="de-DE" sz="2000" dirty="0" smtClean="0"/>
              <a:t> </a:t>
            </a:r>
            <a:r>
              <a:rPr lang="de-DE" sz="2000" dirty="0" err="1" smtClean="0"/>
              <a:t>sourcing</a:t>
            </a:r>
            <a:r>
              <a:rPr lang="de-DE" sz="2000" dirty="0" smtClean="0"/>
              <a:t> abstrahiert Verhalten vom Zustand</a:t>
            </a:r>
          </a:p>
          <a:p>
            <a:r>
              <a:rPr lang="de-DE" sz="2000" dirty="0" smtClean="0"/>
              <a:t>ersetzt die Zustandsdatenbank durch eine Datenbank der Zustandsänderungen (mit Intention)</a:t>
            </a:r>
          </a:p>
          <a:p>
            <a:r>
              <a:rPr lang="de-DE" sz="2000" dirty="0" smtClean="0"/>
              <a:t>Das Protokoll ist die Datenquelle</a:t>
            </a:r>
          </a:p>
          <a:p>
            <a:endParaRPr lang="de-DE" sz="2000" dirty="0" smtClean="0"/>
          </a:p>
          <a:p>
            <a:r>
              <a:rPr lang="de-DE" sz="2000" dirty="0" smtClean="0"/>
              <a:t>Optimal für verteilte Systeme </a:t>
            </a:r>
            <a:br>
              <a:rPr lang="de-DE" sz="2000" dirty="0" smtClean="0"/>
            </a:br>
            <a:r>
              <a:rPr lang="de-DE" sz="2000" dirty="0" smtClean="0"/>
              <a:t>und/oder komplexe volatile Anwendungsdomänen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https://encrypted-tbn2.google.com/images?q=tbn:ANd9GcRH5H1i4_e8gwAdNTa_S-SPqz2g9pXMmBBv9uD1B9fJ0DP8hjM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1961" y="2780928"/>
            <a:ext cx="1182039" cy="1584176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7544" y="1700808"/>
            <a:ext cx="8496944" cy="4536504"/>
          </a:xfrm>
        </p:spPr>
        <p:txBody>
          <a:bodyPr>
            <a:normAutofit lnSpcReduction="10000"/>
          </a:bodyPr>
          <a:lstStyle/>
          <a:p>
            <a:r>
              <a:rPr lang="de-DE" sz="1600" dirty="0" smtClean="0"/>
              <a:t>DDDx2010 / 2011 Webcasts: </a:t>
            </a:r>
            <a:r>
              <a:rPr lang="de-DE" sz="1600" dirty="0" smtClean="0">
                <a:hlinkClick r:id="rId4"/>
              </a:rPr>
              <a:t>www.skillsmatter.com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Bücher</a:t>
            </a:r>
          </a:p>
          <a:p>
            <a:pPr lvl="1"/>
            <a:r>
              <a:rPr lang="de-DE" sz="1200" b="1" dirty="0" smtClean="0"/>
              <a:t>Eric Evans</a:t>
            </a:r>
            <a:r>
              <a:rPr lang="de-DE" sz="1200" dirty="0" smtClean="0"/>
              <a:t>, Domain </a:t>
            </a:r>
            <a:r>
              <a:rPr lang="de-DE" sz="1200" dirty="0" err="1" smtClean="0"/>
              <a:t>Driven</a:t>
            </a:r>
            <a:r>
              <a:rPr lang="de-DE" sz="1200" dirty="0" smtClean="0"/>
              <a:t> Design, [978-0321125217]</a:t>
            </a:r>
          </a:p>
          <a:p>
            <a:pPr lvl="1"/>
            <a:r>
              <a:rPr lang="de-DE" sz="1200" b="1" dirty="0" smtClean="0"/>
              <a:t>Bertrand Meyer</a:t>
            </a:r>
            <a:r>
              <a:rPr lang="de-DE" sz="1200" dirty="0" smtClean="0"/>
              <a:t>, OO Software </a:t>
            </a:r>
            <a:r>
              <a:rPr lang="de-DE" sz="1200" dirty="0" err="1" smtClean="0"/>
              <a:t>Construction</a:t>
            </a:r>
            <a:r>
              <a:rPr lang="de-DE" sz="1200" dirty="0" smtClean="0"/>
              <a:t> 2nd Ed., [</a:t>
            </a:r>
            <a:r>
              <a:rPr lang="de-DE" sz="1100" dirty="0" smtClean="0"/>
              <a:t>978-0136291558]</a:t>
            </a:r>
            <a:r>
              <a:rPr lang="de-DE" sz="1200" dirty="0" smtClean="0"/>
              <a:t> </a:t>
            </a:r>
          </a:p>
          <a:p>
            <a:pPr lvl="1"/>
            <a:r>
              <a:rPr lang="de-DE" sz="1200" b="1" dirty="0" smtClean="0"/>
              <a:t>Jimmy Nilsson</a:t>
            </a:r>
            <a:r>
              <a:rPr lang="de-DE" sz="1200" dirty="0" smtClean="0"/>
              <a:t>, </a:t>
            </a:r>
            <a:r>
              <a:rPr lang="de-DE" sz="1200" dirty="0" err="1" smtClean="0"/>
              <a:t>Applying</a:t>
            </a:r>
            <a:r>
              <a:rPr lang="de-DE" sz="1200" dirty="0" smtClean="0"/>
              <a:t> Domain-</a:t>
            </a:r>
            <a:r>
              <a:rPr lang="de-DE" sz="1200" dirty="0" err="1" smtClean="0"/>
              <a:t>Driven</a:t>
            </a:r>
            <a:r>
              <a:rPr lang="de-DE" sz="1200" dirty="0" smtClean="0"/>
              <a:t> Design </a:t>
            </a:r>
            <a:r>
              <a:rPr lang="de-DE" sz="1200" dirty="0" err="1" smtClean="0"/>
              <a:t>and</a:t>
            </a:r>
            <a:r>
              <a:rPr lang="de-DE" sz="1200" dirty="0" smtClean="0"/>
              <a:t> Patterns [978-0321268204]</a:t>
            </a:r>
          </a:p>
          <a:p>
            <a:pPr lvl="1">
              <a:buNone/>
            </a:pPr>
            <a:endParaRPr lang="de-DE" sz="1200" dirty="0" smtClean="0"/>
          </a:p>
          <a:p>
            <a:r>
              <a:rPr lang="de-DE" sz="1600" dirty="0" smtClean="0"/>
              <a:t>CQRS</a:t>
            </a:r>
          </a:p>
          <a:p>
            <a:pPr lvl="1"/>
            <a:r>
              <a:rPr lang="de-DE" sz="1200" b="1" dirty="0" err="1" smtClean="0"/>
              <a:t>Udi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Dahan</a:t>
            </a:r>
            <a:r>
              <a:rPr lang="de-DE" sz="1200" b="1" dirty="0" smtClean="0"/>
              <a:t>   </a:t>
            </a:r>
            <a:r>
              <a:rPr lang="de-DE" sz="1200" dirty="0" smtClean="0"/>
              <a:t> </a:t>
            </a:r>
            <a:r>
              <a:rPr lang="de-DE" sz="1200" dirty="0" smtClean="0">
                <a:hlinkClick r:id="rId5"/>
              </a:rPr>
              <a:t>http://www.udidahan.com/</a:t>
            </a:r>
            <a:r>
              <a:rPr lang="de-DE" sz="1200" dirty="0" smtClean="0"/>
              <a:t> </a:t>
            </a:r>
          </a:p>
          <a:p>
            <a:pPr lvl="1"/>
            <a:r>
              <a:rPr lang="de-DE" sz="1200" dirty="0" smtClean="0"/>
              <a:t>Microsoft </a:t>
            </a:r>
            <a:r>
              <a:rPr lang="de-DE" sz="1200" dirty="0" err="1" smtClean="0"/>
              <a:t>Patterns&amp;Practices</a:t>
            </a:r>
            <a:r>
              <a:rPr lang="de-DE" sz="1200" dirty="0" smtClean="0"/>
              <a:t> Group</a:t>
            </a:r>
          </a:p>
          <a:p>
            <a:pPr lvl="1"/>
            <a:endParaRPr lang="de-DE" sz="1200" dirty="0" smtClean="0"/>
          </a:p>
          <a:p>
            <a:r>
              <a:rPr lang="de-DE" sz="1600" dirty="0" smtClean="0"/>
              <a:t>CQRS+ES</a:t>
            </a:r>
          </a:p>
          <a:p>
            <a:pPr lvl="1"/>
            <a:r>
              <a:rPr lang="de-DE" sz="1200" b="1" dirty="0" smtClean="0"/>
              <a:t>Greg Young</a:t>
            </a:r>
            <a:r>
              <a:rPr lang="de-DE" sz="1200" dirty="0" smtClean="0"/>
              <a:t>       </a:t>
            </a:r>
            <a:r>
              <a:rPr lang="de-DE" sz="1200" dirty="0" smtClean="0">
                <a:hlinkClick r:id="rId6"/>
              </a:rPr>
              <a:t>http://goodenoughsoftware.net/</a:t>
            </a:r>
            <a:endParaRPr lang="de-DE" sz="1200" dirty="0" smtClean="0"/>
          </a:p>
          <a:p>
            <a:pPr lvl="1"/>
            <a:r>
              <a:rPr lang="de-DE" sz="1200" dirty="0" smtClean="0"/>
              <a:t>Jonathan Oliver, et al.   </a:t>
            </a:r>
            <a:r>
              <a:rPr lang="de-DE" sz="1200" dirty="0" smtClean="0">
                <a:hlinkClick r:id="rId7"/>
              </a:rPr>
              <a:t>http://distributedpodcast.com/</a:t>
            </a:r>
            <a:r>
              <a:rPr lang="de-DE" sz="1200" dirty="0" smtClean="0"/>
              <a:t> </a:t>
            </a:r>
          </a:p>
          <a:p>
            <a:endParaRPr lang="de-DE" sz="1600" dirty="0" smtClean="0"/>
          </a:p>
          <a:p>
            <a:r>
              <a:rPr lang="de-DE" sz="1600" dirty="0" smtClean="0">
                <a:hlinkClick r:id="rId8"/>
              </a:rPr>
              <a:t>http://groups.google.com/group/dddcqrs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dotnetpro</a:t>
            </a:r>
            <a:r>
              <a:rPr lang="de-DE" sz="1600" dirty="0" smtClean="0"/>
              <a:t> 5/2012</a:t>
            </a: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und Verweise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6488668"/>
            <a:ext cx="216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Philip Jander, 09/2012</a:t>
            </a:r>
            <a:endParaRPr lang="de-DE" sz="1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3944" y="764704"/>
            <a:ext cx="1220056" cy="1656184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52320" y="1628800"/>
            <a:ext cx="1296144" cy="169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539552" y="118746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hlinkClick r:id="rId11"/>
              </a:rPr>
              <a:t>https://github.com/janderit/CqrsDemo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508104" y="1916832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DDD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84059" y="2670011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Arial Rounded MT Bold" pitchFamily="34" charset="0"/>
              </a:rPr>
              <a:t>CQRS</a:t>
            </a:r>
            <a:endParaRPr lang="de-DE" sz="4800" dirty="0">
              <a:latin typeface="Arial Rounded MT Bold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88224" y="314096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ORM</a:t>
            </a:r>
            <a:endParaRPr lang="de-DE" sz="4000" dirty="0">
              <a:latin typeface="Arial Rounded MT Bold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85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8963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Domain </a:t>
            </a:r>
            <a:r>
              <a:rPr kumimoji="0" lang="de-DE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Driven</a:t>
            </a:r>
            <a:r>
              <a:rPr kumimoji="0" lang="de-D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Design</a:t>
            </a:r>
            <a:endParaRPr kumimoji="0" lang="de-D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508104" y="1916832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DDD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84059" y="2670011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Arial Rounded MT Bold" pitchFamily="34" charset="0"/>
              </a:rPr>
              <a:t>CQRS</a:t>
            </a:r>
            <a:endParaRPr lang="de-DE" sz="4800" dirty="0">
              <a:latin typeface="Arial Rounded MT Bold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88224" y="314096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ORM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724128" y="4581128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BDD</a:t>
            </a:r>
            <a:endParaRPr lang="de-DE" sz="4000" dirty="0">
              <a:latin typeface="Arial Rounded MT Bold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85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508104" y="1916832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DDD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84059" y="2670011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Arial Rounded MT Bold" pitchFamily="34" charset="0"/>
              </a:rPr>
              <a:t>CQRS</a:t>
            </a:r>
            <a:endParaRPr lang="de-DE" sz="4800" dirty="0">
              <a:latin typeface="Arial Rounded MT Bold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88224" y="314096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ORM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31840" y="5013176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FP</a:t>
            </a:r>
            <a:endParaRPr lang="de-DE" sz="4000" dirty="0">
              <a:latin typeface="Arial Rounded MT Bold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724128" y="4581128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Arial Rounded MT Bold" pitchFamily="34" charset="0"/>
              </a:rPr>
              <a:t>BDD</a:t>
            </a:r>
            <a:endParaRPr lang="de-DE" sz="4000" dirty="0">
              <a:latin typeface="Arial Rounded MT Bold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85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Was bedeutet CQRS?</a:t>
            </a:r>
          </a:p>
          <a:p>
            <a:endParaRPr lang="de-DE" sz="2000" dirty="0" smtClean="0"/>
          </a:p>
          <a:p>
            <a:pPr lvl="1"/>
            <a:endParaRPr lang="de-DE" sz="16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Was bedeutet CQRS?</a:t>
            </a:r>
          </a:p>
          <a:p>
            <a:endParaRPr lang="de-DE" sz="2000" dirty="0" smtClean="0"/>
          </a:p>
          <a:p>
            <a:r>
              <a:rPr lang="de-DE" sz="2000" dirty="0" smtClean="0"/>
              <a:t>Was kann man mit CQRS anfangen?</a:t>
            </a:r>
          </a:p>
          <a:p>
            <a:endParaRPr lang="de-DE" sz="2000" dirty="0" smtClean="0"/>
          </a:p>
          <a:p>
            <a:pPr lvl="1"/>
            <a:endParaRPr lang="de-DE" sz="16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979</Words>
  <Application>Microsoft Office PowerPoint</Application>
  <PresentationFormat>Bildschirmpräsentation (4:3)</PresentationFormat>
  <Paragraphs>315</Paragraphs>
  <Slides>51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3" baseType="lpstr">
      <vt:lpstr>Concourse</vt:lpstr>
      <vt:lpstr>Zeichnung1\Drawing\~Anwendungsfall-1\Akteur</vt:lpstr>
      <vt:lpstr>CQRS  (Command/Query Responsibility Segregation)</vt:lpstr>
      <vt:lpstr>Folie 2</vt:lpstr>
      <vt:lpstr>Folie 3</vt:lpstr>
      <vt:lpstr>Folie 4</vt:lpstr>
      <vt:lpstr>Folie 5</vt:lpstr>
      <vt:lpstr>Folie 6</vt:lpstr>
      <vt:lpstr>Folie 7</vt:lpstr>
      <vt:lpstr>Erwartungen</vt:lpstr>
      <vt:lpstr>Erwartungen</vt:lpstr>
      <vt:lpstr>Erwartungen</vt:lpstr>
      <vt:lpstr>Folie 11</vt:lpstr>
      <vt:lpstr>Was bedeutet CQRS?</vt:lpstr>
      <vt:lpstr>Was bedeutet CQRS?</vt:lpstr>
      <vt:lpstr>Was bedeutet CQRS?</vt:lpstr>
      <vt:lpstr>Was bedeutet CQRS?</vt:lpstr>
      <vt:lpstr>Was kann CQRS?</vt:lpstr>
      <vt:lpstr>Folie 17</vt:lpstr>
      <vt:lpstr>Domänenmodell mit vertikalem Stack</vt:lpstr>
      <vt:lpstr>Folie 19</vt:lpstr>
      <vt:lpstr>Domänenmodell mit vertikalem Stack</vt:lpstr>
      <vt:lpstr>CQRS+</vt:lpstr>
      <vt:lpstr>CQRS+</vt:lpstr>
      <vt:lpstr>CQRS+</vt:lpstr>
      <vt:lpstr>CQRS+ – Befehlssektor</vt:lpstr>
      <vt:lpstr>CQRS+ – Befehlssektor</vt:lpstr>
      <vt:lpstr>CQRS+ – Befehlssektor</vt:lpstr>
      <vt:lpstr>CQRS+ – User Interface</vt:lpstr>
      <vt:lpstr>CQRS+ – Geschäftsmodell</vt:lpstr>
      <vt:lpstr>CQRS+ – Geschäftsmodell</vt:lpstr>
      <vt:lpstr>CQRS+ – Geschäftsmodell</vt:lpstr>
      <vt:lpstr>CQRS+</vt:lpstr>
      <vt:lpstr>CQRS+</vt:lpstr>
      <vt:lpstr>Erstellen des Readmodel</vt:lpstr>
      <vt:lpstr>CQRS+</vt:lpstr>
      <vt:lpstr>CQRS+</vt:lpstr>
      <vt:lpstr>CQRS+ + Event sourcing</vt:lpstr>
      <vt:lpstr>CQRS+</vt:lpstr>
      <vt:lpstr>CQRS+ + Event sourcing</vt:lpstr>
      <vt:lpstr>CQRS+ + Event sourcing</vt:lpstr>
      <vt:lpstr>CQRS+ + Event sourcing</vt:lpstr>
      <vt:lpstr>CQRS++</vt:lpstr>
      <vt:lpstr>CQRS++  Praxisbeispiel</vt:lpstr>
      <vt:lpstr>Folie 43</vt:lpstr>
      <vt:lpstr>CQRS+ES – lose Enden</vt:lpstr>
      <vt:lpstr>CQRS+ES – lose Enden</vt:lpstr>
      <vt:lpstr>Gewinn</vt:lpstr>
      <vt:lpstr>Risiken und Nebenwirkungen</vt:lpstr>
      <vt:lpstr>Zusammenfassung</vt:lpstr>
      <vt:lpstr>Quellen und Verweise</vt:lpstr>
      <vt:lpstr>Folie 50</vt:lpstr>
      <vt:lpstr>Folie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phj</dc:creator>
  <cp:lastModifiedBy>phj</cp:lastModifiedBy>
  <cp:revision>257</cp:revision>
  <dcterms:created xsi:type="dcterms:W3CDTF">2010-12-11T18:07:14Z</dcterms:created>
  <dcterms:modified xsi:type="dcterms:W3CDTF">2012-09-05T13:18:47Z</dcterms:modified>
</cp:coreProperties>
</file>