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sldIdLst>
    <p:sldId id="256" r:id="rId2"/>
    <p:sldId id="257" r:id="rId3"/>
    <p:sldId id="258" r:id="rId4"/>
    <p:sldId id="264" r:id="rId5"/>
    <p:sldId id="259" r:id="rId6"/>
    <p:sldId id="260" r:id="rId7"/>
    <p:sldId id="261" r:id="rId8"/>
    <p:sldId id="262" r:id="rId9"/>
    <p:sldId id="263"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12" autoAdjust="0"/>
  </p:normalViewPr>
  <p:slideViewPr>
    <p:cSldViewPr snapToGrid="0">
      <p:cViewPr varScale="1">
        <p:scale>
          <a:sx n="108" d="100"/>
          <a:sy n="108" d="100"/>
        </p:scale>
        <p:origin x="65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ru-RU"/>
              <a:t>Образец заголовка</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BBCD9B9E-E75B-4282-9FD5-892A4E1C1703}" type="datetimeFigureOut">
              <a:rPr lang="ru-RU" smtClean="0"/>
              <a:t>21.03.2023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93AE81E-69E2-4D0E-8B60-AB790F8E9C86}" type="slidenum">
              <a:rPr lang="ru-RU" smtClean="0"/>
              <a:t>‹#›</a:t>
            </a:fld>
            <a:endParaRPr lang="ru-RU"/>
          </a:p>
        </p:txBody>
      </p:sp>
    </p:spTree>
    <p:extLst>
      <p:ext uri="{BB962C8B-B14F-4D97-AF65-F5344CB8AC3E}">
        <p14:creationId xmlns:p14="http://schemas.microsoft.com/office/powerpoint/2010/main" val="324466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ru-RU"/>
              <a:t>Образец заголовка</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ru-RU"/>
              <a:t>Вставка рисунка</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BCD9B9E-E75B-4282-9FD5-892A4E1C1703}" type="datetimeFigureOut">
              <a:rPr lang="ru-RU" smtClean="0"/>
              <a:t>21.03.2023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93AE81E-69E2-4D0E-8B60-AB790F8E9C86}" type="slidenum">
              <a:rPr lang="ru-RU" smtClean="0"/>
              <a:t>‹#›</a:t>
            </a:fld>
            <a:endParaRPr lang="ru-RU"/>
          </a:p>
        </p:txBody>
      </p:sp>
    </p:spTree>
    <p:extLst>
      <p:ext uri="{BB962C8B-B14F-4D97-AF65-F5344CB8AC3E}">
        <p14:creationId xmlns:p14="http://schemas.microsoft.com/office/powerpoint/2010/main" val="2190145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ru-RU"/>
              <a:t>Образец заголовка</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ru-RU"/>
              <a:t>Образец текста</a:t>
            </a:r>
          </a:p>
        </p:txBody>
      </p:sp>
      <p:sp>
        <p:nvSpPr>
          <p:cNvPr id="4" name="Date Placeholder 3"/>
          <p:cNvSpPr>
            <a:spLocks noGrp="1"/>
          </p:cNvSpPr>
          <p:nvPr>
            <p:ph type="dt" sz="half" idx="10"/>
          </p:nvPr>
        </p:nvSpPr>
        <p:spPr/>
        <p:txBody>
          <a:bodyPr/>
          <a:lstStyle/>
          <a:p>
            <a:fld id="{BBCD9B9E-E75B-4282-9FD5-892A4E1C1703}" type="datetimeFigureOut">
              <a:rPr lang="ru-RU" smtClean="0"/>
              <a:t>21.03.2023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93AE81E-69E2-4D0E-8B60-AB790F8E9C86}" type="slidenum">
              <a:rPr lang="ru-RU" smtClean="0"/>
              <a:t>‹#›</a:t>
            </a:fld>
            <a:endParaRPr lang="ru-RU"/>
          </a:p>
        </p:txBody>
      </p:sp>
    </p:spTree>
    <p:extLst>
      <p:ext uri="{BB962C8B-B14F-4D97-AF65-F5344CB8AC3E}">
        <p14:creationId xmlns:p14="http://schemas.microsoft.com/office/powerpoint/2010/main" val="288546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ru-RU"/>
              <a:t>Образец заголовка</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ru-RU"/>
              <a:t>Образец текста</a:t>
            </a:r>
          </a:p>
        </p:txBody>
      </p:sp>
      <p:sp>
        <p:nvSpPr>
          <p:cNvPr id="2" name="Date Placeholder 1"/>
          <p:cNvSpPr>
            <a:spLocks noGrp="1"/>
          </p:cNvSpPr>
          <p:nvPr>
            <p:ph type="dt" sz="half" idx="10"/>
          </p:nvPr>
        </p:nvSpPr>
        <p:spPr/>
        <p:txBody>
          <a:bodyPr/>
          <a:lstStyle/>
          <a:p>
            <a:fld id="{BBCD9B9E-E75B-4282-9FD5-892A4E1C1703}" type="datetimeFigureOut">
              <a:rPr lang="ru-RU" smtClean="0"/>
              <a:t>21.03.2023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93AE81E-69E2-4D0E-8B60-AB790F8E9C86}" type="slidenum">
              <a:rPr lang="ru-RU" smtClean="0"/>
              <a:t>‹#›</a:t>
            </a:fld>
            <a:endParaRPr lang="ru-RU"/>
          </a:p>
        </p:txBody>
      </p:sp>
    </p:spTree>
    <p:extLst>
      <p:ext uri="{BB962C8B-B14F-4D97-AF65-F5344CB8AC3E}">
        <p14:creationId xmlns:p14="http://schemas.microsoft.com/office/powerpoint/2010/main" val="3998935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BCD9B9E-E75B-4282-9FD5-892A4E1C1703}" type="datetimeFigureOut">
              <a:rPr lang="ru-RU" smtClean="0"/>
              <a:t>21.03.2023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93AE81E-69E2-4D0E-8B60-AB790F8E9C86}" type="slidenum">
              <a:rPr lang="ru-RU" smtClean="0"/>
              <a:t>‹#›</a:t>
            </a:fld>
            <a:endParaRPr lang="ru-RU"/>
          </a:p>
        </p:txBody>
      </p:sp>
    </p:spTree>
    <p:extLst>
      <p:ext uri="{BB962C8B-B14F-4D97-AF65-F5344CB8AC3E}">
        <p14:creationId xmlns:p14="http://schemas.microsoft.com/office/powerpoint/2010/main" val="919744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BCD9B9E-E75B-4282-9FD5-892A4E1C1703}" type="datetimeFigureOut">
              <a:rPr lang="ru-RU" smtClean="0"/>
              <a:t>21.03.2023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93AE81E-69E2-4D0E-8B60-AB790F8E9C86}" type="slidenum">
              <a:rPr lang="ru-RU" smtClean="0"/>
              <a:t>‹#›</a:t>
            </a:fld>
            <a:endParaRPr lang="ru-RU"/>
          </a:p>
        </p:txBody>
      </p:sp>
    </p:spTree>
    <p:extLst>
      <p:ext uri="{BB962C8B-B14F-4D97-AF65-F5344CB8AC3E}">
        <p14:creationId xmlns:p14="http://schemas.microsoft.com/office/powerpoint/2010/main" val="1112552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ru-RU"/>
              <a:t>Образец заголовка</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BCD9B9E-E75B-4282-9FD5-892A4E1C1703}" type="datetimeFigureOut">
              <a:rPr lang="ru-RU" smtClean="0"/>
              <a:t>21.03.2023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93AE81E-69E2-4D0E-8B60-AB790F8E9C86}" type="slidenum">
              <a:rPr lang="ru-RU" smtClean="0"/>
              <a:t>‹#›</a:t>
            </a:fld>
            <a:endParaRPr lang="ru-RU"/>
          </a:p>
        </p:txBody>
      </p:sp>
    </p:spTree>
    <p:extLst>
      <p:ext uri="{BB962C8B-B14F-4D97-AF65-F5344CB8AC3E}">
        <p14:creationId xmlns:p14="http://schemas.microsoft.com/office/powerpoint/2010/main" val="2635730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ru-RU"/>
              <a:t>Образец заголовка</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BCD9B9E-E75B-4282-9FD5-892A4E1C1703}" type="datetimeFigureOut">
              <a:rPr lang="ru-RU" smtClean="0"/>
              <a:t>21.03.2023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93AE81E-69E2-4D0E-8B60-AB790F8E9C86}" type="slidenum">
              <a:rPr lang="ru-RU" smtClean="0"/>
              <a:t>‹#›</a:t>
            </a:fld>
            <a:endParaRPr lang="ru-RU"/>
          </a:p>
        </p:txBody>
      </p:sp>
    </p:spTree>
    <p:extLst>
      <p:ext uri="{BB962C8B-B14F-4D97-AF65-F5344CB8AC3E}">
        <p14:creationId xmlns:p14="http://schemas.microsoft.com/office/powerpoint/2010/main" val="3330533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BCD9B9E-E75B-4282-9FD5-892A4E1C1703}" type="datetimeFigureOut">
              <a:rPr lang="ru-RU" smtClean="0"/>
              <a:t>21.03.2023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93AE81E-69E2-4D0E-8B60-AB790F8E9C86}" type="slidenum">
              <a:rPr lang="ru-RU" smtClean="0"/>
              <a:t>‹#›</a:t>
            </a:fld>
            <a:endParaRPr lang="ru-RU"/>
          </a:p>
        </p:txBody>
      </p:sp>
    </p:spTree>
    <p:extLst>
      <p:ext uri="{BB962C8B-B14F-4D97-AF65-F5344CB8AC3E}">
        <p14:creationId xmlns:p14="http://schemas.microsoft.com/office/powerpoint/2010/main" val="1973774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BCD9B9E-E75B-4282-9FD5-892A4E1C1703}" type="datetimeFigureOut">
              <a:rPr lang="ru-RU" smtClean="0"/>
              <a:t>21.03.2023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93AE81E-69E2-4D0E-8B60-AB790F8E9C86}" type="slidenum">
              <a:rPr lang="ru-RU" smtClean="0"/>
              <a:t>‹#›</a:t>
            </a:fld>
            <a:endParaRPr lang="ru-RU"/>
          </a:p>
        </p:txBody>
      </p:sp>
    </p:spTree>
    <p:extLst>
      <p:ext uri="{BB962C8B-B14F-4D97-AF65-F5344CB8AC3E}">
        <p14:creationId xmlns:p14="http://schemas.microsoft.com/office/powerpoint/2010/main" val="343757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BCD9B9E-E75B-4282-9FD5-892A4E1C1703}" type="datetimeFigureOut">
              <a:rPr lang="ru-RU" smtClean="0"/>
              <a:t>21.03.2023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93AE81E-69E2-4D0E-8B60-AB790F8E9C86}" type="slidenum">
              <a:rPr lang="ru-RU" smtClean="0"/>
              <a:t>‹#›</a:t>
            </a:fld>
            <a:endParaRPr lang="ru-RU"/>
          </a:p>
        </p:txBody>
      </p:sp>
    </p:spTree>
    <p:extLst>
      <p:ext uri="{BB962C8B-B14F-4D97-AF65-F5344CB8AC3E}">
        <p14:creationId xmlns:p14="http://schemas.microsoft.com/office/powerpoint/2010/main" val="3105996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CD9B9E-E75B-4282-9FD5-892A4E1C1703}" type="datetimeFigureOut">
              <a:rPr lang="ru-RU" smtClean="0"/>
              <a:t>21.03.2023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93AE81E-69E2-4D0E-8B60-AB790F8E9C86}" type="slidenum">
              <a:rPr lang="ru-RU" smtClean="0"/>
              <a:t>‹#›</a:t>
            </a:fld>
            <a:endParaRPr lang="ru-RU"/>
          </a:p>
        </p:txBody>
      </p:sp>
    </p:spTree>
    <p:extLst>
      <p:ext uri="{BB962C8B-B14F-4D97-AF65-F5344CB8AC3E}">
        <p14:creationId xmlns:p14="http://schemas.microsoft.com/office/powerpoint/2010/main" val="1706451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ru-RU"/>
              <a:t>Образец заголовка</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BCD9B9E-E75B-4282-9FD5-892A4E1C1703}" type="datetimeFigureOut">
              <a:rPr lang="ru-RU" smtClean="0"/>
              <a:t>21.03.2023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93AE81E-69E2-4D0E-8B60-AB790F8E9C86}" type="slidenum">
              <a:rPr lang="ru-RU" smtClean="0"/>
              <a:t>‹#›</a:t>
            </a:fld>
            <a:endParaRPr lang="ru-RU"/>
          </a:p>
        </p:txBody>
      </p:sp>
    </p:spTree>
    <p:extLst>
      <p:ext uri="{BB962C8B-B14F-4D97-AF65-F5344CB8AC3E}">
        <p14:creationId xmlns:p14="http://schemas.microsoft.com/office/powerpoint/2010/main" val="3609407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ru-RU"/>
              <a:t>Образец заголовка</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ru-RU"/>
              <a:t>Вставка рисунка</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a:xfrm>
            <a:off x="3885810" y="6041362"/>
            <a:ext cx="976879" cy="365125"/>
          </a:xfrm>
        </p:spPr>
        <p:txBody>
          <a:bodyPr/>
          <a:lstStyle/>
          <a:p>
            <a:fld id="{BBCD9B9E-E75B-4282-9FD5-892A4E1C1703}" type="datetimeFigureOut">
              <a:rPr lang="ru-RU" smtClean="0"/>
              <a:t>21.03.2023</a:t>
            </a:fld>
            <a:endParaRPr lang="ru-RU"/>
          </a:p>
        </p:txBody>
      </p:sp>
      <p:sp>
        <p:nvSpPr>
          <p:cNvPr id="6" name="Footer Placeholder 5"/>
          <p:cNvSpPr>
            <a:spLocks noGrp="1"/>
          </p:cNvSpPr>
          <p:nvPr>
            <p:ph type="ftr" sz="quarter" idx="11"/>
          </p:nvPr>
        </p:nvSpPr>
        <p:spPr>
          <a:xfrm>
            <a:off x="590396" y="6041362"/>
            <a:ext cx="3295413" cy="365125"/>
          </a:xfrm>
        </p:spPr>
        <p:txBody>
          <a:bodyPr/>
          <a:lstStyle/>
          <a:p>
            <a:endParaRPr lang="ru-RU"/>
          </a:p>
        </p:txBody>
      </p:sp>
      <p:sp>
        <p:nvSpPr>
          <p:cNvPr id="7" name="Slide Number Placeholder 6"/>
          <p:cNvSpPr>
            <a:spLocks noGrp="1"/>
          </p:cNvSpPr>
          <p:nvPr>
            <p:ph type="sldNum" sz="quarter" idx="12"/>
          </p:nvPr>
        </p:nvSpPr>
        <p:spPr>
          <a:xfrm>
            <a:off x="4862689" y="5915888"/>
            <a:ext cx="1062155" cy="490599"/>
          </a:xfrm>
        </p:spPr>
        <p:txBody>
          <a:bodyPr/>
          <a:lstStyle/>
          <a:p>
            <a:fld id="{E93AE81E-69E2-4D0E-8B60-AB790F8E9C86}" type="slidenum">
              <a:rPr lang="ru-RU" smtClean="0"/>
              <a:t>‹#›</a:t>
            </a:fld>
            <a:endParaRPr lang="ru-RU"/>
          </a:p>
        </p:txBody>
      </p:sp>
    </p:spTree>
    <p:extLst>
      <p:ext uri="{BB962C8B-B14F-4D97-AF65-F5344CB8AC3E}">
        <p14:creationId xmlns:p14="http://schemas.microsoft.com/office/powerpoint/2010/main" val="4290620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ru-RU"/>
              <a:t>Образец заголовка</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ru-RU"/>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BCD9B9E-E75B-4282-9FD5-892A4E1C1703}" type="datetimeFigureOut">
              <a:rPr lang="ru-RU" smtClean="0"/>
              <a:t>21.03.2023</a:t>
            </a:fld>
            <a:endParaRPr lang="ru-RU"/>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E93AE81E-69E2-4D0E-8B60-AB790F8E9C86}" type="slidenum">
              <a:rPr lang="ru-RU" smtClean="0"/>
              <a:t>‹#›</a:t>
            </a:fld>
            <a:endParaRPr lang="ru-RU"/>
          </a:p>
        </p:txBody>
      </p:sp>
    </p:spTree>
    <p:extLst>
      <p:ext uri="{BB962C8B-B14F-4D97-AF65-F5344CB8AC3E}">
        <p14:creationId xmlns:p14="http://schemas.microsoft.com/office/powerpoint/2010/main" val="56939517"/>
      </p:ext>
    </p:extLst>
  </p:cSld>
  <p:clrMap bg1="dk1" tx1="lt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6A017F-A0A6-2EBE-3149-D3414232E588}"/>
              </a:ext>
            </a:extLst>
          </p:cNvPr>
          <p:cNvSpPr>
            <a:spLocks noGrp="1"/>
          </p:cNvSpPr>
          <p:nvPr>
            <p:ph type="ctrTitle"/>
          </p:nvPr>
        </p:nvSpPr>
        <p:spPr/>
        <p:txBody>
          <a:bodyPr>
            <a:normAutofit/>
          </a:bodyPr>
          <a:lstStyle/>
          <a:p>
            <a:pPr>
              <a:lnSpc>
                <a:spcPct val="115000"/>
              </a:lnSpc>
              <a:spcAft>
                <a:spcPts val="1000"/>
              </a:spcAft>
            </a:pPr>
            <a:r>
              <a:rPr lang="ru-RU" sz="2400" b="1" dirty="0">
                <a:effectLst>
                  <a:outerShdw blurRad="50800" dist="38100" dir="2700000" algn="tl" rotWithShape="0">
                    <a:prstClr val="black">
                      <a:alpha val="40000"/>
                    </a:prstClr>
                  </a:outerShdw>
                </a:effectLst>
                <a:latin typeface="Times New Roman" panose="02020603050405020304" pitchFamily="18" charset="0"/>
                <a:ea typeface="Times New Roman" panose="02020603050405020304" pitchFamily="18" charset="0"/>
                <a:cs typeface="Times New Roman" panose="02020603050405020304" pitchFamily="18" charset="0"/>
              </a:rPr>
              <a:t>КУРСОВАЯ РАБОТА</a:t>
            </a:r>
            <a:br>
              <a:rPr lang="ru-RU" sz="1800" dirty="0">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br>
            <a:r>
              <a:rPr lang="ru-RU" sz="1800" b="1" dirty="0">
                <a:effectLst>
                  <a:outerShdw blurRad="50800" dist="38100" dir="2700000" algn="tl" rotWithShape="0">
                    <a:prstClr val="black">
                      <a:alpha val="40000"/>
                    </a:prstClr>
                  </a:outerShdw>
                </a:effectLst>
                <a:latin typeface="Times New Roman" panose="02020603050405020304" pitchFamily="18" charset="0"/>
                <a:ea typeface="Times New Roman" panose="02020603050405020304" pitchFamily="18" charset="0"/>
                <a:cs typeface="Times New Roman" panose="02020603050405020304" pitchFamily="18" charset="0"/>
              </a:rPr>
              <a:t> </a:t>
            </a:r>
            <a:br>
              <a:rPr lang="ru-RU" sz="1800" dirty="0">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br>
            <a:r>
              <a:rPr lang="ru-RU" sz="1800" b="1" dirty="0">
                <a:effectLst>
                  <a:outerShdw blurRad="50800" dist="38100" dir="2700000" algn="tl" rotWithShape="0">
                    <a:prstClr val="black">
                      <a:alpha val="40000"/>
                    </a:prstClr>
                  </a:outerShdw>
                </a:effectLst>
                <a:latin typeface="Times New Roman" panose="02020603050405020304" pitchFamily="18" charset="0"/>
                <a:ea typeface="Times New Roman" panose="02020603050405020304" pitchFamily="18" charset="0"/>
                <a:cs typeface="Times New Roman" panose="02020603050405020304" pitchFamily="18" charset="0"/>
              </a:rPr>
              <a:t>по ПМ.02 «Осуществление интеграции программных модулей»</a:t>
            </a:r>
            <a:br>
              <a:rPr lang="ru-RU" sz="1800" dirty="0">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br>
            <a:r>
              <a:rPr lang="ru-RU" sz="1800" b="1" dirty="0">
                <a:effectLst>
                  <a:outerShdw blurRad="50800" dist="38100" dir="2700000" algn="tl" rotWithShape="0">
                    <a:prstClr val="black">
                      <a:alpha val="40000"/>
                    </a:prstClr>
                  </a:outerShdw>
                </a:effectLst>
                <a:latin typeface="Times New Roman" panose="02020603050405020304" pitchFamily="18" charset="0"/>
                <a:ea typeface="Times New Roman" panose="02020603050405020304" pitchFamily="18" charset="0"/>
                <a:cs typeface="Times New Roman" panose="02020603050405020304" pitchFamily="18" charset="0"/>
              </a:rPr>
              <a:t>МДК 02.01 «Технология разработки программного обеспечения»</a:t>
            </a:r>
            <a:br>
              <a:rPr lang="ru-RU" sz="1800" dirty="0">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br>
            <a:br>
              <a:rPr lang="en-US" sz="1800" dirty="0">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br>
            <a:r>
              <a:rPr lang="ru-RU" sz="1800" dirty="0">
                <a:effectLst>
                  <a:outerShdw blurRad="50800" dist="38100" dir="2700000" algn="tl" rotWithShape="0">
                    <a:prstClr val="black">
                      <a:alpha val="40000"/>
                    </a:prstClr>
                  </a:outerShdw>
                </a:effectLst>
                <a:latin typeface="Times New Roman" panose="02020603050405020304" pitchFamily="18" charset="0"/>
                <a:ea typeface="Times New Roman" panose="02020603050405020304" pitchFamily="18" charset="0"/>
                <a:cs typeface="Times New Roman" panose="02020603050405020304" pitchFamily="18" charset="0"/>
              </a:rPr>
              <a:t>Тема: Разработка информационной системы для технического осмотра автомобилей</a:t>
            </a:r>
            <a:endParaRPr lang="ru-RU" dirty="0">
              <a:effectLst>
                <a:outerShdw blurRad="50800" dist="38100" dir="2700000" algn="tl" rotWithShape="0">
                  <a:prstClr val="black">
                    <a:alpha val="40000"/>
                  </a:prstClr>
                </a:outerShdw>
              </a:effectLst>
            </a:endParaRPr>
          </a:p>
        </p:txBody>
      </p:sp>
      <p:sp>
        <p:nvSpPr>
          <p:cNvPr id="3" name="Подзаголовок 2">
            <a:extLst>
              <a:ext uri="{FF2B5EF4-FFF2-40B4-BE49-F238E27FC236}">
                <a16:creationId xmlns:a16="http://schemas.microsoft.com/office/drawing/2014/main" id="{AB9E177F-FF90-6450-6A82-B31770EE6809}"/>
              </a:ext>
            </a:extLst>
          </p:cNvPr>
          <p:cNvSpPr>
            <a:spLocks noGrp="1"/>
          </p:cNvSpPr>
          <p:nvPr>
            <p:ph type="subTitle" idx="1"/>
          </p:nvPr>
        </p:nvSpPr>
        <p:spPr>
          <a:xfrm>
            <a:off x="810000" y="4905376"/>
            <a:ext cx="11382000" cy="1952624"/>
          </a:xfrm>
        </p:spPr>
        <p:txBody>
          <a:bodyPr>
            <a:normAutofit/>
          </a:bodyPr>
          <a:lstStyle/>
          <a:p>
            <a:pPr algn="r"/>
            <a:r>
              <a:rPr lang="ru-RU" dirty="0"/>
              <a:t>Выполнил студент 4 курса</a:t>
            </a:r>
          </a:p>
          <a:p>
            <a:pPr algn="r"/>
            <a:r>
              <a:rPr lang="ru-RU" dirty="0"/>
              <a:t>Группы ИП193</a:t>
            </a:r>
          </a:p>
          <a:p>
            <a:pPr algn="r"/>
            <a:r>
              <a:rPr lang="ru-RU" dirty="0"/>
              <a:t>Евсеенко И.Н.</a:t>
            </a:r>
          </a:p>
          <a:p>
            <a:pPr algn="r"/>
            <a:r>
              <a:rPr lang="ru-RU" dirty="0"/>
              <a:t>Руководитель Лукьянова Светлана Павловна</a:t>
            </a:r>
          </a:p>
          <a:p>
            <a:endParaRPr lang="ru-RU" dirty="0"/>
          </a:p>
        </p:txBody>
      </p:sp>
    </p:spTree>
    <p:extLst>
      <p:ext uri="{BB962C8B-B14F-4D97-AF65-F5344CB8AC3E}">
        <p14:creationId xmlns:p14="http://schemas.microsoft.com/office/powerpoint/2010/main" val="3950028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749531-CAB8-2DD5-D125-DBE21704D568}"/>
              </a:ext>
            </a:extLst>
          </p:cNvPr>
          <p:cNvSpPr>
            <a:spLocks noGrp="1"/>
          </p:cNvSpPr>
          <p:nvPr>
            <p:ph type="title"/>
          </p:nvPr>
        </p:nvSpPr>
        <p:spPr/>
        <p:txBody>
          <a:bodyPr/>
          <a:lstStyle/>
          <a:p>
            <a:r>
              <a:rPr lang="ru-RU" dirty="0"/>
              <a:t>Назначение системы</a:t>
            </a:r>
          </a:p>
        </p:txBody>
      </p:sp>
      <p:sp>
        <p:nvSpPr>
          <p:cNvPr id="3" name="Объект 2">
            <a:extLst>
              <a:ext uri="{FF2B5EF4-FFF2-40B4-BE49-F238E27FC236}">
                <a16:creationId xmlns:a16="http://schemas.microsoft.com/office/drawing/2014/main" id="{52AFCB1E-4A5B-0089-4E45-92909E4DDF73}"/>
              </a:ext>
            </a:extLst>
          </p:cNvPr>
          <p:cNvSpPr>
            <a:spLocks noGrp="1"/>
          </p:cNvSpPr>
          <p:nvPr>
            <p:ph idx="1"/>
          </p:nvPr>
        </p:nvSpPr>
        <p:spPr/>
        <p:txBody>
          <a:bodyPr>
            <a:normAutofit/>
          </a:bodyPr>
          <a:lstStyle/>
          <a:p>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Система работает с шаблонными данными, которые представляют ввод данных о каждой детали автомобиля. Таким образом сотруднику СТО не надо помнить, в какой последовательности надо проводить осмотр автомобиля, а можно действовать по алгоритму. </a:t>
            </a:r>
          </a:p>
          <a:p>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Система оптимизирует шаги осмотра для каждого из типа автомобиля, будь то легковой автомобиль, или грузовой. </a:t>
            </a:r>
          </a:p>
          <a:p>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Система так же позволит удобно просматривать данные о каждом автомобиле любому сотруднику СТО. </a:t>
            </a:r>
          </a:p>
          <a:p>
            <a:r>
              <a:rPr lang="ru-RU" sz="1800" dirty="0">
                <a:effectLst/>
                <a:latin typeface="Times New Roman" panose="02020603050405020304" pitchFamily="18" charset="0"/>
                <a:ea typeface="Times New Roman" panose="02020603050405020304" pitchFamily="18" charset="0"/>
              </a:rPr>
              <a:t>В системе встроен поиск по госномеру для поиска автомобиля в базе данных. Так же система оснащена модулем для составления отчета и накладных, что позволит составлять оценочную стоимость ремонта.</a:t>
            </a:r>
            <a:endParaRPr lang="ru-RU"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8380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DF92A0-08AA-3DA8-3F6B-3EDDECF4FDFD}"/>
              </a:ext>
            </a:extLst>
          </p:cNvPr>
          <p:cNvSpPr>
            <a:spLocks noGrp="1"/>
          </p:cNvSpPr>
          <p:nvPr>
            <p:ph type="title"/>
          </p:nvPr>
        </p:nvSpPr>
        <p:spPr/>
        <p:txBody>
          <a:bodyPr/>
          <a:lstStyle/>
          <a:p>
            <a:r>
              <a:rPr lang="ru-RU" b="0" i="0" dirty="0">
                <a:solidFill>
                  <a:schemeClr val="tx1"/>
                </a:solidFill>
                <a:effectLst/>
                <a:latin typeface="-apple-system"/>
              </a:rPr>
              <a:t>Оценка экономической эффективности проекта</a:t>
            </a:r>
            <a:endParaRPr lang="ru-RU" dirty="0">
              <a:solidFill>
                <a:schemeClr val="tx1"/>
              </a:solidFill>
            </a:endParaRPr>
          </a:p>
        </p:txBody>
      </p:sp>
      <p:sp>
        <p:nvSpPr>
          <p:cNvPr id="3" name="Объект 2">
            <a:extLst>
              <a:ext uri="{FF2B5EF4-FFF2-40B4-BE49-F238E27FC236}">
                <a16:creationId xmlns:a16="http://schemas.microsoft.com/office/drawing/2014/main" id="{A0AFDBF1-56D9-6FA9-CAF7-E835B3E8696C}"/>
              </a:ext>
            </a:extLst>
          </p:cNvPr>
          <p:cNvSpPr>
            <a:spLocks noGrp="1"/>
          </p:cNvSpPr>
          <p:nvPr>
            <p:ph idx="1"/>
          </p:nvPr>
        </p:nvSpPr>
        <p:spPr/>
        <p:txBody>
          <a:bodyPr>
            <a:normAutofit fontScale="92500" lnSpcReduction="10000"/>
          </a:bodyPr>
          <a:lstStyle/>
          <a:p>
            <a:pPr marL="342900" lvl="0" indent="-342900">
              <a:lnSpc>
                <a:spcPct val="150000"/>
              </a:lnSpc>
              <a:tabLst>
                <a:tab pos="457200" algn="l"/>
              </a:tabLst>
            </a:pPr>
            <a:r>
              <a:rPr lang="ru-RU" sz="1800" dirty="0">
                <a:effectLst/>
                <a:latin typeface="Times New Roman" panose="02020603050405020304" pitchFamily="18" charset="0"/>
                <a:ea typeface="Times New Roman" panose="02020603050405020304" pitchFamily="18" charset="0"/>
              </a:rPr>
              <a:t>Оптимизация процессов: увеличит производительность сотрудников СТО и сократит время нахождения автомобилей на ремонте.</a:t>
            </a:r>
          </a:p>
          <a:p>
            <a:pPr marL="342900" lvl="0" indent="-342900">
              <a:lnSpc>
                <a:spcPct val="150000"/>
              </a:lnSpc>
              <a:tabLst>
                <a:tab pos="457200" algn="l"/>
              </a:tabLst>
            </a:pPr>
            <a:r>
              <a:rPr lang="ru-RU" sz="1800" dirty="0">
                <a:effectLst/>
                <a:latin typeface="Times New Roman" panose="02020603050405020304" pitchFamily="18" charset="0"/>
                <a:ea typeface="Times New Roman" panose="02020603050405020304" pitchFamily="18" charset="0"/>
              </a:rPr>
              <a:t>Снижение расходов: снизить расходы на хранение бумажной документации и уменьшить вероятность ошибок при заполнении бумажных документов.</a:t>
            </a:r>
          </a:p>
          <a:p>
            <a:pPr marL="342900" lvl="0" indent="-342900">
              <a:lnSpc>
                <a:spcPct val="150000"/>
              </a:lnSpc>
              <a:tabLst>
                <a:tab pos="457200" algn="l"/>
              </a:tabLst>
            </a:pPr>
            <a:r>
              <a:rPr lang="ru-RU" sz="1800" dirty="0">
                <a:effectLst/>
                <a:latin typeface="Times New Roman" panose="02020603050405020304" pitchFamily="18" charset="0"/>
                <a:ea typeface="Times New Roman" panose="02020603050405020304" pitchFamily="18" charset="0"/>
              </a:rPr>
              <a:t>Увеличение точности диагностики</a:t>
            </a:r>
          </a:p>
          <a:p>
            <a:pPr marL="342900" lvl="0" indent="-342900">
              <a:lnSpc>
                <a:spcPct val="150000"/>
              </a:lnSpc>
              <a:tabLst>
                <a:tab pos="457200" algn="l"/>
              </a:tabLst>
            </a:pPr>
            <a:r>
              <a:rPr lang="ru-RU" sz="1800" dirty="0">
                <a:effectLst/>
                <a:latin typeface="Times New Roman" panose="02020603050405020304" pitchFamily="18" charset="0"/>
                <a:ea typeface="Times New Roman" panose="02020603050405020304" pitchFamily="18" charset="0"/>
              </a:rPr>
              <a:t>Улучшение управления данными: быстро находить необходимую информацию о состоянии автомобилей</a:t>
            </a:r>
          </a:p>
          <a:p>
            <a:pPr marL="342900" lvl="0" indent="-342900">
              <a:lnSpc>
                <a:spcPct val="150000"/>
              </a:lnSpc>
              <a:tabLst>
                <a:tab pos="457200" algn="l"/>
              </a:tabLst>
            </a:pPr>
            <a:r>
              <a:rPr lang="ru-RU" sz="1800" dirty="0">
                <a:effectLst/>
                <a:latin typeface="Times New Roman" panose="02020603050405020304" pitchFamily="18" charset="0"/>
                <a:ea typeface="Times New Roman" panose="02020603050405020304" pitchFamily="18" charset="0"/>
              </a:rPr>
              <a:t>Повышение удовлетворенности клиентов: благодаря быстрому и качественному обслуживанию, клиенты будут более довольны сервисом и вернутся снова в этот автосервис.</a:t>
            </a:r>
          </a:p>
        </p:txBody>
      </p:sp>
    </p:spTree>
    <p:extLst>
      <p:ext uri="{BB962C8B-B14F-4D97-AF65-F5344CB8AC3E}">
        <p14:creationId xmlns:p14="http://schemas.microsoft.com/office/powerpoint/2010/main" val="366072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61E84E-83E5-66D3-4696-343EDF1D2C03}"/>
              </a:ext>
            </a:extLst>
          </p:cNvPr>
          <p:cNvSpPr>
            <a:spLocks noGrp="1"/>
          </p:cNvSpPr>
          <p:nvPr>
            <p:ph type="title"/>
          </p:nvPr>
        </p:nvSpPr>
        <p:spPr/>
        <p:txBody>
          <a:bodyPr/>
          <a:lstStyle/>
          <a:p>
            <a:r>
              <a:rPr lang="ru-RU" dirty="0"/>
              <a:t>Заключение</a:t>
            </a:r>
          </a:p>
        </p:txBody>
      </p:sp>
      <p:sp>
        <p:nvSpPr>
          <p:cNvPr id="3" name="Объект 2">
            <a:extLst>
              <a:ext uri="{FF2B5EF4-FFF2-40B4-BE49-F238E27FC236}">
                <a16:creationId xmlns:a16="http://schemas.microsoft.com/office/drawing/2014/main" id="{CFFA9DC6-1EFB-E897-D386-45BA3BA03519}"/>
              </a:ext>
            </a:extLst>
          </p:cNvPr>
          <p:cNvSpPr>
            <a:spLocks noGrp="1"/>
          </p:cNvSpPr>
          <p:nvPr>
            <p:ph idx="1"/>
          </p:nvPr>
        </p:nvSpPr>
        <p:spPr/>
        <p:txBody>
          <a:bodyPr>
            <a:normAutofit/>
          </a:bodyPr>
          <a:lstStyle/>
          <a:p>
            <a:pPr indent="450215" algn="just">
              <a:lnSpc>
                <a:spcPct val="150000"/>
              </a:lnSpc>
              <a:spcAft>
                <a:spcPts val="10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В результате выполнения курсовой работы была разработана информационная система для технического осмотра автомобилей в Станции технического обслуживания (далее СТО), позволяющая обеспечить централизованный и эффективный способ хранения, управления и отслеживания информации о состоянии автомобилей.</a:t>
            </a:r>
            <a:endParaRPr lang="ru-RU"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0215" algn="just">
              <a:lnSpc>
                <a:spcPct val="150000"/>
              </a:lnSpc>
              <a:spcAft>
                <a:spcPts val="10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В результате применения данной информационной системы будет повышена производительность, уменьшено количество ошибок и улучшена совместная работа членов команды. </a:t>
            </a:r>
            <a:endParaRPr lang="ru-RU"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6709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6A017F-A0A6-2EBE-3149-D3414232E588}"/>
              </a:ext>
            </a:extLst>
          </p:cNvPr>
          <p:cNvSpPr>
            <a:spLocks noGrp="1"/>
          </p:cNvSpPr>
          <p:nvPr>
            <p:ph type="ctrTitle"/>
          </p:nvPr>
        </p:nvSpPr>
        <p:spPr>
          <a:xfrm>
            <a:off x="1751012" y="-4198374"/>
            <a:ext cx="8676222" cy="3200400"/>
          </a:xfrm>
        </p:spPr>
        <p:txBody>
          <a:bodyPr>
            <a:normAutofit/>
          </a:bodyPr>
          <a:lstStyle/>
          <a:p>
            <a:pPr>
              <a:lnSpc>
                <a:spcPct val="115000"/>
              </a:lnSpc>
              <a:spcAft>
                <a:spcPts val="1000"/>
              </a:spcAft>
            </a:pPr>
            <a:r>
              <a:rPr lang="ru-RU" sz="2400" b="1" dirty="0">
                <a:effectLst/>
                <a:latin typeface="Times New Roman" panose="02020603050405020304" pitchFamily="18" charset="0"/>
                <a:ea typeface="Times New Roman" panose="02020603050405020304" pitchFamily="18" charset="0"/>
                <a:cs typeface="Times New Roman" panose="02020603050405020304" pitchFamily="18" charset="0"/>
              </a:rPr>
              <a:t>КУРСОВАЯ РАБОТА</a:t>
            </a:r>
            <a:br>
              <a:rPr lang="ru-RU" sz="1800" dirty="0">
                <a:effectLst/>
                <a:latin typeface="Calibri" panose="020F0502020204030204" pitchFamily="34" charset="0"/>
                <a:ea typeface="Times New Roman" panose="02020603050405020304" pitchFamily="18" charset="0"/>
                <a:cs typeface="Times New Roman" panose="02020603050405020304" pitchFamily="18" charset="0"/>
              </a:rPr>
            </a:br>
            <a:r>
              <a:rPr lang="ru-RU"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ru-RU" sz="1800" dirty="0">
                <a:effectLst/>
                <a:latin typeface="Calibri" panose="020F0502020204030204" pitchFamily="34" charset="0"/>
                <a:ea typeface="Times New Roman" panose="02020603050405020304" pitchFamily="18" charset="0"/>
                <a:cs typeface="Times New Roman" panose="02020603050405020304" pitchFamily="18" charset="0"/>
              </a:rPr>
            </a:br>
            <a:r>
              <a:rPr lang="ru-RU" sz="1800" b="1" dirty="0">
                <a:effectLst/>
                <a:latin typeface="Times New Roman" panose="02020603050405020304" pitchFamily="18" charset="0"/>
                <a:ea typeface="Times New Roman" panose="02020603050405020304" pitchFamily="18" charset="0"/>
                <a:cs typeface="Times New Roman" panose="02020603050405020304" pitchFamily="18" charset="0"/>
              </a:rPr>
              <a:t>по ПМ.02 «Осуществление интеграции программных модулей»</a:t>
            </a:r>
            <a:br>
              <a:rPr lang="ru-RU" sz="1800" dirty="0">
                <a:effectLst/>
                <a:latin typeface="Calibri" panose="020F0502020204030204" pitchFamily="34" charset="0"/>
                <a:ea typeface="Times New Roman" panose="02020603050405020304" pitchFamily="18" charset="0"/>
                <a:cs typeface="Times New Roman" panose="02020603050405020304" pitchFamily="18" charset="0"/>
              </a:rPr>
            </a:br>
            <a:r>
              <a:rPr lang="ru-RU" sz="1800" b="1" dirty="0">
                <a:effectLst/>
                <a:latin typeface="Times New Roman" panose="02020603050405020304" pitchFamily="18" charset="0"/>
                <a:ea typeface="Times New Roman" panose="02020603050405020304" pitchFamily="18" charset="0"/>
                <a:cs typeface="Times New Roman" panose="02020603050405020304" pitchFamily="18" charset="0"/>
              </a:rPr>
              <a:t>МДК 02.01 «Технология разработки программного обеспечения»</a:t>
            </a:r>
            <a:br>
              <a:rPr lang="ru-RU" sz="1800" dirty="0">
                <a:effectLst/>
                <a:latin typeface="Calibri" panose="020F0502020204030204" pitchFamily="34" charset="0"/>
                <a:ea typeface="Times New Roman" panose="02020603050405020304" pitchFamily="18" charset="0"/>
                <a:cs typeface="Times New Roman" panose="02020603050405020304" pitchFamily="18" charset="0"/>
              </a:rPr>
            </a:b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Тема: Разработка информационной системы для технического осмотра автомобилей</a:t>
            </a:r>
            <a:endParaRPr lang="ru-RU" dirty="0"/>
          </a:p>
        </p:txBody>
      </p:sp>
      <p:sp>
        <p:nvSpPr>
          <p:cNvPr id="3" name="Подзаголовок 2">
            <a:extLst>
              <a:ext uri="{FF2B5EF4-FFF2-40B4-BE49-F238E27FC236}">
                <a16:creationId xmlns:a16="http://schemas.microsoft.com/office/drawing/2014/main" id="{AB9E177F-FF90-6450-6A82-B31770EE6809}"/>
              </a:ext>
            </a:extLst>
          </p:cNvPr>
          <p:cNvSpPr>
            <a:spLocks noGrp="1"/>
          </p:cNvSpPr>
          <p:nvPr>
            <p:ph type="subTitle" idx="1"/>
          </p:nvPr>
        </p:nvSpPr>
        <p:spPr>
          <a:xfrm>
            <a:off x="10777030" y="3886200"/>
            <a:ext cx="8676222" cy="1905000"/>
          </a:xfrm>
        </p:spPr>
        <p:txBody>
          <a:bodyPr>
            <a:normAutofit/>
          </a:bodyPr>
          <a:lstStyle/>
          <a:p>
            <a:pPr algn="r"/>
            <a:r>
              <a:rPr lang="ru-RU" dirty="0"/>
              <a:t>Выполнил студент 4 курса</a:t>
            </a:r>
          </a:p>
          <a:p>
            <a:pPr algn="r"/>
            <a:r>
              <a:rPr lang="ru-RU" dirty="0"/>
              <a:t>Группы ИП193</a:t>
            </a:r>
          </a:p>
          <a:p>
            <a:pPr algn="r"/>
            <a:r>
              <a:rPr lang="ru-RU" dirty="0"/>
              <a:t>Евсеенко И.Н.</a:t>
            </a:r>
          </a:p>
          <a:p>
            <a:pPr algn="r"/>
            <a:r>
              <a:rPr lang="ru-RU" dirty="0"/>
              <a:t>Руководитель Лукьянова Светлана Павловна</a:t>
            </a:r>
          </a:p>
          <a:p>
            <a:endParaRPr lang="ru-RU" dirty="0"/>
          </a:p>
        </p:txBody>
      </p:sp>
      <p:sp>
        <p:nvSpPr>
          <p:cNvPr id="5" name="TextBox 4">
            <a:extLst>
              <a:ext uri="{FF2B5EF4-FFF2-40B4-BE49-F238E27FC236}">
                <a16:creationId xmlns:a16="http://schemas.microsoft.com/office/drawing/2014/main" id="{82203F3E-017F-7B26-6CE2-3E220AEED704}"/>
              </a:ext>
            </a:extLst>
          </p:cNvPr>
          <p:cNvSpPr txBox="1"/>
          <p:nvPr/>
        </p:nvSpPr>
        <p:spPr>
          <a:xfrm>
            <a:off x="1052460" y="5791200"/>
            <a:ext cx="9724570" cy="523220"/>
          </a:xfrm>
          <a:prstGeom prst="rect">
            <a:avLst/>
          </a:prstGeom>
          <a:noFill/>
        </p:spPr>
        <p:txBody>
          <a:bodyPr wrap="square">
            <a:spAutoFit/>
          </a:bodyPr>
          <a:lstStyle/>
          <a:p>
            <a:pPr algn="l"/>
            <a:r>
              <a:rPr lang="ru-RU" sz="2800" dirty="0">
                <a:latin typeface="Times New Roman" panose="02020603050405020304" pitchFamily="18" charset="0"/>
                <a:cs typeface="Times New Roman" panose="02020603050405020304" pitchFamily="18" charset="0"/>
              </a:rPr>
              <a:t>А</a:t>
            </a:r>
            <a:r>
              <a:rPr lang="ru-RU" sz="2800" b="0" i="0" dirty="0">
                <a:effectLst/>
                <a:latin typeface="Times New Roman" panose="02020603050405020304" pitchFamily="18" charset="0"/>
                <a:cs typeface="Times New Roman" panose="02020603050405020304" pitchFamily="18" charset="0"/>
              </a:rPr>
              <a:t>ктуальность и цель исследования</a:t>
            </a:r>
          </a:p>
        </p:txBody>
      </p:sp>
      <p:sp>
        <p:nvSpPr>
          <p:cNvPr id="7" name="TextBox 6">
            <a:extLst>
              <a:ext uri="{FF2B5EF4-FFF2-40B4-BE49-F238E27FC236}">
                <a16:creationId xmlns:a16="http://schemas.microsoft.com/office/drawing/2014/main" id="{1D3AD8BC-0064-E46D-2C2E-E17835781343}"/>
              </a:ext>
            </a:extLst>
          </p:cNvPr>
          <p:cNvSpPr txBox="1"/>
          <p:nvPr/>
        </p:nvSpPr>
        <p:spPr>
          <a:xfrm>
            <a:off x="1052460" y="457892"/>
            <a:ext cx="9724570" cy="2031325"/>
          </a:xfrm>
          <a:prstGeom prst="rect">
            <a:avLst/>
          </a:prstGeom>
          <a:noFill/>
        </p:spPr>
        <p:txBody>
          <a:bodyPr wrap="square">
            <a:spAutoFit/>
          </a:bodyPr>
          <a:lstStyle/>
          <a:p>
            <a:r>
              <a:rPr lang="ru-RU" b="0" i="0" dirty="0">
                <a:effectLst/>
                <a:latin typeface="-apple-system"/>
              </a:rPr>
              <a:t>Актуальность исследования обусловлена необходимостью повышения качества и эффективности технического осмотра транспортных средств</a:t>
            </a:r>
            <a:r>
              <a:rPr lang="en-US" b="0" i="0" dirty="0">
                <a:effectLst/>
                <a:latin typeface="-apple-system"/>
              </a:rPr>
              <a:t>,</a:t>
            </a:r>
            <a:r>
              <a:rPr lang="ru-RU" b="0" i="0" dirty="0">
                <a:effectLst/>
                <a:latin typeface="-apple-system"/>
              </a:rPr>
              <a:t>  а также обеспечения контроля за соблюдением правил проведения технического осмотра.</a:t>
            </a:r>
            <a:endParaRPr lang="en-US" b="0" i="0" dirty="0">
              <a:effectLst/>
              <a:latin typeface="-apple-system"/>
            </a:endParaRPr>
          </a:p>
          <a:p>
            <a:endParaRPr lang="en-US" dirty="0">
              <a:latin typeface="-apple-system"/>
            </a:endParaRPr>
          </a:p>
          <a:p>
            <a:r>
              <a:rPr lang="ru-RU" dirty="0">
                <a:latin typeface="Times New Roman" panose="02020603050405020304" pitchFamily="18" charset="0"/>
                <a:cs typeface="Times New Roman" panose="02020603050405020304" pitchFamily="18" charset="0"/>
              </a:rPr>
              <a:t>С 1 марта 2021 года вступают в силу новые правила проведения технического осмотра, которые предусматривают использование единой автоматизированной информационной системы технического осмотра (ЕАИСТО) автомобилей</a:t>
            </a:r>
            <a:r>
              <a:rPr lang="en-US" dirty="0">
                <a:latin typeface="Times New Roman" panose="02020603050405020304" pitchFamily="18" charset="0"/>
                <a:cs typeface="Times New Roman" panose="02020603050405020304" pitchFamily="18" charset="0"/>
              </a:rPr>
              <a:t> - https://docs.cntd.ru/document/902320423</a:t>
            </a:r>
            <a:endParaRPr lang="ru-RU"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979359D-865E-4E45-DE95-23A8BC5D7FF4}"/>
              </a:ext>
            </a:extLst>
          </p:cNvPr>
          <p:cNvSpPr txBox="1"/>
          <p:nvPr/>
        </p:nvSpPr>
        <p:spPr>
          <a:xfrm>
            <a:off x="1052460" y="3206419"/>
            <a:ext cx="9724570" cy="1477328"/>
          </a:xfrm>
          <a:prstGeom prst="rect">
            <a:avLst/>
          </a:prstGeom>
          <a:noFill/>
        </p:spPr>
        <p:txBody>
          <a:bodyPr wrap="square">
            <a:spAutoFit/>
          </a:bodyPr>
          <a:lstStyle/>
          <a:p>
            <a:r>
              <a:rPr lang="ru-RU" b="0" i="0" dirty="0">
                <a:effectLst/>
                <a:latin typeface="Times New Roman" panose="02020603050405020304" pitchFamily="18" charset="0"/>
                <a:cs typeface="Times New Roman" panose="02020603050405020304" pitchFamily="18" charset="0"/>
              </a:rPr>
              <a:t>Целью исследования является разработка информационной системы для технического осмотра автомобилей на базе ЕАИСТО, которая будет соответствовать новым правилам проведения технического осмотра, удовлетворять потребностям пользователей системы (операторов технического осмотра, владельцев автомобилей, органов государственного надзора), а также обладать высоким уровнем функциональности, надежности и безопасности.</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9191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203F3E-017F-7B26-6CE2-3E220AEED704}"/>
              </a:ext>
            </a:extLst>
          </p:cNvPr>
          <p:cNvSpPr txBox="1"/>
          <p:nvPr/>
        </p:nvSpPr>
        <p:spPr>
          <a:xfrm>
            <a:off x="1052460" y="5790279"/>
            <a:ext cx="9724570" cy="523220"/>
          </a:xfrm>
          <a:prstGeom prst="rect">
            <a:avLst/>
          </a:prstGeom>
          <a:noFill/>
        </p:spPr>
        <p:txBody>
          <a:bodyPr wrap="square">
            <a:spAutoFit/>
          </a:bodyPr>
          <a:lstStyle/>
          <a:p>
            <a:pPr algn="l"/>
            <a:r>
              <a:rPr lang="ru-RU" sz="2800" dirty="0">
                <a:latin typeface="Times New Roman" panose="02020603050405020304" pitchFamily="18" charset="0"/>
                <a:cs typeface="Times New Roman" panose="02020603050405020304" pitchFamily="18" charset="0"/>
              </a:rPr>
              <a:t>Архитектура системы – обзор функций</a:t>
            </a:r>
            <a:endParaRPr lang="ru-RU" sz="2800" b="0" i="0" dirty="0">
              <a:effectLst/>
              <a:latin typeface="Times New Roman" panose="02020603050405020304" pitchFamily="18" charset="0"/>
              <a:cs typeface="Times New Roman" panose="02020603050405020304" pitchFamily="18" charset="0"/>
            </a:endParaRPr>
          </a:p>
        </p:txBody>
      </p:sp>
      <p:pic>
        <p:nvPicPr>
          <p:cNvPr id="12" name="Рисунок 11">
            <a:extLst>
              <a:ext uri="{FF2B5EF4-FFF2-40B4-BE49-F238E27FC236}">
                <a16:creationId xmlns:a16="http://schemas.microsoft.com/office/drawing/2014/main" id="{D8B9C61F-7675-1A86-F3D0-0035516C8EFC}"/>
              </a:ext>
            </a:extLst>
          </p:cNvPr>
          <p:cNvPicPr>
            <a:picLocks noChangeAspect="1"/>
          </p:cNvPicPr>
          <p:nvPr/>
        </p:nvPicPr>
        <p:blipFill>
          <a:blip r:embed="rId2"/>
          <a:stretch>
            <a:fillRect/>
          </a:stretch>
        </p:blipFill>
        <p:spPr>
          <a:xfrm>
            <a:off x="1052460" y="438805"/>
            <a:ext cx="3676650" cy="3933825"/>
          </a:xfrm>
          <a:prstGeom prst="rect">
            <a:avLst/>
          </a:prstGeom>
        </p:spPr>
      </p:pic>
      <p:sp>
        <p:nvSpPr>
          <p:cNvPr id="13" name="TextBox 12">
            <a:extLst>
              <a:ext uri="{FF2B5EF4-FFF2-40B4-BE49-F238E27FC236}">
                <a16:creationId xmlns:a16="http://schemas.microsoft.com/office/drawing/2014/main" id="{7A5DF4F3-BC3E-9604-173D-04DFE1409374}"/>
              </a:ext>
            </a:extLst>
          </p:cNvPr>
          <p:cNvSpPr txBox="1"/>
          <p:nvPr/>
        </p:nvSpPr>
        <p:spPr>
          <a:xfrm>
            <a:off x="6096000" y="544501"/>
            <a:ext cx="4238171" cy="3416320"/>
          </a:xfrm>
          <a:prstGeom prst="rect">
            <a:avLst/>
          </a:prstGeom>
          <a:noFill/>
        </p:spPr>
        <p:txBody>
          <a:bodyPr wrap="square" rtlCol="0">
            <a:spAutoFit/>
          </a:bodyPr>
          <a:lstStyle/>
          <a:p>
            <a:r>
              <a:rPr lang="ru-RU" dirty="0"/>
              <a:t>Авторизация в систему и разграничение прав функций:</a:t>
            </a:r>
            <a:br>
              <a:rPr lang="ru-RU" dirty="0"/>
            </a:br>
            <a:br>
              <a:rPr lang="ru-RU" dirty="0"/>
            </a:br>
            <a:r>
              <a:rPr lang="ru-RU" dirty="0"/>
              <a:t>- Неавторизованный пользователь может только просматривать списки автомобилей</a:t>
            </a:r>
          </a:p>
          <a:p>
            <a:endParaRPr lang="ru-RU" dirty="0"/>
          </a:p>
          <a:p>
            <a:r>
              <a:rPr lang="ru-RU" dirty="0"/>
              <a:t>- Авторизованные сотрудники СТО создают карточки автомобилей</a:t>
            </a:r>
          </a:p>
          <a:p>
            <a:endParaRPr lang="ru-RU" dirty="0"/>
          </a:p>
          <a:p>
            <a:r>
              <a:rPr lang="ru-RU" dirty="0"/>
              <a:t>- Администраторы создают и печатают чеки</a:t>
            </a:r>
          </a:p>
        </p:txBody>
      </p:sp>
    </p:spTree>
    <p:extLst>
      <p:ext uri="{BB962C8B-B14F-4D97-AF65-F5344CB8AC3E}">
        <p14:creationId xmlns:p14="http://schemas.microsoft.com/office/powerpoint/2010/main" val="4138819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203F3E-017F-7B26-6CE2-3E220AEED704}"/>
              </a:ext>
            </a:extLst>
          </p:cNvPr>
          <p:cNvSpPr txBox="1"/>
          <p:nvPr/>
        </p:nvSpPr>
        <p:spPr>
          <a:xfrm>
            <a:off x="1233715" y="5791200"/>
            <a:ext cx="9724570" cy="523220"/>
          </a:xfrm>
          <a:prstGeom prst="rect">
            <a:avLst/>
          </a:prstGeom>
          <a:noFill/>
        </p:spPr>
        <p:txBody>
          <a:bodyPr wrap="square">
            <a:spAutoFit/>
          </a:bodyPr>
          <a:lstStyle/>
          <a:p>
            <a:pPr algn="l"/>
            <a:r>
              <a:rPr lang="ru-RU" sz="2800" dirty="0">
                <a:latin typeface="Times New Roman" panose="02020603050405020304" pitchFamily="18" charset="0"/>
                <a:cs typeface="Times New Roman" panose="02020603050405020304" pitchFamily="18" charset="0"/>
              </a:rPr>
              <a:t>Доступные функции для авторизованного пользователя</a:t>
            </a:r>
            <a:endParaRPr lang="ru-RU" sz="2800" b="0" i="0" dirty="0">
              <a:effectLst/>
              <a:latin typeface="Times New Roman" panose="02020603050405020304" pitchFamily="18" charset="0"/>
              <a:cs typeface="Times New Roman" panose="02020603050405020304" pitchFamily="18" charset="0"/>
            </a:endParaRPr>
          </a:p>
        </p:txBody>
      </p:sp>
      <p:pic>
        <p:nvPicPr>
          <p:cNvPr id="2" name="Рисунок 1">
            <a:extLst>
              <a:ext uri="{FF2B5EF4-FFF2-40B4-BE49-F238E27FC236}">
                <a16:creationId xmlns:a16="http://schemas.microsoft.com/office/drawing/2014/main" id="{4B996284-4B4A-667E-B4D5-71B5BB5D8989}"/>
              </a:ext>
            </a:extLst>
          </p:cNvPr>
          <p:cNvPicPr>
            <a:picLocks noChangeAspect="1"/>
          </p:cNvPicPr>
          <p:nvPr/>
        </p:nvPicPr>
        <p:blipFill>
          <a:blip r:embed="rId2"/>
          <a:stretch>
            <a:fillRect/>
          </a:stretch>
        </p:blipFill>
        <p:spPr>
          <a:xfrm>
            <a:off x="3126105" y="543580"/>
            <a:ext cx="5939790" cy="3813175"/>
          </a:xfrm>
          <a:prstGeom prst="rect">
            <a:avLst/>
          </a:prstGeom>
        </p:spPr>
      </p:pic>
    </p:spTree>
    <p:extLst>
      <p:ext uri="{BB962C8B-B14F-4D97-AF65-F5344CB8AC3E}">
        <p14:creationId xmlns:p14="http://schemas.microsoft.com/office/powerpoint/2010/main" val="8657246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7A5DF4F3-BC3E-9604-173D-04DFE1409374}"/>
              </a:ext>
            </a:extLst>
          </p:cNvPr>
          <p:cNvSpPr txBox="1"/>
          <p:nvPr/>
        </p:nvSpPr>
        <p:spPr>
          <a:xfrm>
            <a:off x="7683046" y="2274838"/>
            <a:ext cx="4238171" cy="2308324"/>
          </a:xfrm>
          <a:prstGeom prst="rect">
            <a:avLst/>
          </a:prstGeom>
          <a:noFill/>
        </p:spPr>
        <p:txBody>
          <a:bodyPr wrap="square" rtlCol="0">
            <a:spAutoFit/>
          </a:bodyPr>
          <a:lstStyle/>
          <a:p>
            <a:r>
              <a:rPr lang="ru-RU" dirty="0"/>
              <a:t>Просмотр карточек автомобилей</a:t>
            </a:r>
            <a:br>
              <a:rPr lang="ru-RU" dirty="0"/>
            </a:br>
            <a:br>
              <a:rPr lang="ru-RU" dirty="0"/>
            </a:br>
            <a:r>
              <a:rPr lang="ru-RU" dirty="0"/>
              <a:t>- Поиск карточки по текстовому запросу</a:t>
            </a:r>
          </a:p>
          <a:p>
            <a:endParaRPr lang="ru-RU" dirty="0"/>
          </a:p>
          <a:p>
            <a:r>
              <a:rPr lang="ru-RU" dirty="0"/>
              <a:t>- Функции добавления и удаления карточек для авторизованных пользователей</a:t>
            </a:r>
          </a:p>
        </p:txBody>
      </p:sp>
      <p:pic>
        <p:nvPicPr>
          <p:cNvPr id="6" name="Рисунок 5">
            <a:extLst>
              <a:ext uri="{FF2B5EF4-FFF2-40B4-BE49-F238E27FC236}">
                <a16:creationId xmlns:a16="http://schemas.microsoft.com/office/drawing/2014/main" id="{1AC4D089-8F93-EBB2-62C5-F53ACC23D61E}"/>
              </a:ext>
            </a:extLst>
          </p:cNvPr>
          <p:cNvPicPr>
            <a:picLocks noChangeAspect="1"/>
          </p:cNvPicPr>
          <p:nvPr/>
        </p:nvPicPr>
        <p:blipFill>
          <a:blip r:embed="rId2"/>
          <a:stretch>
            <a:fillRect/>
          </a:stretch>
        </p:blipFill>
        <p:spPr>
          <a:xfrm>
            <a:off x="270783" y="315728"/>
            <a:ext cx="7087959" cy="4588246"/>
          </a:xfrm>
          <a:prstGeom prst="rect">
            <a:avLst/>
          </a:prstGeom>
        </p:spPr>
      </p:pic>
    </p:spTree>
    <p:extLst>
      <p:ext uri="{BB962C8B-B14F-4D97-AF65-F5344CB8AC3E}">
        <p14:creationId xmlns:p14="http://schemas.microsoft.com/office/powerpoint/2010/main" val="3895692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7A5DF4F3-BC3E-9604-173D-04DFE1409374}"/>
              </a:ext>
            </a:extLst>
          </p:cNvPr>
          <p:cNvSpPr txBox="1"/>
          <p:nvPr/>
        </p:nvSpPr>
        <p:spPr>
          <a:xfrm>
            <a:off x="7683046" y="2274838"/>
            <a:ext cx="4238171" cy="2031325"/>
          </a:xfrm>
          <a:prstGeom prst="rect">
            <a:avLst/>
          </a:prstGeom>
          <a:noFill/>
        </p:spPr>
        <p:txBody>
          <a:bodyPr wrap="square" rtlCol="0">
            <a:spAutoFit/>
          </a:bodyPr>
          <a:lstStyle/>
          <a:p>
            <a:r>
              <a:rPr lang="ru-RU" dirty="0"/>
              <a:t>Простой способ не забыть про каждую деталь в автомобиле</a:t>
            </a:r>
            <a:br>
              <a:rPr lang="ru-RU" dirty="0"/>
            </a:br>
            <a:br>
              <a:rPr lang="ru-RU" dirty="0"/>
            </a:br>
            <a:r>
              <a:rPr lang="ru-RU" dirty="0"/>
              <a:t>- Заполнение форм о состоянии автомобиля </a:t>
            </a:r>
          </a:p>
          <a:p>
            <a:endParaRPr lang="ru-RU" dirty="0"/>
          </a:p>
          <a:p>
            <a:r>
              <a:rPr lang="ru-RU" dirty="0"/>
              <a:t>- Создание чека</a:t>
            </a:r>
          </a:p>
        </p:txBody>
      </p:sp>
      <p:pic>
        <p:nvPicPr>
          <p:cNvPr id="4" name="Рисунок 3">
            <a:extLst>
              <a:ext uri="{FF2B5EF4-FFF2-40B4-BE49-F238E27FC236}">
                <a16:creationId xmlns:a16="http://schemas.microsoft.com/office/drawing/2014/main" id="{08B1DB52-34C6-613A-AF74-DEB71C5DB9B1}"/>
              </a:ext>
            </a:extLst>
          </p:cNvPr>
          <p:cNvPicPr>
            <a:picLocks noChangeAspect="1"/>
          </p:cNvPicPr>
          <p:nvPr/>
        </p:nvPicPr>
        <p:blipFill>
          <a:blip r:embed="rId2"/>
          <a:stretch>
            <a:fillRect/>
          </a:stretch>
        </p:blipFill>
        <p:spPr>
          <a:xfrm>
            <a:off x="2838450" y="700087"/>
            <a:ext cx="4629150" cy="4219575"/>
          </a:xfrm>
          <a:prstGeom prst="rect">
            <a:avLst/>
          </a:prstGeom>
        </p:spPr>
      </p:pic>
    </p:spTree>
    <p:extLst>
      <p:ext uri="{BB962C8B-B14F-4D97-AF65-F5344CB8AC3E}">
        <p14:creationId xmlns:p14="http://schemas.microsoft.com/office/powerpoint/2010/main" val="1756087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7A5DF4F3-BC3E-9604-173D-04DFE1409374}"/>
              </a:ext>
            </a:extLst>
          </p:cNvPr>
          <p:cNvSpPr txBox="1"/>
          <p:nvPr/>
        </p:nvSpPr>
        <p:spPr>
          <a:xfrm>
            <a:off x="7683046" y="2274838"/>
            <a:ext cx="4238171" cy="1477328"/>
          </a:xfrm>
          <a:prstGeom prst="rect">
            <a:avLst/>
          </a:prstGeom>
          <a:noFill/>
        </p:spPr>
        <p:txBody>
          <a:bodyPr wrap="square" rtlCol="0">
            <a:spAutoFit/>
          </a:bodyPr>
          <a:lstStyle/>
          <a:p>
            <a:r>
              <a:rPr lang="ru-RU" dirty="0"/>
              <a:t>Печать чека</a:t>
            </a:r>
            <a:br>
              <a:rPr lang="ru-RU" dirty="0"/>
            </a:br>
            <a:br>
              <a:rPr lang="ru-RU" dirty="0"/>
            </a:br>
            <a:r>
              <a:rPr lang="ru-RU" dirty="0"/>
              <a:t>- Сохранение чека в </a:t>
            </a:r>
            <a:r>
              <a:rPr lang="en-US" dirty="0"/>
              <a:t>PDF</a:t>
            </a:r>
            <a:endParaRPr lang="ru-RU" dirty="0"/>
          </a:p>
          <a:p>
            <a:endParaRPr lang="ru-RU" dirty="0"/>
          </a:p>
          <a:p>
            <a:r>
              <a:rPr lang="ru-RU" dirty="0"/>
              <a:t>- Печать чека через принтер</a:t>
            </a:r>
          </a:p>
        </p:txBody>
      </p:sp>
      <p:pic>
        <p:nvPicPr>
          <p:cNvPr id="6" name="Рисунок 5">
            <a:extLst>
              <a:ext uri="{FF2B5EF4-FFF2-40B4-BE49-F238E27FC236}">
                <a16:creationId xmlns:a16="http://schemas.microsoft.com/office/drawing/2014/main" id="{0F150849-76AF-849A-8E48-73061854B5E8}"/>
              </a:ext>
            </a:extLst>
          </p:cNvPr>
          <p:cNvPicPr>
            <a:picLocks noChangeAspect="1"/>
          </p:cNvPicPr>
          <p:nvPr/>
        </p:nvPicPr>
        <p:blipFill>
          <a:blip r:embed="rId2"/>
          <a:stretch>
            <a:fillRect/>
          </a:stretch>
        </p:blipFill>
        <p:spPr>
          <a:xfrm>
            <a:off x="2847975" y="700087"/>
            <a:ext cx="3676650" cy="4219575"/>
          </a:xfrm>
          <a:prstGeom prst="rect">
            <a:avLst/>
          </a:prstGeom>
        </p:spPr>
      </p:pic>
    </p:spTree>
    <p:extLst>
      <p:ext uri="{BB962C8B-B14F-4D97-AF65-F5344CB8AC3E}">
        <p14:creationId xmlns:p14="http://schemas.microsoft.com/office/powerpoint/2010/main" val="5986640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7A5DF4F3-BC3E-9604-173D-04DFE1409374}"/>
              </a:ext>
            </a:extLst>
          </p:cNvPr>
          <p:cNvSpPr txBox="1"/>
          <p:nvPr/>
        </p:nvSpPr>
        <p:spPr>
          <a:xfrm>
            <a:off x="3560987" y="5447445"/>
            <a:ext cx="4238171" cy="369332"/>
          </a:xfrm>
          <a:prstGeom prst="rect">
            <a:avLst/>
          </a:prstGeom>
          <a:noFill/>
        </p:spPr>
        <p:txBody>
          <a:bodyPr wrap="square" rtlCol="0">
            <a:spAutoFit/>
          </a:bodyPr>
          <a:lstStyle/>
          <a:p>
            <a:pPr algn="ctr"/>
            <a:r>
              <a:rPr lang="ru-RU" dirty="0"/>
              <a:t>Пример сохраненного чека</a:t>
            </a:r>
          </a:p>
        </p:txBody>
      </p:sp>
      <p:pic>
        <p:nvPicPr>
          <p:cNvPr id="8" name="Рисунок 7">
            <a:extLst>
              <a:ext uri="{FF2B5EF4-FFF2-40B4-BE49-F238E27FC236}">
                <a16:creationId xmlns:a16="http://schemas.microsoft.com/office/drawing/2014/main" id="{2A570E4D-0BCE-2644-B786-3F819DDCB850}"/>
              </a:ext>
            </a:extLst>
          </p:cNvPr>
          <p:cNvPicPr>
            <a:picLocks noChangeAspect="1"/>
          </p:cNvPicPr>
          <p:nvPr/>
        </p:nvPicPr>
        <p:blipFill>
          <a:blip r:embed="rId2"/>
          <a:stretch>
            <a:fillRect/>
          </a:stretch>
        </p:blipFill>
        <p:spPr>
          <a:xfrm>
            <a:off x="2268277" y="444839"/>
            <a:ext cx="6823589" cy="3883706"/>
          </a:xfrm>
          <a:prstGeom prst="rect">
            <a:avLst/>
          </a:prstGeom>
        </p:spPr>
      </p:pic>
    </p:spTree>
    <p:extLst>
      <p:ext uri="{BB962C8B-B14F-4D97-AF65-F5344CB8AC3E}">
        <p14:creationId xmlns:p14="http://schemas.microsoft.com/office/powerpoint/2010/main" val="1819308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DB8B15EC-E35F-E07A-F17C-E14639D2F913}"/>
              </a:ext>
            </a:extLst>
          </p:cNvPr>
          <p:cNvSpPr>
            <a:spLocks noGrp="1"/>
          </p:cNvSpPr>
          <p:nvPr>
            <p:ph type="title"/>
          </p:nvPr>
        </p:nvSpPr>
        <p:spPr>
          <a:xfrm>
            <a:off x="810000" y="866288"/>
            <a:ext cx="10571998" cy="970450"/>
          </a:xfrm>
        </p:spPr>
        <p:txBody>
          <a:bodyPr>
            <a:normAutofit fontScale="90000"/>
          </a:bodyPr>
          <a:lstStyle/>
          <a:p>
            <a:r>
              <a:rPr lang="ru-RU" dirty="0"/>
              <a:t>Архитектура базы данных карточек автомобилей на основе диаграммы классов</a:t>
            </a:r>
          </a:p>
        </p:txBody>
      </p:sp>
      <p:pic>
        <p:nvPicPr>
          <p:cNvPr id="5" name="Объект 4">
            <a:extLst>
              <a:ext uri="{FF2B5EF4-FFF2-40B4-BE49-F238E27FC236}">
                <a16:creationId xmlns:a16="http://schemas.microsoft.com/office/drawing/2014/main" id="{09A53F39-739C-B648-9223-6A8D5A42A706}"/>
              </a:ext>
            </a:extLst>
          </p:cNvPr>
          <p:cNvPicPr>
            <a:picLocks noGrp="1" noChangeAspect="1"/>
          </p:cNvPicPr>
          <p:nvPr>
            <p:ph idx="1"/>
          </p:nvPr>
        </p:nvPicPr>
        <p:blipFill>
          <a:blip r:embed="rId2"/>
          <a:stretch>
            <a:fillRect/>
          </a:stretch>
        </p:blipFill>
        <p:spPr>
          <a:xfrm>
            <a:off x="3299773" y="2222500"/>
            <a:ext cx="5592453" cy="3636963"/>
          </a:xfrm>
          <a:prstGeom prst="rect">
            <a:avLst/>
          </a:prstGeom>
        </p:spPr>
      </p:pic>
    </p:spTree>
    <p:extLst>
      <p:ext uri="{BB962C8B-B14F-4D97-AF65-F5344CB8AC3E}">
        <p14:creationId xmlns:p14="http://schemas.microsoft.com/office/powerpoint/2010/main" val="33373167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Цитаты">
  <a:themeElements>
    <a:clrScheme name="Синий">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Цитаты">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Цитаты</Template>
  <TotalTime>323</TotalTime>
  <Words>557</Words>
  <Application>Microsoft Office PowerPoint</Application>
  <PresentationFormat>Широкоэкранный</PresentationFormat>
  <Paragraphs>47</Paragraphs>
  <Slides>12</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12</vt:i4>
      </vt:variant>
    </vt:vector>
  </HeadingPairs>
  <TitlesOfParts>
    <vt:vector size="18" baseType="lpstr">
      <vt:lpstr>-apple-system</vt:lpstr>
      <vt:lpstr>Calibri</vt:lpstr>
      <vt:lpstr>Century Gothic</vt:lpstr>
      <vt:lpstr>Times New Roman</vt:lpstr>
      <vt:lpstr>Wingdings 2</vt:lpstr>
      <vt:lpstr>Цитаты</vt:lpstr>
      <vt:lpstr>КУРСОВАЯ РАБОТА   по ПМ.02 «Осуществление интеграции программных модулей» МДК 02.01 «Технология разработки программного обеспечения»  Тема: Разработка информационной системы для технического осмотра автомобилей</vt:lpstr>
      <vt:lpstr>КУРСОВАЯ РАБОТА   по ПМ.02 «Осуществление интеграции программных модулей» МДК 02.01 «Технология разработки программного обеспечения»  Тема: Разработка информационной системы для технического осмотра автомобилей</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Архитектура базы данных карточек автомобилей на основе диаграммы классов</vt:lpstr>
      <vt:lpstr>Назначение системы</vt:lpstr>
      <vt:lpstr>Оценка экономической эффективности проекта</vt:lpstr>
      <vt:lpstr>Заключение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КУРСОВАЯ РАБОТА   по ПМ.02 «Осуществление интеграции программных модулей» МДК 02.01 «Технология разработки программного обеспечения»  Тема: Разработка информационной системы для технического осмотра автомобилей</dc:title>
  <dc:creator>Илья Евсеенко</dc:creator>
  <cp:lastModifiedBy>Илья Евсеенко</cp:lastModifiedBy>
  <cp:revision>17</cp:revision>
  <dcterms:created xsi:type="dcterms:W3CDTF">2023-03-20T21:35:13Z</dcterms:created>
  <dcterms:modified xsi:type="dcterms:W3CDTF">2023-03-21T03:02:06Z</dcterms:modified>
</cp:coreProperties>
</file>