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38" autoAdjust="0"/>
    <p:restoredTop sz="74225" autoAdjust="0"/>
  </p:normalViewPr>
  <p:slideViewPr>
    <p:cSldViewPr>
      <p:cViewPr varScale="1">
        <p:scale>
          <a:sx n="53" d="100"/>
          <a:sy n="53" d="100"/>
        </p:scale>
        <p:origin x="-18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26BB-E790-49F8-83CE-6CC756208D52}" type="datetimeFigureOut">
              <a:rPr lang="en-US" smtClean="0"/>
              <a:pPr/>
              <a:t>9/6/2016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57D98-FBBB-46D2-945B-54F689851C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Evolution of database systems</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Every Organization need to maintain information related to </a:t>
            </a:r>
            <a:r>
              <a:rPr lang="en-US" kern="0" dirty="0" err="1" smtClean="0">
                <a:solidFill>
                  <a:srgbClr val="5F5F5F"/>
                </a:solidFill>
                <a:latin typeface="Arial"/>
              </a:rPr>
              <a:t>employees,customers,business</a:t>
            </a:r>
            <a:r>
              <a:rPr lang="en-US" kern="0" dirty="0" smtClean="0">
                <a:solidFill>
                  <a:srgbClr val="5F5F5F"/>
                </a:solidFill>
                <a:latin typeface="Arial"/>
              </a:rPr>
              <a:t> partners and business transactions.</a:t>
            </a:r>
          </a:p>
          <a:p>
            <a:pPr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An organization need to a </a:t>
            </a:r>
            <a:r>
              <a:rPr lang="en-US" kern="0" dirty="0" err="1" smtClean="0">
                <a:solidFill>
                  <a:srgbClr val="5F5F5F"/>
                </a:solidFill>
                <a:latin typeface="Arial"/>
              </a:rPr>
              <a:t>comprehensive,secure,reliable,and</a:t>
            </a:r>
            <a:r>
              <a:rPr lang="en-US" kern="0" dirty="0" smtClean="0">
                <a:solidFill>
                  <a:srgbClr val="5F5F5F"/>
                </a:solidFill>
                <a:latin typeface="Arial"/>
              </a:rPr>
              <a:t> productive data platform for its applications.</a:t>
            </a:r>
          </a:p>
          <a:p>
            <a:pPr lvl="0"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Data important to us must be stored so that we can retrieve it latter when we need it.</a:t>
            </a:r>
          </a:p>
          <a:p>
            <a:pPr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pic>
        <p:nvPicPr>
          <p:cNvPr id="5" name="Picture 5" descr="j0240719"/>
          <p:cNvPicPr>
            <a:picLocks noChangeAspect="1" noChangeArrowheads="1"/>
          </p:cNvPicPr>
          <p:nvPr/>
        </p:nvPicPr>
        <p:blipFill>
          <a:blip r:embed="rId2"/>
          <a:srcRect/>
          <a:stretch>
            <a:fillRect/>
          </a:stretch>
        </p:blipFill>
        <p:spPr bwMode="auto">
          <a:xfrm>
            <a:off x="381000" y="3352800"/>
            <a:ext cx="1795463" cy="2819400"/>
          </a:xfrm>
          <a:prstGeom prst="rect">
            <a:avLst/>
          </a:prstGeom>
          <a:noFill/>
          <a:ln w="9525">
            <a:noFill/>
            <a:miter lim="800000"/>
            <a:headEnd/>
            <a:tailEnd/>
          </a:ln>
        </p:spPr>
      </p:pic>
      <p:sp>
        <p:nvSpPr>
          <p:cNvPr id="6" name="AutoShape 6"/>
          <p:cNvSpPr>
            <a:spLocks noChangeArrowheads="1"/>
          </p:cNvSpPr>
          <p:nvPr/>
        </p:nvSpPr>
        <p:spPr bwMode="auto">
          <a:xfrm>
            <a:off x="3200400" y="3733800"/>
            <a:ext cx="5943600" cy="2819400"/>
          </a:xfrm>
          <a:prstGeom prst="wedgeRoundRectCallout">
            <a:avLst>
              <a:gd name="adj1" fmla="val -75588"/>
              <a:gd name="adj2" fmla="val -41329"/>
              <a:gd name="adj3" fmla="val 16667"/>
            </a:avLst>
          </a:prstGeom>
          <a:noFill/>
          <a:ln w="9525">
            <a:solidFill>
              <a:schemeClr val="tx1"/>
            </a:solidFill>
            <a:miter lim="800000"/>
            <a:headEnd/>
            <a:tailEnd/>
          </a:ln>
        </p:spPr>
        <p:txBody>
          <a:bodyPr/>
          <a:lstStyle/>
          <a:p>
            <a:r>
              <a:rPr lang="en-US" sz="2400" dirty="0">
                <a:solidFill>
                  <a:schemeClr val="accent2"/>
                </a:solidFill>
                <a:latin typeface="Arial Narrow" pitchFamily="34" charset="0"/>
              </a:rPr>
              <a:t>I need to save information about my</a:t>
            </a:r>
            <a:r>
              <a:rPr lang="en-US" sz="2400" dirty="0">
                <a:latin typeface="Arial Narrow" pitchFamily="34" charset="0"/>
              </a:rPr>
              <a:t> </a:t>
            </a:r>
            <a:r>
              <a:rPr lang="en-US" sz="2400" dirty="0">
                <a:solidFill>
                  <a:srgbClr val="CC3300"/>
                </a:solidFill>
                <a:latin typeface="Arial Narrow" pitchFamily="34" charset="0"/>
              </a:rPr>
              <a:t>100s of patients</a:t>
            </a:r>
            <a:r>
              <a:rPr lang="en-US" sz="2400" dirty="0">
                <a:latin typeface="Arial Narrow" pitchFamily="34" charset="0"/>
              </a:rPr>
              <a:t> </a:t>
            </a:r>
            <a:r>
              <a:rPr lang="en-US" sz="2400" dirty="0">
                <a:solidFill>
                  <a:schemeClr val="accent2"/>
                </a:solidFill>
                <a:latin typeface="Arial Narrow" pitchFamily="34" charset="0"/>
              </a:rPr>
              <a:t>so that I know their history when they come next time. I need a mechanism to</a:t>
            </a:r>
            <a:r>
              <a:rPr lang="en-US" sz="2400" dirty="0">
                <a:latin typeface="Arial Narrow" pitchFamily="34" charset="0"/>
              </a:rPr>
              <a:t> </a:t>
            </a:r>
            <a:r>
              <a:rPr lang="en-US" sz="2400" dirty="0">
                <a:solidFill>
                  <a:srgbClr val="CC3300"/>
                </a:solidFill>
                <a:latin typeface="Arial Narrow" pitchFamily="34" charset="0"/>
              </a:rPr>
              <a:t>retrieve the information easily</a:t>
            </a:r>
            <a:r>
              <a:rPr lang="en-US" sz="2400" dirty="0">
                <a:latin typeface="Arial Narrow" pitchFamily="34" charset="0"/>
              </a:rPr>
              <a:t>. </a:t>
            </a:r>
            <a:r>
              <a:rPr lang="en-US" sz="2400" dirty="0">
                <a:solidFill>
                  <a:schemeClr val="accent2"/>
                </a:solidFill>
                <a:latin typeface="Arial Narrow" pitchFamily="34" charset="0"/>
              </a:rPr>
              <a:t>I also don’t want any body to </a:t>
            </a:r>
            <a:r>
              <a:rPr lang="en-US" sz="2400" dirty="0">
                <a:solidFill>
                  <a:srgbClr val="CC3300"/>
                </a:solidFill>
                <a:latin typeface="Arial Narrow" pitchFamily="34" charset="0"/>
              </a:rPr>
              <a:t>view my data</a:t>
            </a:r>
            <a:r>
              <a:rPr lang="en-US" sz="2400" dirty="0">
                <a:solidFill>
                  <a:schemeClr val="accent2"/>
                </a:solidFill>
                <a:latin typeface="Arial Narrow" pitchFamily="34" charset="0"/>
              </a:rPr>
              <a:t>. Can you also ensure</a:t>
            </a:r>
            <a:r>
              <a:rPr lang="en-US" sz="2400" dirty="0">
                <a:latin typeface="Arial Narrow" pitchFamily="34" charset="0"/>
              </a:rPr>
              <a:t> </a:t>
            </a:r>
            <a:r>
              <a:rPr lang="en-US" sz="2400" dirty="0">
                <a:solidFill>
                  <a:schemeClr val="accent2"/>
                </a:solidFill>
                <a:latin typeface="Arial Narrow" pitchFamily="34" charset="0"/>
              </a:rPr>
              <a:t>that I don’t enter the</a:t>
            </a:r>
            <a:r>
              <a:rPr lang="en-US" sz="2400" dirty="0">
                <a:latin typeface="Arial Narrow" pitchFamily="34" charset="0"/>
              </a:rPr>
              <a:t> </a:t>
            </a:r>
            <a:r>
              <a:rPr lang="en-US" sz="2400" dirty="0">
                <a:solidFill>
                  <a:srgbClr val="CC3300"/>
                </a:solidFill>
                <a:latin typeface="Arial Narrow" pitchFamily="34" charset="0"/>
              </a:rPr>
              <a:t>same data again</a:t>
            </a:r>
            <a:r>
              <a:rPr lang="en-US" sz="2400" dirty="0">
                <a:latin typeface="Arial Narrow" pitchFamily="34" charset="0"/>
              </a:rPr>
              <a:t>! </a:t>
            </a:r>
            <a:r>
              <a:rPr lang="en-US" sz="2400" dirty="0">
                <a:solidFill>
                  <a:schemeClr val="accent2"/>
                </a:solidFill>
                <a:latin typeface="Arial Narrow" pitchFamily="34" charset="0"/>
              </a:rPr>
              <a:t>And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Ways to store data</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There are two ways to store data in computer     system</a:t>
            </a:r>
          </a:p>
          <a:p>
            <a:pPr lvl="1"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Using file system </a:t>
            </a:r>
          </a:p>
          <a:p>
            <a:pPr lvl="1"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Using database</a:t>
            </a:r>
            <a:endParaRPr lang="en-US" kern="0" dirty="0" smtClean="0">
              <a:solidFill>
                <a:srgbClr val="5F5F5F"/>
              </a:solidFill>
              <a:latin typeface="Arial"/>
            </a:endParaRP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7" name="Text Box 10"/>
          <p:cNvSpPr txBox="1">
            <a:spLocks noChangeArrowheads="1"/>
          </p:cNvSpPr>
          <p:nvPr/>
        </p:nvSpPr>
        <p:spPr bwMode="auto">
          <a:xfrm>
            <a:off x="838200" y="2514600"/>
            <a:ext cx="6858000" cy="461665"/>
          </a:xfrm>
          <a:prstGeom prst="rect">
            <a:avLst/>
          </a:prstGeom>
          <a:noFill/>
          <a:ln w="9525">
            <a:noFill/>
            <a:miter lim="800000"/>
            <a:headEnd/>
            <a:tailEnd/>
          </a:ln>
        </p:spPr>
        <p:txBody>
          <a:bodyPr>
            <a:spAutoFit/>
          </a:bodyPr>
          <a:lstStyle/>
          <a:p>
            <a:r>
              <a:rPr lang="en-US" sz="2400" dirty="0" smtClean="0">
                <a:solidFill>
                  <a:srgbClr val="CC3300"/>
                </a:solidFill>
                <a:latin typeface="Tahoma" pitchFamily="34" charset="0"/>
              </a:rPr>
              <a:t>What </a:t>
            </a:r>
            <a:r>
              <a:rPr lang="en-US" sz="2400" dirty="0">
                <a:solidFill>
                  <a:srgbClr val="CC3300"/>
                </a:solidFill>
                <a:latin typeface="Tahoma" pitchFamily="34" charset="0"/>
              </a:rPr>
              <a:t>are the diff files use to store data </a:t>
            </a:r>
            <a:r>
              <a:rPr lang="en-US" sz="2400" dirty="0" smtClean="0">
                <a:solidFill>
                  <a:srgbClr val="CC3300"/>
                </a:solidFill>
                <a:latin typeface="Tahoma" pitchFamily="34" charset="0"/>
              </a:rPr>
              <a:t>???</a:t>
            </a:r>
            <a:endParaRPr lang="en-US" sz="2400" dirty="0">
              <a:solidFill>
                <a:srgbClr val="CC3300"/>
              </a:solidFill>
              <a:latin typeface="Tahoma" pitchFamily="34" charset="0"/>
            </a:endParaRPr>
          </a:p>
        </p:txBody>
      </p:sp>
      <p:sp>
        <p:nvSpPr>
          <p:cNvPr id="8" name="Text Box 10"/>
          <p:cNvSpPr txBox="1">
            <a:spLocks noChangeArrowheads="1"/>
          </p:cNvSpPr>
          <p:nvPr/>
        </p:nvSpPr>
        <p:spPr bwMode="auto">
          <a:xfrm>
            <a:off x="685800" y="3200400"/>
            <a:ext cx="6858000" cy="461665"/>
          </a:xfrm>
          <a:prstGeom prst="rect">
            <a:avLst/>
          </a:prstGeom>
          <a:noFill/>
          <a:ln w="9525">
            <a:noFill/>
            <a:miter lim="800000"/>
            <a:headEnd/>
            <a:tailEnd/>
          </a:ln>
        </p:spPr>
        <p:txBody>
          <a:bodyPr>
            <a:spAutoFit/>
          </a:bodyPr>
          <a:lstStyle/>
          <a:p>
            <a:r>
              <a:rPr lang="en-US" sz="2400" dirty="0" smtClean="0">
                <a:solidFill>
                  <a:srgbClr val="CC3300"/>
                </a:solidFill>
                <a:latin typeface="Tahoma" pitchFamily="34" charset="0"/>
              </a:rPr>
              <a:t>What </a:t>
            </a:r>
            <a:r>
              <a:rPr lang="en-US" sz="2400" dirty="0">
                <a:solidFill>
                  <a:srgbClr val="CC3300"/>
                </a:solidFill>
                <a:latin typeface="Tahoma" pitchFamily="34" charset="0"/>
              </a:rPr>
              <a:t>are the diff </a:t>
            </a:r>
            <a:r>
              <a:rPr lang="en-US" sz="2400" dirty="0" smtClean="0">
                <a:solidFill>
                  <a:srgbClr val="CC3300"/>
                </a:solidFill>
                <a:latin typeface="Tahoma" pitchFamily="34" charset="0"/>
              </a:rPr>
              <a:t>databases </a:t>
            </a:r>
            <a:r>
              <a:rPr lang="en-US" sz="2400" dirty="0">
                <a:solidFill>
                  <a:srgbClr val="CC3300"/>
                </a:solidFill>
                <a:latin typeface="Tahoma" pitchFamily="34" charset="0"/>
              </a:rPr>
              <a:t>use to store data </a:t>
            </a:r>
            <a:r>
              <a:rPr lang="en-US" sz="2400" dirty="0" smtClean="0">
                <a:solidFill>
                  <a:srgbClr val="CC3300"/>
                </a:solidFill>
                <a:latin typeface="Tahoma" pitchFamily="34" charset="0"/>
              </a:rPr>
              <a:t>???</a:t>
            </a:r>
            <a:endParaRPr lang="en-US" sz="2400" dirty="0">
              <a:solidFill>
                <a:srgbClr val="CC3300"/>
              </a:solidFill>
              <a:latin typeface="Tahoma" pitchFamily="34" charset="0"/>
            </a:endParaRPr>
          </a:p>
        </p:txBody>
      </p:sp>
      <p:sp>
        <p:nvSpPr>
          <p:cNvPr id="9" name="Text Box 10"/>
          <p:cNvSpPr txBox="1">
            <a:spLocks noChangeArrowheads="1"/>
          </p:cNvSpPr>
          <p:nvPr/>
        </p:nvSpPr>
        <p:spPr bwMode="auto">
          <a:xfrm>
            <a:off x="685800" y="4038600"/>
            <a:ext cx="6858000" cy="461665"/>
          </a:xfrm>
          <a:prstGeom prst="rect">
            <a:avLst/>
          </a:prstGeom>
          <a:noFill/>
          <a:ln w="9525">
            <a:noFill/>
            <a:miter lim="800000"/>
            <a:headEnd/>
            <a:tailEnd/>
          </a:ln>
        </p:spPr>
        <p:txBody>
          <a:bodyPr>
            <a:spAutoFit/>
          </a:bodyPr>
          <a:lstStyle/>
          <a:p>
            <a:r>
              <a:rPr lang="en-US" sz="2400" smtClean="0">
                <a:solidFill>
                  <a:srgbClr val="CC3300"/>
                </a:solidFill>
                <a:latin typeface="Tahoma" pitchFamily="34" charset="0"/>
              </a:rPr>
              <a:t>What are </a:t>
            </a:r>
            <a:r>
              <a:rPr lang="en-US" sz="2400" dirty="0">
                <a:solidFill>
                  <a:srgbClr val="CC3300"/>
                </a:solidFill>
                <a:latin typeface="Tahoma" pitchFamily="34" charset="0"/>
              </a:rPr>
              <a:t>the </a:t>
            </a:r>
            <a:r>
              <a:rPr lang="en-US" sz="2400" dirty="0" smtClean="0">
                <a:solidFill>
                  <a:srgbClr val="CC3300"/>
                </a:solidFill>
                <a:latin typeface="Tahoma" pitchFamily="34" charset="0"/>
              </a:rPr>
              <a:t>drawbacks of file system???</a:t>
            </a:r>
            <a:endParaRPr lang="en-US" sz="2400" dirty="0">
              <a:solidFill>
                <a:srgbClr val="CC3300"/>
              </a:solidFill>
              <a:latin typeface="Tahom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Disadvantages with file</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For data entry and retrieval large special programs need to be written. </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Programs must make sure that there is no redundant data.</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Programs must ensure that data is consistent when different user manipulates the same data concurrently or if system crashes.</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Retrieval of particular data from a large volume will require complex coding.</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Different users in different system may store the data on different files. This leads to data isolation or islands of data. Writing programs to merge the data, retrieve data etc. becomes extremely difficult.</a:t>
            </a: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Database system</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Database is a collection of meaningful and related data.</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The software that manages this data is database management system (DBMS) or database system.</a:t>
            </a: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Advantages of database system</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Reduced application development time</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Easy storage and retrieval</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Data integrity </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Controlled Redundancy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Data Consistency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Security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Transaction and Concurrency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Crash Recovery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Administration</a:t>
            </a: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Types of DBMS Models </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Hierarchical Model</a:t>
            </a:r>
          </a:p>
          <a:p>
            <a:pPr fontAlgn="base">
              <a:lnSpc>
                <a:spcPct val="140000"/>
              </a:lnSpc>
              <a:spcBef>
                <a:spcPct val="20000"/>
              </a:spcBef>
              <a:spcAft>
                <a:spcPct val="0"/>
              </a:spcAft>
              <a:buClr>
                <a:srgbClr val="333399"/>
              </a:buClr>
              <a:buFont typeface="Wingdings" pitchFamily="2" charset="2"/>
              <a:buChar char="§"/>
              <a:defRPr/>
            </a:pPr>
            <a:endParaRPr lang="en-US" sz="20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Network Model</a:t>
            </a:r>
          </a:p>
          <a:p>
            <a:pPr fontAlgn="base">
              <a:lnSpc>
                <a:spcPct val="140000"/>
              </a:lnSpc>
              <a:spcBef>
                <a:spcPct val="20000"/>
              </a:spcBef>
              <a:spcAft>
                <a:spcPct val="0"/>
              </a:spcAft>
              <a:buClr>
                <a:srgbClr val="333399"/>
              </a:buClr>
              <a:buFont typeface="Wingdings" pitchFamily="2" charset="2"/>
              <a:buChar char="§"/>
              <a:defRPr/>
            </a:pPr>
            <a:endParaRPr lang="en-US" sz="20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Relational Model</a:t>
            </a:r>
          </a:p>
          <a:p>
            <a:pPr fontAlgn="base">
              <a:lnSpc>
                <a:spcPct val="140000"/>
              </a:lnSpc>
              <a:spcBef>
                <a:spcPct val="20000"/>
              </a:spcBef>
              <a:spcAft>
                <a:spcPct val="0"/>
              </a:spcAft>
              <a:buClr>
                <a:srgbClr val="333399"/>
              </a:buClr>
              <a:buFont typeface="Wingdings" pitchFamily="2" charset="2"/>
              <a:buChar char="§"/>
              <a:defRPr/>
            </a:pPr>
            <a:endParaRPr lang="en-US" sz="20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Object Model</a:t>
            </a: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7" name="Oval 4"/>
          <p:cNvSpPr>
            <a:spLocks noChangeArrowheads="1"/>
          </p:cNvSpPr>
          <p:nvPr/>
        </p:nvSpPr>
        <p:spPr bwMode="auto">
          <a:xfrm>
            <a:off x="533400" y="2590800"/>
            <a:ext cx="2971800" cy="914400"/>
          </a:xfrm>
          <a:prstGeom prst="ellipse">
            <a:avLst/>
          </a:prstGeom>
          <a:noFill/>
          <a:ln w="9525">
            <a:solidFill>
              <a:srgbClr val="CC3300"/>
            </a:solidFill>
            <a:round/>
            <a:headEnd/>
            <a:tailEnd/>
          </a:ln>
        </p:spPr>
        <p:txBody>
          <a:bodyPr wrap="none" anchor="ctr"/>
          <a:lstStyle/>
          <a:p>
            <a:endParaRPr lang="en-US"/>
          </a:p>
        </p:txBody>
      </p:sp>
      <p:sp>
        <p:nvSpPr>
          <p:cNvPr id="8" name="Freeform 6"/>
          <p:cNvSpPr>
            <a:spLocks/>
          </p:cNvSpPr>
          <p:nvPr/>
        </p:nvSpPr>
        <p:spPr bwMode="auto">
          <a:xfrm>
            <a:off x="3429000" y="2362200"/>
            <a:ext cx="1219200" cy="546100"/>
          </a:xfrm>
          <a:custGeom>
            <a:avLst/>
            <a:gdLst>
              <a:gd name="T0" fmla="*/ 0 w 768"/>
              <a:gd name="T1" fmla="*/ 2147483647 h 344"/>
              <a:gd name="T2" fmla="*/ 2147483647 w 768"/>
              <a:gd name="T3" fmla="*/ 2147483647 h 344"/>
              <a:gd name="T4" fmla="*/ 2147483647 w 768"/>
              <a:gd name="T5" fmla="*/ 2147483647 h 344"/>
              <a:gd name="T6" fmla="*/ 0 60000 65536"/>
              <a:gd name="T7" fmla="*/ 0 60000 65536"/>
              <a:gd name="T8" fmla="*/ 0 60000 65536"/>
              <a:gd name="T9" fmla="*/ 0 w 768"/>
              <a:gd name="T10" fmla="*/ 0 h 344"/>
              <a:gd name="T11" fmla="*/ 768 w 768"/>
              <a:gd name="T12" fmla="*/ 344 h 344"/>
            </a:gdLst>
            <a:ahLst/>
            <a:cxnLst>
              <a:cxn ang="T6">
                <a:pos x="T0" y="T1"/>
              </a:cxn>
              <a:cxn ang="T7">
                <a:pos x="T2" y="T3"/>
              </a:cxn>
              <a:cxn ang="T8">
                <a:pos x="T4" y="T5"/>
              </a:cxn>
            </a:cxnLst>
            <a:rect l="T9" t="T10" r="T11" b="T12"/>
            <a:pathLst>
              <a:path w="768" h="344">
                <a:moveTo>
                  <a:pt x="0" y="344"/>
                </a:moveTo>
                <a:cubicBezTo>
                  <a:pt x="152" y="228"/>
                  <a:pt x="304" y="112"/>
                  <a:pt x="432" y="56"/>
                </a:cubicBezTo>
                <a:cubicBezTo>
                  <a:pt x="560" y="0"/>
                  <a:pt x="664" y="4"/>
                  <a:pt x="768" y="8"/>
                </a:cubicBezTo>
              </a:path>
            </a:pathLst>
          </a:custGeom>
          <a:noFill/>
          <a:ln w="9525">
            <a:solidFill>
              <a:srgbClr val="CC3300"/>
            </a:solidFill>
            <a:round/>
            <a:headEnd/>
            <a:tailEnd type="triangle" w="med" len="med"/>
          </a:ln>
        </p:spPr>
        <p:txBody>
          <a:bodyPr/>
          <a:lstStyle/>
          <a:p>
            <a:endParaRPr lang="en-US"/>
          </a:p>
        </p:txBody>
      </p:sp>
      <p:sp>
        <p:nvSpPr>
          <p:cNvPr id="9" name="Text Box 7"/>
          <p:cNvSpPr txBox="1">
            <a:spLocks noChangeArrowheads="1"/>
          </p:cNvSpPr>
          <p:nvPr/>
        </p:nvSpPr>
        <p:spPr bwMode="auto">
          <a:xfrm>
            <a:off x="4648200" y="2084388"/>
            <a:ext cx="1616075" cy="519112"/>
          </a:xfrm>
          <a:prstGeom prst="rect">
            <a:avLst/>
          </a:prstGeom>
          <a:noFill/>
          <a:ln w="9525">
            <a:noFill/>
            <a:miter lim="800000"/>
            <a:headEnd/>
            <a:tailEnd/>
          </a:ln>
        </p:spPr>
        <p:txBody>
          <a:bodyPr>
            <a:spAutoFit/>
          </a:bodyPr>
          <a:lstStyle/>
          <a:p>
            <a:r>
              <a:rPr lang="en-US" sz="2800" b="1">
                <a:solidFill>
                  <a:srgbClr val="CC3300"/>
                </a:solidFill>
                <a:latin typeface="Arial Narrow" pitchFamily="34" charset="0"/>
              </a:rPr>
              <a:t>Our focus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RDBMS Features</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Queries for easy storage and retrieval</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Data independence</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Integrity constraints and Data Consistency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Controlled Redundancy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Security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Transaction management and concurrency</a:t>
            </a:r>
          </a:p>
          <a:p>
            <a:pPr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Crash Recovery</a:t>
            </a:r>
          </a:p>
          <a:p>
            <a:pPr lvl="0" fontAlgn="base">
              <a:lnSpc>
                <a:spcPct val="140000"/>
              </a:lnSpc>
              <a:spcBef>
                <a:spcPct val="20000"/>
              </a:spcBef>
              <a:spcAft>
                <a:spcPct val="0"/>
              </a:spcAft>
              <a:buClr>
                <a:srgbClr val="333399"/>
              </a:buCl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RDBMS Products</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Oracle</a:t>
            </a:r>
          </a:p>
          <a:p>
            <a:pPr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DB2</a:t>
            </a:r>
          </a:p>
          <a:p>
            <a:pPr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MySQL</a:t>
            </a:r>
          </a:p>
          <a:p>
            <a:pPr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MS-SQL Server</a:t>
            </a:r>
          </a:p>
          <a:p>
            <a:pPr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Sybase</a:t>
            </a: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5" name="Oval 4"/>
          <p:cNvSpPr/>
          <p:nvPr/>
        </p:nvSpPr>
        <p:spPr>
          <a:xfrm>
            <a:off x="381000" y="4343400"/>
            <a:ext cx="3200400" cy="762000"/>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6" name="Straight Arrow Connector 5"/>
          <p:cNvCxnSpPr>
            <a:stCxn id="5" idx="7"/>
          </p:cNvCxnSpPr>
          <p:nvPr/>
        </p:nvCxnSpPr>
        <p:spPr>
          <a:xfrm rot="5400000" flipH="1" flipV="1">
            <a:off x="3367881" y="3631407"/>
            <a:ext cx="568325" cy="1077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95600" y="3276600"/>
            <a:ext cx="3124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Our scope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355</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Santu</cp:lastModifiedBy>
  <cp:revision>117</cp:revision>
  <dcterms:created xsi:type="dcterms:W3CDTF">2006-08-16T00:00:00Z</dcterms:created>
  <dcterms:modified xsi:type="dcterms:W3CDTF">2016-09-06T04:09:29Z</dcterms:modified>
</cp:coreProperties>
</file>