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2117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Aggregate Functions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 aggregate functions return a single value, calculated from values in a column.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AVG():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smtClean="0"/>
              <a:t>The AVG() function returns the average value of a numeric column.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sz="2100" i="1" dirty="0" smtClean="0">
                <a:solidFill>
                  <a:srgbClr val="0070C0"/>
                </a:solidFill>
              </a:rPr>
              <a:t>SELECT AVG(</a:t>
            </a:r>
            <a:r>
              <a:rPr lang="en-US" sz="2100" i="1" dirty="0" err="1" smtClean="0">
                <a:solidFill>
                  <a:srgbClr val="0070C0"/>
                </a:solidFill>
              </a:rPr>
              <a:t>column_name</a:t>
            </a:r>
            <a:r>
              <a:rPr lang="en-US" sz="2100" i="1" dirty="0" smtClean="0">
                <a:solidFill>
                  <a:srgbClr val="0070C0"/>
                </a:solidFill>
              </a:rPr>
              <a:t>) FROM </a:t>
            </a:r>
            <a:r>
              <a:rPr lang="en-US" sz="2100" i="1" dirty="0" err="1" smtClean="0">
                <a:solidFill>
                  <a:srgbClr val="0070C0"/>
                </a:solidFill>
              </a:rPr>
              <a:t>table_name</a:t>
            </a:r>
            <a:endParaRPr lang="en-US" sz="2100" i="1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COUNT():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smtClean="0"/>
              <a:t>The COUNT() function returns the number of rows that matches a specified criteria.</a:t>
            </a:r>
          </a:p>
          <a:p>
            <a:pPr lvl="1"/>
            <a:r>
              <a:rPr lang="en-US" sz="2100" i="1" dirty="0" smtClean="0">
                <a:solidFill>
                  <a:srgbClr val="0070C0"/>
                </a:solidFill>
              </a:rPr>
              <a:t>SELECT COUNT(</a:t>
            </a:r>
            <a:r>
              <a:rPr lang="en-US" sz="2100" i="1" dirty="0" err="1" smtClean="0">
                <a:solidFill>
                  <a:srgbClr val="0070C0"/>
                </a:solidFill>
              </a:rPr>
              <a:t>column_name</a:t>
            </a:r>
            <a:r>
              <a:rPr lang="en-US" sz="2100" i="1" dirty="0" smtClean="0">
                <a:solidFill>
                  <a:srgbClr val="0070C0"/>
                </a:solidFill>
              </a:rPr>
              <a:t>) FROM </a:t>
            </a:r>
            <a:r>
              <a:rPr lang="en-US" sz="2100" i="1" dirty="0" err="1" smtClean="0">
                <a:solidFill>
                  <a:srgbClr val="0070C0"/>
                </a:solidFill>
              </a:rPr>
              <a:t>table_name</a:t>
            </a:r>
            <a:endParaRPr lang="en-US" sz="2100" i="1" dirty="0" smtClean="0">
              <a:solidFill>
                <a:srgbClr val="0070C0"/>
              </a:solidFill>
            </a:endParaRPr>
          </a:p>
          <a:p>
            <a:pPr lvl="1"/>
            <a:r>
              <a:rPr lang="en-US" sz="2100" i="1" dirty="0" smtClean="0">
                <a:solidFill>
                  <a:srgbClr val="0070C0"/>
                </a:solidFill>
              </a:rPr>
              <a:t>SELECT COUNT(*) FROM </a:t>
            </a:r>
            <a:r>
              <a:rPr lang="en-US" sz="2100" i="1" dirty="0" err="1" smtClean="0">
                <a:solidFill>
                  <a:srgbClr val="0070C0"/>
                </a:solidFill>
              </a:rPr>
              <a:t>table_name</a:t>
            </a:r>
            <a:endParaRPr lang="en-US" sz="2100" i="1" dirty="0" smtClean="0">
              <a:solidFill>
                <a:srgbClr val="0070C0"/>
              </a:solidFill>
            </a:endParaRPr>
          </a:p>
          <a:p>
            <a:pPr lvl="1"/>
            <a:r>
              <a:rPr lang="en-US" sz="2100" i="1" dirty="0" smtClean="0">
                <a:solidFill>
                  <a:srgbClr val="0070C0"/>
                </a:solidFill>
              </a:rPr>
              <a:t>SELECT COUNT(DISTINCT </a:t>
            </a:r>
            <a:r>
              <a:rPr lang="en-US" sz="2100" i="1" dirty="0" err="1" smtClean="0">
                <a:solidFill>
                  <a:srgbClr val="0070C0"/>
                </a:solidFill>
              </a:rPr>
              <a:t>column_name</a:t>
            </a:r>
            <a:r>
              <a:rPr lang="en-US" sz="2100" i="1" dirty="0" smtClean="0">
                <a:solidFill>
                  <a:srgbClr val="0070C0"/>
                </a:solidFill>
              </a:rPr>
              <a:t>) FROM </a:t>
            </a:r>
            <a:r>
              <a:rPr lang="en-US" sz="2100" i="1" dirty="0" err="1" smtClean="0">
                <a:solidFill>
                  <a:srgbClr val="0070C0"/>
                </a:solidFill>
              </a:rPr>
              <a:t>table_name</a:t>
            </a:r>
            <a:endParaRPr lang="en-US" sz="2100" i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Aggregate Functions</a:t>
            </a:r>
            <a:endParaRPr lang="en-US" sz="2700" b="1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14400"/>
            <a:ext cx="8305800" cy="5211763"/>
          </a:xfrm>
        </p:spPr>
        <p:txBody>
          <a:bodyPr>
            <a:normAutofit/>
          </a:bodyPr>
          <a:lstStyle/>
          <a:p>
            <a:r>
              <a:rPr lang="en-US" sz="2100" dirty="0" smtClean="0">
                <a:solidFill>
                  <a:srgbClr val="C00000"/>
                </a:solidFill>
              </a:rPr>
              <a:t>Max():</a:t>
            </a: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MAX() function returns the largest value of the selected column.</a:t>
            </a:r>
          </a:p>
          <a:p>
            <a:pPr lvl="1"/>
            <a:r>
              <a:rPr lang="en-US" sz="2100" dirty="0" smtClean="0">
                <a:solidFill>
                  <a:srgbClr val="0070C0"/>
                </a:solidFill>
              </a:rPr>
              <a:t>SELECT Max(</a:t>
            </a:r>
            <a:r>
              <a:rPr lang="en-US" sz="2100" dirty="0" err="1" smtClean="0">
                <a:solidFill>
                  <a:srgbClr val="0070C0"/>
                </a:solidFill>
              </a:rPr>
              <a:t>column_name</a:t>
            </a:r>
            <a:r>
              <a:rPr lang="en-US" sz="2100" dirty="0" smtClean="0">
                <a:solidFill>
                  <a:srgbClr val="0070C0"/>
                </a:solidFill>
              </a:rPr>
              <a:t>) FROM </a:t>
            </a:r>
            <a:r>
              <a:rPr lang="en-US" sz="2100" dirty="0" err="1" smtClean="0">
                <a:solidFill>
                  <a:srgbClr val="0070C0"/>
                </a:solidFill>
              </a:rPr>
              <a:t>table_name</a:t>
            </a:r>
            <a:endParaRPr lang="en-US" sz="21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Min():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The Min() function returns the smallest value of the selected column.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SELECT Min(</a:t>
            </a:r>
            <a:r>
              <a:rPr lang="en-US" sz="2000" dirty="0" err="1" smtClean="0">
                <a:solidFill>
                  <a:srgbClr val="0070C0"/>
                </a:solidFill>
              </a:rPr>
              <a:t>column_name</a:t>
            </a:r>
            <a:r>
              <a:rPr lang="en-US" sz="2000" dirty="0" smtClean="0">
                <a:solidFill>
                  <a:srgbClr val="0070C0"/>
                </a:solidFill>
              </a:rPr>
              <a:t>) FROM </a:t>
            </a:r>
            <a:r>
              <a:rPr lang="en-US" sz="2000" dirty="0" err="1" smtClean="0">
                <a:solidFill>
                  <a:srgbClr val="0070C0"/>
                </a:solidFill>
              </a:rPr>
              <a:t>table_name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100" dirty="0" smtClean="0">
                <a:solidFill>
                  <a:srgbClr val="C00000"/>
                </a:solidFill>
              </a:rPr>
              <a:t>Sum():</a:t>
            </a: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smtClean="0"/>
              <a:t>The SUM() function returns the total sum of a numeric column.</a:t>
            </a:r>
          </a:p>
          <a:p>
            <a:pPr lvl="1"/>
            <a:r>
              <a:rPr lang="en-US" sz="2100" dirty="0" smtClean="0">
                <a:solidFill>
                  <a:srgbClr val="0070C0"/>
                </a:solidFill>
              </a:rPr>
              <a:t>SELECT SUM(</a:t>
            </a:r>
            <a:r>
              <a:rPr lang="en-US" sz="2100" dirty="0" err="1" smtClean="0">
                <a:solidFill>
                  <a:srgbClr val="0070C0"/>
                </a:solidFill>
              </a:rPr>
              <a:t>column_name</a:t>
            </a:r>
            <a:r>
              <a:rPr lang="en-US" sz="2100" dirty="0" smtClean="0">
                <a:solidFill>
                  <a:srgbClr val="0070C0"/>
                </a:solidFill>
              </a:rPr>
              <a:t>) FROM </a:t>
            </a:r>
            <a:r>
              <a:rPr lang="en-US" sz="2100" dirty="0" err="1" smtClean="0">
                <a:solidFill>
                  <a:srgbClr val="0070C0"/>
                </a:solidFill>
              </a:rPr>
              <a:t>table_name</a:t>
            </a:r>
            <a:endParaRPr lang="en-US" sz="2100" dirty="0" smtClean="0">
              <a:solidFill>
                <a:srgbClr val="0070C0"/>
              </a:solidFill>
            </a:endParaRPr>
          </a:p>
          <a:p>
            <a:pPr lvl="0" fontAlgn="base">
              <a:lnSpc>
                <a:spcPct val="90000"/>
              </a:lnSpc>
              <a:spcAft>
                <a:spcPct val="0"/>
              </a:spcAft>
              <a:buClr>
                <a:srgbClr val="333399"/>
              </a:buClr>
              <a:buFontTx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 that aggregate values are not allowed in the WHERE clause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lvl="1">
              <a:buNone/>
            </a:pPr>
            <a:endParaRPr lang="en-US" sz="2100" dirty="0" smtClean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Aggregate Functions</a:t>
            </a:r>
            <a:endParaRPr lang="en-US" sz="2700" b="1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2879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Upper():</a:t>
            </a:r>
            <a:r>
              <a:rPr lang="en-US" sz="1800" dirty="0" smtClean="0"/>
              <a:t> The Upper() function converts the value of a field to uppercase.</a:t>
            </a:r>
          </a:p>
          <a:p>
            <a:pPr lvl="1"/>
            <a:r>
              <a:rPr lang="en-US" sz="1800" dirty="0" smtClean="0">
                <a:solidFill>
                  <a:srgbClr val="0070C0"/>
                </a:solidFill>
              </a:rPr>
              <a:t>SELECT Upper(</a:t>
            </a:r>
            <a:r>
              <a:rPr lang="en-US" sz="1800" dirty="0" err="1" smtClean="0">
                <a:solidFill>
                  <a:srgbClr val="0070C0"/>
                </a:solidFill>
              </a:rPr>
              <a:t>column_name</a:t>
            </a:r>
            <a:r>
              <a:rPr lang="en-US" sz="1800" dirty="0" smtClean="0">
                <a:solidFill>
                  <a:srgbClr val="0070C0"/>
                </a:solidFill>
              </a:rPr>
              <a:t>) FROM </a:t>
            </a:r>
            <a:r>
              <a:rPr lang="en-US" sz="1800" dirty="0" err="1" smtClean="0">
                <a:solidFill>
                  <a:srgbClr val="0070C0"/>
                </a:solidFill>
              </a:rPr>
              <a:t>table_name</a:t>
            </a:r>
            <a:endParaRPr lang="en-US" sz="1800" dirty="0" smtClean="0">
              <a:solidFill>
                <a:srgbClr val="C00000"/>
              </a:solidFill>
            </a:endParaRPr>
          </a:p>
          <a:p>
            <a:r>
              <a:rPr lang="en-US" sz="1800" dirty="0" smtClean="0">
                <a:solidFill>
                  <a:srgbClr val="C00000"/>
                </a:solidFill>
              </a:rPr>
              <a:t>Lower():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smtClean="0"/>
              <a:t>The </a:t>
            </a:r>
            <a:r>
              <a:rPr lang="en-US" sz="1800" dirty="0" smtClean="0"/>
              <a:t>Lower() </a:t>
            </a:r>
            <a:r>
              <a:rPr lang="en-US" sz="1800" dirty="0" smtClean="0"/>
              <a:t>function converts the value of a field to lowercase.</a:t>
            </a:r>
          </a:p>
          <a:p>
            <a:pPr lvl="1"/>
            <a:r>
              <a:rPr lang="en-US" sz="1800" dirty="0" smtClean="0">
                <a:solidFill>
                  <a:srgbClr val="0070C0"/>
                </a:solidFill>
              </a:rPr>
              <a:t>SELECT Lower(</a:t>
            </a:r>
            <a:r>
              <a:rPr lang="en-US" sz="1800" dirty="0" err="1" smtClean="0">
                <a:solidFill>
                  <a:srgbClr val="0070C0"/>
                </a:solidFill>
              </a:rPr>
              <a:t>column_name</a:t>
            </a:r>
            <a:r>
              <a:rPr lang="en-US" sz="1800" dirty="0" smtClean="0">
                <a:solidFill>
                  <a:srgbClr val="0070C0"/>
                </a:solidFill>
              </a:rPr>
              <a:t>) FROM </a:t>
            </a:r>
            <a:r>
              <a:rPr lang="en-US" sz="1800" dirty="0" err="1" smtClean="0">
                <a:solidFill>
                  <a:srgbClr val="0070C0"/>
                </a:solidFill>
              </a:rPr>
              <a:t>table_name</a:t>
            </a:r>
            <a:endParaRPr lang="en-US" sz="1800" dirty="0" smtClean="0">
              <a:solidFill>
                <a:srgbClr val="0070C0"/>
              </a:solidFill>
            </a:endParaRPr>
          </a:p>
          <a:p>
            <a:r>
              <a:rPr lang="en-US" sz="1800" dirty="0" smtClean="0">
                <a:solidFill>
                  <a:srgbClr val="C00000"/>
                </a:solidFill>
              </a:rPr>
              <a:t>LEFT(</a:t>
            </a:r>
            <a:r>
              <a:rPr lang="en-US" sz="1800" dirty="0" err="1" smtClean="0">
                <a:solidFill>
                  <a:srgbClr val="C00000"/>
                </a:solidFill>
              </a:rPr>
              <a:t>expression,count</a:t>
            </a:r>
            <a:r>
              <a:rPr lang="en-US" sz="1800" dirty="0" smtClean="0">
                <a:solidFill>
                  <a:srgbClr val="C00000"/>
                </a:solidFill>
              </a:rPr>
              <a:t>):</a:t>
            </a:r>
            <a:r>
              <a:rPr lang="en-US" sz="1800" dirty="0"/>
              <a:t>Returns the leftmost number of characters as </a:t>
            </a:r>
            <a:r>
              <a:rPr lang="en-US" sz="1800" dirty="0" smtClean="0"/>
              <a:t>specified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Select Left(col_name,2) from </a:t>
            </a:r>
            <a:r>
              <a:rPr lang="en-US" sz="1800" dirty="0" err="1">
                <a:solidFill>
                  <a:srgbClr val="0070C0"/>
                </a:solidFill>
              </a:rPr>
              <a:t>tabl_name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 smtClean="0">
                <a:solidFill>
                  <a:srgbClr val="C00000"/>
                </a:solidFill>
              </a:rPr>
              <a:t>Right(</a:t>
            </a:r>
            <a:r>
              <a:rPr lang="en-US" sz="1800" dirty="0" err="1" smtClean="0">
                <a:solidFill>
                  <a:srgbClr val="C00000"/>
                </a:solidFill>
              </a:rPr>
              <a:t>expression,count</a:t>
            </a:r>
            <a:r>
              <a:rPr lang="en-US" sz="1800" dirty="0" smtClean="0">
                <a:solidFill>
                  <a:srgbClr val="C00000"/>
                </a:solidFill>
              </a:rPr>
              <a:t>): </a:t>
            </a:r>
            <a:r>
              <a:rPr lang="en-US" sz="1800" dirty="0"/>
              <a:t>Returns the </a:t>
            </a:r>
            <a:r>
              <a:rPr lang="en-US" sz="1800" dirty="0" smtClean="0"/>
              <a:t>rightmost </a:t>
            </a:r>
            <a:r>
              <a:rPr lang="en-US" sz="1800" dirty="0"/>
              <a:t>number of characters as </a:t>
            </a:r>
            <a:r>
              <a:rPr lang="en-US" sz="1800" dirty="0" smtClean="0"/>
              <a:t>specified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Select  </a:t>
            </a:r>
            <a:r>
              <a:rPr lang="en-US" sz="1800" dirty="0" smtClean="0">
                <a:solidFill>
                  <a:srgbClr val="0070C0"/>
                </a:solidFill>
              </a:rPr>
              <a:t>Right(col_name,2</a:t>
            </a:r>
            <a:r>
              <a:rPr lang="en-US" sz="1800" dirty="0">
                <a:solidFill>
                  <a:srgbClr val="0070C0"/>
                </a:solidFill>
              </a:rPr>
              <a:t>) from </a:t>
            </a:r>
            <a:r>
              <a:rPr lang="en-US" sz="1800" dirty="0" err="1" smtClean="0">
                <a:solidFill>
                  <a:srgbClr val="0070C0"/>
                </a:solidFill>
              </a:rPr>
              <a:t>tabl_name</a:t>
            </a:r>
            <a:endParaRPr lang="en-US" sz="1800" dirty="0">
              <a:solidFill>
                <a:srgbClr val="C00000"/>
              </a:solidFill>
            </a:endParaRPr>
          </a:p>
          <a:p>
            <a:r>
              <a:rPr lang="en-US" sz="1800" dirty="0" smtClean="0">
                <a:solidFill>
                  <a:srgbClr val="C00000"/>
                </a:solidFill>
              </a:rPr>
              <a:t>LTRIM():</a:t>
            </a:r>
            <a:r>
              <a:rPr lang="en-US" sz="1800" dirty="0"/>
              <a:t>Removes leading </a:t>
            </a:r>
            <a:r>
              <a:rPr lang="en-US" sz="1800" dirty="0" smtClean="0"/>
              <a:t>spaces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RTRIM(): </a:t>
            </a:r>
            <a:r>
              <a:rPr lang="en-US" sz="1800" dirty="0"/>
              <a:t>Removes trailing spaces</a:t>
            </a:r>
            <a:endParaRPr lang="en-US" sz="1800" dirty="0" smtClean="0">
              <a:solidFill>
                <a:srgbClr val="C00000"/>
              </a:solidFill>
            </a:endParaRPr>
          </a:p>
          <a:p>
            <a:r>
              <a:rPr lang="en-US" sz="1800" dirty="0" smtClean="0">
                <a:solidFill>
                  <a:srgbClr val="C00000"/>
                </a:solidFill>
              </a:rPr>
              <a:t>Len():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smtClean="0"/>
              <a:t>The LEN() function returns the length of the value in a text field.</a:t>
            </a:r>
          </a:p>
          <a:p>
            <a:pPr lvl="1"/>
            <a:r>
              <a:rPr lang="en-US" sz="1800" dirty="0" smtClean="0">
                <a:solidFill>
                  <a:srgbClr val="0070C0"/>
                </a:solidFill>
              </a:rPr>
              <a:t>SELECT LEN(</a:t>
            </a:r>
            <a:r>
              <a:rPr lang="en-US" sz="1800" dirty="0" err="1" smtClean="0">
                <a:solidFill>
                  <a:srgbClr val="0070C0"/>
                </a:solidFill>
              </a:rPr>
              <a:t>column_name</a:t>
            </a:r>
            <a:r>
              <a:rPr lang="en-US" sz="1800" dirty="0" smtClean="0">
                <a:solidFill>
                  <a:srgbClr val="0070C0"/>
                </a:solidFill>
              </a:rPr>
              <a:t>) FROM </a:t>
            </a:r>
            <a:r>
              <a:rPr lang="en-US" sz="1800" dirty="0" err="1" smtClean="0">
                <a:solidFill>
                  <a:srgbClr val="0070C0"/>
                </a:solidFill>
              </a:rPr>
              <a:t>table_name</a:t>
            </a:r>
            <a:endParaRPr lang="en-US" sz="1800" dirty="0" smtClean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rgbClr val="C00000"/>
                </a:solidFill>
              </a:rPr>
              <a:t>REVERSE ( </a:t>
            </a:r>
            <a:r>
              <a:rPr lang="en-US" sz="1800" dirty="0" err="1">
                <a:solidFill>
                  <a:srgbClr val="C00000"/>
                </a:solidFill>
              </a:rPr>
              <a:t>string_expression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):</a:t>
            </a:r>
            <a:r>
              <a:rPr lang="en-US" sz="1800" dirty="0" smtClean="0"/>
              <a:t>returns reverse of the string</a:t>
            </a:r>
          </a:p>
          <a:p>
            <a:r>
              <a:rPr lang="en-US" sz="1800" dirty="0">
                <a:solidFill>
                  <a:srgbClr val="C00000"/>
                </a:solidFill>
              </a:rPr>
              <a:t>SUBSTRING ( </a:t>
            </a:r>
            <a:r>
              <a:rPr lang="en-US" sz="1800" dirty="0" err="1">
                <a:solidFill>
                  <a:srgbClr val="C00000"/>
                </a:solidFill>
              </a:rPr>
              <a:t>value_expression</a:t>
            </a:r>
            <a:r>
              <a:rPr lang="en-US" sz="1800" dirty="0">
                <a:solidFill>
                  <a:srgbClr val="C00000"/>
                </a:solidFill>
              </a:rPr>
              <a:t> , </a:t>
            </a:r>
            <a:r>
              <a:rPr lang="en-US" sz="1800" dirty="0" err="1">
                <a:solidFill>
                  <a:srgbClr val="C00000"/>
                </a:solidFill>
              </a:rPr>
              <a:t>start_expression</a:t>
            </a:r>
            <a:r>
              <a:rPr lang="en-US" sz="1800" dirty="0">
                <a:solidFill>
                  <a:srgbClr val="C00000"/>
                </a:solidFill>
              </a:rPr>
              <a:t> , </a:t>
            </a:r>
            <a:r>
              <a:rPr lang="en-US" sz="1800" dirty="0" err="1">
                <a:solidFill>
                  <a:srgbClr val="C00000"/>
                </a:solidFill>
              </a:rPr>
              <a:t>length_expression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):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returns part of the string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String Functions</a:t>
            </a:r>
            <a:endParaRPr lang="en-US" sz="2700" b="1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28796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rgbClr val="C00000"/>
                </a:solidFill>
              </a:rPr>
              <a:t>Getdate</a:t>
            </a:r>
            <a:r>
              <a:rPr lang="en-US" sz="2000" dirty="0" smtClean="0">
                <a:solidFill>
                  <a:srgbClr val="C00000"/>
                </a:solidFill>
              </a:rPr>
              <a:t>():</a:t>
            </a:r>
            <a:r>
              <a:rPr lang="en-US" sz="2000" dirty="0" smtClean="0"/>
              <a:t> returns current system date and time.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Year(expression):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 returns year with in the given date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month(expression):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returns month of the given date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day(expression):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returns day with in the given date</a:t>
            </a:r>
          </a:p>
          <a:p>
            <a:r>
              <a:rPr lang="en-US" sz="2000" dirty="0" err="1" smtClean="0">
                <a:solidFill>
                  <a:srgbClr val="C00000"/>
                </a:solidFill>
              </a:rPr>
              <a:t>datepart</a:t>
            </a:r>
            <a:r>
              <a:rPr lang="en-US" sz="2000" dirty="0" smtClean="0">
                <a:solidFill>
                  <a:srgbClr val="C00000"/>
                </a:solidFill>
              </a:rPr>
              <a:t>(</a:t>
            </a:r>
            <a:r>
              <a:rPr lang="en-US" sz="2000" dirty="0" err="1" smtClean="0">
                <a:solidFill>
                  <a:srgbClr val="C00000"/>
                </a:solidFill>
              </a:rPr>
              <a:t>datepart_expression,date</a:t>
            </a:r>
            <a:r>
              <a:rPr lang="en-US" sz="2000" dirty="0" smtClean="0">
                <a:solidFill>
                  <a:srgbClr val="C00000"/>
                </a:solidFill>
              </a:rPr>
              <a:t>) :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returns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datepart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with in the date</a:t>
            </a:r>
          </a:p>
          <a:p>
            <a:r>
              <a:rPr lang="en-US" sz="2000" dirty="0" err="1" smtClean="0">
                <a:solidFill>
                  <a:srgbClr val="C00000"/>
                </a:solidFill>
              </a:rPr>
              <a:t>Datename</a:t>
            </a:r>
            <a:r>
              <a:rPr lang="en-US" sz="2000" dirty="0" smtClean="0">
                <a:solidFill>
                  <a:srgbClr val="C00000"/>
                </a:solidFill>
              </a:rPr>
              <a:t>(</a:t>
            </a:r>
            <a:r>
              <a:rPr lang="en-US" sz="2000" dirty="0" err="1" smtClean="0">
                <a:solidFill>
                  <a:srgbClr val="C00000"/>
                </a:solidFill>
              </a:rPr>
              <a:t>datepart,date</a:t>
            </a:r>
            <a:r>
              <a:rPr lang="en-US" sz="2000" dirty="0" smtClean="0">
                <a:solidFill>
                  <a:srgbClr val="C00000"/>
                </a:solidFill>
              </a:rPr>
              <a:t>):</a:t>
            </a:r>
            <a:r>
              <a:rPr lang="en-US" sz="2000" dirty="0" smtClean="0"/>
              <a:t>returns </a:t>
            </a:r>
            <a:r>
              <a:rPr lang="en-US" sz="2000" dirty="0"/>
              <a:t>a character string that represents the specified </a:t>
            </a:r>
            <a:r>
              <a:rPr lang="en-US" sz="2000" dirty="0" err="1"/>
              <a:t>datepart</a:t>
            </a:r>
            <a:r>
              <a:rPr lang="en-US" sz="2000" dirty="0"/>
              <a:t> of the specified date</a:t>
            </a:r>
            <a:endParaRPr lang="en-US" sz="2000" dirty="0" smtClean="0"/>
          </a:p>
          <a:p>
            <a:r>
              <a:rPr lang="en-US" sz="2000" dirty="0" err="1" smtClean="0">
                <a:solidFill>
                  <a:srgbClr val="C00000"/>
                </a:solidFill>
              </a:rPr>
              <a:t>Datediff</a:t>
            </a:r>
            <a:r>
              <a:rPr lang="en-US" sz="2000" dirty="0" smtClean="0">
                <a:solidFill>
                  <a:srgbClr val="C00000"/>
                </a:solidFill>
              </a:rPr>
              <a:t>(datepart,dateexpr1,dateexpr2): </a:t>
            </a:r>
            <a:r>
              <a:rPr lang="en-US" sz="2000" dirty="0" smtClean="0"/>
              <a:t>returns diff between 2 dates  </a:t>
            </a:r>
            <a:r>
              <a:rPr lang="en-US" sz="2000" dirty="0" err="1" smtClean="0"/>
              <a:t>datapart</a:t>
            </a:r>
            <a:r>
              <a:rPr lang="en-US" sz="2000" dirty="0"/>
              <a:t> </a:t>
            </a:r>
            <a:r>
              <a:rPr lang="en-US" sz="2000" dirty="0" smtClean="0"/>
              <a:t>of the specified date.</a:t>
            </a:r>
          </a:p>
          <a:p>
            <a:r>
              <a:rPr lang="en-US" sz="2000" dirty="0">
                <a:solidFill>
                  <a:srgbClr val="C00000"/>
                </a:solidFill>
              </a:rPr>
              <a:t>DATEADD (</a:t>
            </a:r>
            <a:r>
              <a:rPr lang="en-US" sz="2000" dirty="0" err="1">
                <a:solidFill>
                  <a:srgbClr val="C00000"/>
                </a:solidFill>
              </a:rPr>
              <a:t>datepart</a:t>
            </a:r>
            <a:r>
              <a:rPr lang="en-US" sz="2000" dirty="0">
                <a:solidFill>
                  <a:srgbClr val="C00000"/>
                </a:solidFill>
              </a:rPr>
              <a:t> , number , date </a:t>
            </a:r>
            <a:r>
              <a:rPr lang="en-US" sz="2000" dirty="0" smtClean="0">
                <a:solidFill>
                  <a:srgbClr val="C00000"/>
                </a:solidFill>
              </a:rPr>
              <a:t>):</a:t>
            </a:r>
            <a:r>
              <a:rPr lang="en-US" sz="2000" dirty="0" smtClean="0"/>
              <a:t>Returns </a:t>
            </a:r>
            <a:r>
              <a:rPr lang="en-US" sz="2000" dirty="0"/>
              <a:t>a new </a:t>
            </a:r>
            <a:r>
              <a:rPr lang="en-US" sz="2000" dirty="0" err="1"/>
              <a:t>datetime</a:t>
            </a:r>
            <a:r>
              <a:rPr lang="en-US" sz="2000" dirty="0"/>
              <a:t> value by adding an interval to the specified </a:t>
            </a:r>
            <a:r>
              <a:rPr lang="en-US" sz="2000" dirty="0" err="1"/>
              <a:t>datepart</a:t>
            </a:r>
            <a:r>
              <a:rPr lang="en-US" sz="2000" dirty="0"/>
              <a:t> of the specified date.</a:t>
            </a:r>
            <a:endParaRPr lang="en-US" sz="2000" dirty="0" smtClean="0"/>
          </a:p>
          <a:p>
            <a:r>
              <a:rPr lang="en-US" sz="2000" dirty="0">
                <a:solidFill>
                  <a:srgbClr val="C00000"/>
                </a:solidFill>
              </a:rPr>
              <a:t>ISDATE ( expression ): </a:t>
            </a:r>
            <a:r>
              <a:rPr lang="en-US" sz="2000" dirty="0"/>
              <a:t>Determines whether a </a:t>
            </a:r>
            <a:r>
              <a:rPr lang="en-US" sz="2000" dirty="0" err="1"/>
              <a:t>datetime</a:t>
            </a:r>
            <a:r>
              <a:rPr lang="en-US" sz="2000" dirty="0"/>
              <a:t> </a:t>
            </a:r>
            <a:r>
              <a:rPr lang="en-US" sz="2000" dirty="0" smtClean="0"/>
              <a:t>input </a:t>
            </a:r>
            <a:r>
              <a:rPr lang="en-US" sz="2000" dirty="0"/>
              <a:t>expression is a valid date or time value</a:t>
            </a:r>
            <a:r>
              <a:rPr lang="en-US" sz="2000" dirty="0" smtClean="0"/>
              <a:t>. Returns 1 or 0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Date Functions</a:t>
            </a:r>
            <a:endParaRPr lang="en-US" sz="2700" b="1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9399"/>
              </p:ext>
            </p:extLst>
          </p:nvPr>
        </p:nvGraphicFramePr>
        <p:xfrm>
          <a:off x="1219200" y="838200"/>
          <a:ext cx="5638800" cy="54483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0643"/>
                <a:gridCol w="3048157"/>
              </a:tblGrid>
              <a:tr h="419101">
                <a:tc>
                  <a:txBody>
                    <a:bodyPr/>
                    <a:lstStyle/>
                    <a:p>
                      <a:pPr marL="95250" marR="9525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datepart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85715" marB="85715" anchor="ctr"/>
                </a:tc>
                <a:tc>
                  <a:txBody>
                    <a:bodyPr/>
                    <a:lstStyle/>
                    <a:p>
                      <a:pPr marL="95250" marR="9525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Abbreviations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85715" marB="85715" anchor="ctr"/>
                </a:tc>
              </a:tr>
              <a:tr h="419101">
                <a:tc>
                  <a:txBody>
                    <a:bodyPr/>
                    <a:lstStyle/>
                    <a:p>
                      <a:pPr marL="95250" marR="9525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year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85715" marB="85715"/>
                </a:tc>
                <a:tc>
                  <a:txBody>
                    <a:bodyPr/>
                    <a:lstStyle/>
                    <a:p>
                      <a:pPr marL="95250" marR="9525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yy, yyyy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85715" marB="85715"/>
                </a:tc>
              </a:tr>
              <a:tr h="419101">
                <a:tc>
                  <a:txBody>
                    <a:bodyPr/>
                    <a:lstStyle/>
                    <a:p>
                      <a:pPr marL="95250" marR="9525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month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85715" marB="85715"/>
                </a:tc>
                <a:tc>
                  <a:txBody>
                    <a:bodyPr/>
                    <a:lstStyle/>
                    <a:p>
                      <a:pPr marL="95250" marR="9525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mm, m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85715" marB="85715"/>
                </a:tc>
              </a:tr>
              <a:tr h="419101">
                <a:tc>
                  <a:txBody>
                    <a:bodyPr/>
                    <a:lstStyle/>
                    <a:p>
                      <a:pPr marL="95250" marR="9525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dayofyear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85715" marB="85715"/>
                </a:tc>
                <a:tc>
                  <a:txBody>
                    <a:bodyPr/>
                    <a:lstStyle/>
                    <a:p>
                      <a:pPr marL="95250" marR="9525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dy</a:t>
                      </a:r>
                      <a:r>
                        <a:rPr lang="en-US" sz="1800" dirty="0">
                          <a:effectLst/>
                        </a:rPr>
                        <a:t>, 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85715" marB="85715"/>
                </a:tc>
              </a:tr>
              <a:tr h="419101">
                <a:tc>
                  <a:txBody>
                    <a:bodyPr/>
                    <a:lstStyle/>
                    <a:p>
                      <a:pPr marL="95250" marR="9525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85715" marB="85715"/>
                </a:tc>
                <a:tc>
                  <a:txBody>
                    <a:bodyPr/>
                    <a:lstStyle/>
                    <a:p>
                      <a:pPr marL="95250" marR="9525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dd</a:t>
                      </a:r>
                      <a:r>
                        <a:rPr lang="en-US" sz="1800" dirty="0">
                          <a:effectLst/>
                        </a:rPr>
                        <a:t>, 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85715" marB="85715"/>
                </a:tc>
              </a:tr>
              <a:tr h="419101">
                <a:tc>
                  <a:txBody>
                    <a:bodyPr/>
                    <a:lstStyle/>
                    <a:p>
                      <a:pPr marL="95250" marR="9525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week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85715" marB="85715"/>
                </a:tc>
                <a:tc>
                  <a:txBody>
                    <a:bodyPr/>
                    <a:lstStyle/>
                    <a:p>
                      <a:pPr marL="95250" marR="9525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wk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ww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85715" marB="85715"/>
                </a:tc>
              </a:tr>
              <a:tr h="419101">
                <a:tc>
                  <a:txBody>
                    <a:bodyPr/>
                    <a:lstStyle/>
                    <a:p>
                      <a:pPr marL="95250" marR="9525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weekday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85715" marB="85715"/>
                </a:tc>
                <a:tc>
                  <a:txBody>
                    <a:bodyPr/>
                    <a:lstStyle/>
                    <a:p>
                      <a:pPr marL="95250" marR="9525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dw</a:t>
                      </a:r>
                      <a:r>
                        <a:rPr lang="en-US" sz="1800" dirty="0">
                          <a:effectLst/>
                        </a:rPr>
                        <a:t>, w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85715" marB="85715"/>
                </a:tc>
              </a:tr>
              <a:tr h="419101">
                <a:tc>
                  <a:txBody>
                    <a:bodyPr/>
                    <a:lstStyle/>
                    <a:p>
                      <a:pPr marL="95250" marR="9525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hour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85715" marB="85715"/>
                </a:tc>
                <a:tc>
                  <a:txBody>
                    <a:bodyPr/>
                    <a:lstStyle/>
                    <a:p>
                      <a:pPr marL="95250" marR="9525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hh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85715" marB="85715"/>
                </a:tc>
              </a:tr>
              <a:tr h="419101">
                <a:tc>
                  <a:txBody>
                    <a:bodyPr/>
                    <a:lstStyle/>
                    <a:p>
                      <a:pPr marL="95250" marR="9525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minute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85715" marB="85715"/>
                </a:tc>
                <a:tc>
                  <a:txBody>
                    <a:bodyPr/>
                    <a:lstStyle/>
                    <a:p>
                      <a:pPr marL="95250" marR="9525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mi, 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85715" marB="85715"/>
                </a:tc>
              </a:tr>
              <a:tr h="419101">
                <a:tc>
                  <a:txBody>
                    <a:bodyPr/>
                    <a:lstStyle/>
                    <a:p>
                      <a:pPr marL="95250" marR="9525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second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85715" marB="85715"/>
                </a:tc>
                <a:tc>
                  <a:txBody>
                    <a:bodyPr/>
                    <a:lstStyle/>
                    <a:p>
                      <a:pPr marL="95250" marR="9525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ss</a:t>
                      </a:r>
                      <a:r>
                        <a:rPr lang="en-US" sz="1800" dirty="0">
                          <a:effectLst/>
                        </a:rPr>
                        <a:t>, 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85715" marB="85715"/>
                </a:tc>
              </a:tr>
              <a:tr h="419101">
                <a:tc>
                  <a:txBody>
                    <a:bodyPr/>
                    <a:lstStyle/>
                    <a:p>
                      <a:pPr marL="95250" marR="9525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millisecond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85715" marB="85715"/>
                </a:tc>
                <a:tc>
                  <a:txBody>
                    <a:bodyPr/>
                    <a:lstStyle/>
                    <a:p>
                      <a:pPr marL="95250" marR="9525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85715" marB="85715"/>
                </a:tc>
              </a:tr>
              <a:tr h="419101">
                <a:tc>
                  <a:txBody>
                    <a:bodyPr/>
                    <a:lstStyle/>
                    <a:p>
                      <a:pPr marL="95250" marR="9525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microsecond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85715" marB="85715"/>
                </a:tc>
                <a:tc>
                  <a:txBody>
                    <a:bodyPr/>
                    <a:lstStyle/>
                    <a:p>
                      <a:pPr marL="95250" marR="9525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mcs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85715" marB="85715"/>
                </a:tc>
              </a:tr>
              <a:tr h="419101">
                <a:tc>
                  <a:txBody>
                    <a:bodyPr/>
                    <a:lstStyle/>
                    <a:p>
                      <a:pPr marL="95250" marR="9525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nanosecond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85715" marB="85715"/>
                </a:tc>
                <a:tc>
                  <a:txBody>
                    <a:bodyPr/>
                    <a:lstStyle/>
                    <a:p>
                      <a:pPr marL="95250" marR="9525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85715" marB="85715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Date Functions</a:t>
            </a:r>
            <a:endParaRPr lang="en-US" sz="2700" b="1" dirty="0"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51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2879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CAST</a:t>
            </a:r>
            <a:r>
              <a:rPr lang="en-US" sz="2000" dirty="0"/>
              <a:t> ( expression AS </a:t>
            </a:r>
            <a:r>
              <a:rPr lang="en-US" sz="2000" dirty="0" err="1"/>
              <a:t>data_type</a:t>
            </a:r>
            <a:r>
              <a:rPr lang="en-US" sz="2000" dirty="0"/>
              <a:t> [ ( length ) ] )</a:t>
            </a:r>
            <a:endParaRPr lang="en-US" sz="2400" dirty="0" smtClean="0"/>
          </a:p>
          <a:p>
            <a:r>
              <a:rPr lang="en-US" sz="2100" dirty="0">
                <a:solidFill>
                  <a:srgbClr val="C00000"/>
                </a:solidFill>
              </a:rPr>
              <a:t>CONVER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 ( </a:t>
            </a:r>
            <a:r>
              <a:rPr lang="en-US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data_type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 ( length ) ] , expression </a:t>
            </a: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CAST and CONVERT</a:t>
            </a:r>
          </a:p>
        </p:txBody>
      </p:sp>
    </p:spTree>
    <p:extLst>
      <p:ext uri="{BB962C8B-B14F-4D97-AF65-F5344CB8AC3E}">
        <p14:creationId xmlns:p14="http://schemas.microsoft.com/office/powerpoint/2010/main" val="11107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GROUP BY and HAVING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0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GROUP BY allows us to query based on groups of rows which have same value for some attribute(s).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5F5F5F"/>
                </a:solidFill>
                <a:latin typeface="Arial"/>
              </a:rPr>
              <a:t>HAVING clause is used to query the result of the row that is generated by a GROUP BY clause. 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syntax: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select &lt;columns&gt; from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table_name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 where condition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group by &lt;columns&gt; having condition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diff between where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vs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having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filter data before group by use where condition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filter data after group by use having condition</a:t>
            </a:r>
          </a:p>
        </p:txBody>
      </p:sp>
    </p:spTree>
    <p:extLst>
      <p:ext uri="{BB962C8B-B14F-4D97-AF65-F5344CB8AC3E}">
        <p14:creationId xmlns:p14="http://schemas.microsoft.com/office/powerpoint/2010/main" val="2414371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</TotalTime>
  <Words>545</Words>
  <Application>Microsoft Office PowerPoint</Application>
  <PresentationFormat>On-screen Show (4:3)</PresentationFormat>
  <Paragraphs>81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 in Functions</dc:title>
  <dc:creator>santuparsi</dc:creator>
  <cp:lastModifiedBy>santu</cp:lastModifiedBy>
  <cp:revision>33</cp:revision>
  <dcterms:created xsi:type="dcterms:W3CDTF">2006-08-16T00:00:00Z</dcterms:created>
  <dcterms:modified xsi:type="dcterms:W3CDTF">2014-08-28T05:22:21Z</dcterms:modified>
</cp:coreProperties>
</file>