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7403" autoAdjust="0"/>
  </p:normalViewPr>
  <p:slideViewPr>
    <p:cSldViewPr>
      <p:cViewPr varScale="1">
        <p:scale>
          <a:sx n="74" d="100"/>
          <a:sy n="74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A1B19-E0CB-4AA9-90F6-01A222DDAF1D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B0817-01F0-4C1F-BB93-BC77330F3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Q1:Display all the </a:t>
            </a:r>
            <a:r>
              <a:rPr lang="en-US" dirty="0" err="1" smtClean="0"/>
              <a:t>empno’s</a:t>
            </a:r>
            <a:r>
              <a:rPr lang="en-US" dirty="0" smtClean="0"/>
              <a:t> </a:t>
            </a:r>
            <a:r>
              <a:rPr lang="en-US" dirty="0" err="1" smtClean="0"/>
              <a:t>enames</a:t>
            </a:r>
            <a:r>
              <a:rPr lang="en-US" dirty="0" smtClean="0"/>
              <a:t> and corresponding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deptname,dlocations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Q2:Display </a:t>
            </a:r>
            <a:r>
              <a:rPr lang="en-US" baseline="0" dirty="0" err="1" smtClean="0"/>
              <a:t>empno’s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ename’s</a:t>
            </a:r>
            <a:r>
              <a:rPr lang="en-US" baseline="0" dirty="0" smtClean="0"/>
              <a:t> &amp; and all </a:t>
            </a:r>
            <a:r>
              <a:rPr lang="en-US" baseline="0" dirty="0" err="1" smtClean="0"/>
              <a:t>dnames,dlocations</a:t>
            </a:r>
            <a:endParaRPr lang="en-US" baseline="0" dirty="0" smtClean="0"/>
          </a:p>
          <a:p>
            <a:r>
              <a:rPr lang="en-US" baseline="0" dirty="0" smtClean="0"/>
              <a:t>Q3:Display all </a:t>
            </a:r>
            <a:r>
              <a:rPr lang="en-US" baseline="0" dirty="0" err="1" smtClean="0"/>
              <a:t>empno’s,ename’s</a:t>
            </a:r>
            <a:r>
              <a:rPr lang="en-US" baseline="0" dirty="0" smtClean="0"/>
              <a:t> &amp; all </a:t>
            </a:r>
            <a:r>
              <a:rPr lang="en-US" baseline="0" dirty="0" err="1" smtClean="0"/>
              <a:t>dnames,dlocations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Q1:Display all the </a:t>
            </a:r>
            <a:r>
              <a:rPr lang="en-US" dirty="0" err="1" smtClean="0"/>
              <a:t>empno’s</a:t>
            </a:r>
            <a:r>
              <a:rPr lang="en-US" dirty="0" smtClean="0"/>
              <a:t> </a:t>
            </a:r>
            <a:r>
              <a:rPr lang="en-US" dirty="0" err="1" smtClean="0"/>
              <a:t>enames</a:t>
            </a:r>
            <a:r>
              <a:rPr lang="en-US" dirty="0" smtClean="0"/>
              <a:t> and corresponding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deptname,dlocations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Q2:Display </a:t>
            </a:r>
            <a:r>
              <a:rPr lang="en-US" baseline="0" dirty="0" err="1" smtClean="0"/>
              <a:t>empno’s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ename’s</a:t>
            </a:r>
            <a:r>
              <a:rPr lang="en-US" baseline="0" dirty="0" smtClean="0"/>
              <a:t> &amp; and all </a:t>
            </a:r>
            <a:r>
              <a:rPr lang="en-US" baseline="0" dirty="0" err="1" smtClean="0"/>
              <a:t>dnames,dlocations</a:t>
            </a:r>
            <a:endParaRPr lang="en-US" baseline="0" dirty="0" smtClean="0"/>
          </a:p>
          <a:p>
            <a:r>
              <a:rPr lang="en-US" baseline="0" dirty="0" smtClean="0"/>
              <a:t>Q3:Display all </a:t>
            </a:r>
            <a:r>
              <a:rPr lang="en-US" baseline="0" dirty="0" err="1" smtClean="0"/>
              <a:t>empno’s,ename’s</a:t>
            </a:r>
            <a:r>
              <a:rPr lang="en-US" baseline="0" dirty="0" smtClean="0"/>
              <a:t> &amp; all </a:t>
            </a:r>
            <a:r>
              <a:rPr lang="en-US" baseline="0" dirty="0" err="1" smtClean="0"/>
              <a:t>dnames,dlocations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B0817-01F0-4C1F-BB93-BC77330F331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211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Joins are used to retrieve data from multiple tables.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In SQL Server, we have 3 types of Joins.</a:t>
            </a:r>
          </a:p>
          <a:p>
            <a:pPr lvl="1"/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Inner Join</a:t>
            </a:r>
          </a:p>
          <a:p>
            <a:pPr lvl="1"/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Outer Join</a:t>
            </a:r>
          </a:p>
          <a:p>
            <a:pPr lvl="1"/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Cross Join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Syntax: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3400" y="4114800"/>
            <a:ext cx="8229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3333"/>
                </a:solidFill>
              </a:rPr>
              <a:t>Select * (or) columns from table1 &lt;</a:t>
            </a:r>
            <a:r>
              <a:rPr lang="en-US" sz="2400" dirty="0" err="1" smtClean="0">
                <a:solidFill>
                  <a:srgbClr val="333333"/>
                </a:solidFill>
              </a:rPr>
              <a:t>jointype</a:t>
            </a:r>
            <a:r>
              <a:rPr lang="en-US" sz="2400" dirty="0" smtClean="0">
                <a:solidFill>
                  <a:srgbClr val="333333"/>
                </a:solidFill>
              </a:rPr>
              <a:t>&gt; table2 on &lt;condition&gt;</a:t>
            </a:r>
          </a:p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Joins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364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What is Equi Join: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Incase of inner join conditions provided with equality operator(=) can be called as Equi join.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select c1,c2 from t1 inner join t2 on t1.col1=t2.col2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C00000"/>
                </a:solidFill>
              </a:rPr>
              <a:t>What is Non-Equi Join:</a:t>
            </a:r>
            <a:endParaRPr lang="en-US" dirty="0" smtClean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Incase of Inner join conditions provided with non-equal operators(&lt;&gt;,&lt;,&gt;,&lt;=,&gt;=) can be called as non equi join.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>
                <a:solidFill>
                  <a:srgbClr val="333333"/>
                </a:solidFill>
              </a:rPr>
              <a:t>select c1,c2 from t1 inner join t2 on t1.col1&gt;t2.col2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C00000"/>
                </a:solidFill>
              </a:rPr>
              <a:t>What is natural  Join: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333333"/>
                </a:solidFill>
              </a:rPr>
              <a:t>While Joining tables[any type of join],once we eliminate the duplicate columns in the output it can be called as natural join.</a:t>
            </a:r>
          </a:p>
          <a:p>
            <a:pPr lvl="1">
              <a:buClr>
                <a:srgbClr val="0BD0D9"/>
              </a:buClr>
            </a:pPr>
            <a:r>
              <a:rPr lang="en-US" dirty="0" smtClean="0">
                <a:solidFill>
                  <a:srgbClr val="0000FF"/>
                </a:solidFill>
              </a:rPr>
              <a:t>select e</a:t>
            </a:r>
            <a:r>
              <a:rPr lang="en-US" dirty="0" smtClean="0">
                <a:solidFill>
                  <a:srgbClr val="808080"/>
                </a:solidFill>
              </a:rPr>
              <a:t>.*,dname,dloc </a:t>
            </a:r>
            <a:r>
              <a:rPr lang="en-US" dirty="0" smtClean="0">
                <a:solidFill>
                  <a:srgbClr val="0000FF"/>
                </a:solidFill>
              </a:rPr>
              <a:t>from employees e </a:t>
            </a:r>
            <a:r>
              <a:rPr lang="en-US" dirty="0" smtClean="0">
                <a:solidFill>
                  <a:srgbClr val="808080"/>
                </a:solidFill>
              </a:rPr>
              <a:t>inner join dept d </a:t>
            </a:r>
            <a:r>
              <a:rPr lang="en-US" dirty="0" smtClean="0">
                <a:solidFill>
                  <a:srgbClr val="0000FF"/>
                </a:solidFill>
              </a:rPr>
              <a:t>on e</a:t>
            </a:r>
            <a:r>
              <a:rPr lang="en-US" dirty="0" smtClean="0">
                <a:solidFill>
                  <a:srgbClr val="808080"/>
                </a:solidFill>
              </a:rPr>
              <a:t>.deptno=</a:t>
            </a:r>
            <a:r>
              <a:rPr lang="en-US" dirty="0" err="1" smtClean="0">
                <a:solidFill>
                  <a:srgbClr val="808080"/>
                </a:solidFill>
              </a:rPr>
              <a:t>d.deptno</a:t>
            </a:r>
            <a:r>
              <a:rPr lang="en-US" dirty="0" smtClean="0">
                <a:solidFill>
                  <a:srgbClr val="808080"/>
                </a:solidFill>
              </a:rPr>
              <a:t> [natural join]</a:t>
            </a:r>
          </a:p>
          <a:p>
            <a:pPr lvl="1">
              <a:buClr>
                <a:srgbClr val="0BD0D9"/>
              </a:buClr>
            </a:pPr>
            <a:r>
              <a:rPr lang="en-US" dirty="0" smtClean="0">
                <a:solidFill>
                  <a:srgbClr val="0000FF"/>
                </a:solidFill>
              </a:rPr>
              <a:t>select e</a:t>
            </a:r>
            <a:r>
              <a:rPr lang="en-US" dirty="0" smtClean="0">
                <a:solidFill>
                  <a:srgbClr val="808080"/>
                </a:solidFill>
              </a:rPr>
              <a:t>.*,d.* </a:t>
            </a:r>
            <a:r>
              <a:rPr lang="en-US" dirty="0" smtClean="0">
                <a:solidFill>
                  <a:srgbClr val="0000FF"/>
                </a:solidFill>
              </a:rPr>
              <a:t>from employees e </a:t>
            </a:r>
            <a:r>
              <a:rPr lang="en-US" dirty="0" smtClean="0">
                <a:solidFill>
                  <a:srgbClr val="808080"/>
                </a:solidFill>
              </a:rPr>
              <a:t>inner join dept d </a:t>
            </a:r>
            <a:r>
              <a:rPr lang="en-US" dirty="0" smtClean="0">
                <a:solidFill>
                  <a:srgbClr val="0000FF"/>
                </a:solidFill>
              </a:rPr>
              <a:t>on e</a:t>
            </a:r>
            <a:r>
              <a:rPr lang="en-US" dirty="0" smtClean="0">
                <a:solidFill>
                  <a:srgbClr val="808080"/>
                </a:solidFill>
              </a:rPr>
              <a:t>.deptno=</a:t>
            </a:r>
            <a:r>
              <a:rPr lang="en-US" dirty="0" err="1" smtClean="0">
                <a:solidFill>
                  <a:srgbClr val="808080"/>
                </a:solidFill>
              </a:rPr>
              <a:t>d.deptno</a:t>
            </a:r>
            <a:r>
              <a:rPr lang="en-US" dirty="0" smtClean="0">
                <a:solidFill>
                  <a:srgbClr val="808080"/>
                </a:solidFill>
              </a:rPr>
              <a:t> [inner join]</a:t>
            </a:r>
            <a:endParaRPr lang="en-US" dirty="0" smtClean="0">
              <a:solidFill>
                <a:srgbClr val="333333"/>
              </a:solidFill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Joins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While joining tables, if tables having same column name to refer that column we have to use “Tablename.Columnname” other wise it refers ambiguous column name error.</a:t>
            </a:r>
          </a:p>
          <a:p>
            <a:pPr lvl="1"/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select empno,ename,deptno,dname from employee e inner join dept d on e.deptno=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d.deptno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[gives ambiguous error]</a:t>
            </a:r>
          </a:p>
          <a:p>
            <a:pPr lvl="1"/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select empno,ename,e.deptno,dname from employee e inner join dept d on e.deptno=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d.deptno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[gives ambiguous error]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Joins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Select * (or) columns from table1 &lt;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jointype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&gt; table2 on &lt;condition&gt; &lt;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jointype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&gt; table3 on &lt;condition&gt;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sz="24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jointype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&gt; table4 on &lt;condition&gt;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		---------------------------------------			</a:t>
            </a:r>
          </a:p>
          <a:p>
            <a:pPr>
              <a:buNone/>
            </a:pP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	---------------------------------------			</a:t>
            </a:r>
          </a:p>
          <a:p>
            <a:pPr>
              <a:buNone/>
            </a:pPr>
            <a:r>
              <a:rPr lang="en-US" sz="2400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Every RDBMS has to join 256 tables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Join Multiple Tables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461248" cy="533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Rules for Joins: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Tables should have related columns.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Joining tables produces temporary result set with combined structure of both the tables.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TABLE1		         TABLE2              TEMP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200" y="2971800"/>
          <a:ext cx="1600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62400" y="2895600"/>
          <a:ext cx="990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495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943600" y="2895600"/>
          <a:ext cx="2362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/>
                <a:gridCol w="472440"/>
                <a:gridCol w="472440"/>
                <a:gridCol w="472440"/>
                <a:gridCol w="472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048000" y="3810000"/>
            <a:ext cx="304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362200" y="4038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2800" y="4038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53000" y="4038600"/>
            <a:ext cx="1066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Joins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Inner Join is default type of Join.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Inner  Join produces result set which contain only matched rows.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endParaRPr lang="en-US" sz="2600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endParaRPr lang="en-US" sz="2600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endParaRPr lang="en-US" sz="2600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Q1:Display empno,ename,dname,dloc of employees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Q2:Display empno,ename who are working in account dept.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Q3: Display empno,empname who are working in location Bombay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2590800"/>
            <a:ext cx="7620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</a:pPr>
            <a:r>
              <a:rPr lang="en-US" sz="2800" dirty="0" smtClean="0">
                <a:solidFill>
                  <a:srgbClr val="C00000"/>
                </a:solidFill>
              </a:rPr>
              <a:t>Select C1,C2,…..from table1 inner join table2 on 				condition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Inner Join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287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Outer Join produces result set which contain matched rows &amp; unmatched rows.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Outer Joins are 3 types</a:t>
            </a:r>
          </a:p>
          <a:p>
            <a:pPr lvl="1"/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Left outer Join</a:t>
            </a:r>
          </a:p>
          <a:p>
            <a:pPr lvl="1"/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Right outer Join</a:t>
            </a:r>
          </a:p>
          <a:p>
            <a:pPr lvl="1"/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Full outer Join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Joins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287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Left Outer Join: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Result set contains matched rows and unmatched rows of left table.</a:t>
            </a: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333333"/>
                </a:solidFill>
              </a:rPr>
              <a:t>           			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5400" y="2819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200" y="28194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209800" y="3810000"/>
            <a:ext cx="2438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Outer Join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362200" y="32004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3352800" y="32004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43200" y="4876800"/>
            <a:ext cx="137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Matched rows and Unmatched rows of  table1</a:t>
            </a:r>
            <a:endParaRPr lang="en-US" dirty="0"/>
          </a:p>
        </p:txBody>
      </p:sp>
      <p:cxnSp>
        <p:nvCxnSpPr>
          <p:cNvPr id="32" name="Curved Connector 31"/>
          <p:cNvCxnSpPr/>
          <p:nvPr/>
        </p:nvCxnSpPr>
        <p:spPr>
          <a:xfrm flipV="1">
            <a:off x="3429000" y="4800600"/>
            <a:ext cx="2438400" cy="1104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943600" y="4572000"/>
            <a:ext cx="2362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Set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9" idx="4"/>
            <a:endCxn id="22" idx="0"/>
          </p:cNvCxnSpPr>
          <p:nvPr/>
        </p:nvCxnSpPr>
        <p:spPr>
          <a:xfrm rot="5400000">
            <a:off x="32004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Left Outer Join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Right Outer Join:</a:t>
            </a:r>
          </a:p>
          <a:p>
            <a:pPr lvl="1"/>
            <a:r>
              <a:rPr lang="en-US" sz="26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Result set contains matched rows and unmatched rows of Right table.</a:t>
            </a: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333333"/>
                </a:solidFill>
              </a:rPr>
              <a:t>							Result set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3048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3048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5000" y="4038600"/>
            <a:ext cx="2819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Outer Join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34290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3276600" y="34290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90800" y="4876800"/>
            <a:ext cx="1371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Matched rows and Unmatched rows of  table2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4"/>
            <a:endCxn id="13" idx="0"/>
          </p:cNvCxnSpPr>
          <p:nvPr/>
        </p:nvCxnSpPr>
        <p:spPr>
          <a:xfrm rot="5400000">
            <a:off x="3105150" y="466725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3962400" y="563880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Right </a:t>
            </a:r>
            <a:r>
              <a:rPr lang="en-US" sz="3200" b="1" dirty="0" err="1" smtClean="0"/>
              <a:t>OuterJoin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287963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Full Outer Join:</a:t>
            </a:r>
          </a:p>
          <a:p>
            <a:pPr lvl="1"/>
            <a:r>
              <a:rPr lang="en-US" sz="26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Result set contains matched rows and unmatched rows in both the tables.</a:t>
            </a: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333333"/>
                </a:solidFill>
              </a:rPr>
              <a:t> </a:t>
            </a: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333333"/>
                </a:solidFill>
              </a:rPr>
              <a:t>							Result set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3048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3048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81200" y="4038600"/>
            <a:ext cx="2438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Outer Join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34290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3276600" y="34290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3600" y="48768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Matched rows and Unmatched rows of  table1,table2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4"/>
          </p:cNvCxnSpPr>
          <p:nvPr/>
        </p:nvCxnSpPr>
        <p:spPr>
          <a:xfrm rot="5400000">
            <a:off x="3048000" y="480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4495800" y="5524500"/>
            <a:ext cx="1524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Full Outer Join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287963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Cross Join:</a:t>
            </a:r>
          </a:p>
          <a:p>
            <a:pPr lvl="1"/>
            <a:r>
              <a:rPr lang="en-US" sz="29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 Join without condition is called cross join or Cartesian join</a:t>
            </a:r>
          </a:p>
          <a:p>
            <a:pPr lvl="1"/>
            <a:r>
              <a:rPr lang="en-US" sz="29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Cross join produces result set where every row in first table join with every row in second table</a:t>
            </a:r>
          </a:p>
          <a:p>
            <a:pPr lvl="1"/>
            <a:r>
              <a:rPr lang="en-US" sz="29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Select * from employees cross join dept or</a:t>
            </a:r>
          </a:p>
          <a:p>
            <a:pPr lvl="1"/>
            <a:r>
              <a:rPr lang="en-US" sz="29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Select * from employees ,dept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333333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333333"/>
                </a:solidFill>
              </a:rPr>
              <a:t>							Result set</a:t>
            </a: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pPr lvl="1"/>
            <a:endParaRPr lang="en-US" dirty="0" smtClean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34290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Table1</a:t>
            </a:r>
          </a:p>
          <a:p>
            <a:pPr algn="ctr"/>
            <a:r>
              <a:rPr lang="en-US" dirty="0" smtClean="0"/>
              <a:t>6 rows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33528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Table2</a:t>
            </a:r>
          </a:p>
          <a:p>
            <a:pPr algn="ctr"/>
            <a:r>
              <a:rPr lang="en-US" dirty="0" smtClean="0"/>
              <a:t>8 rows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19400" y="48006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CJ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4191000"/>
            <a:ext cx="838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3276600" y="41910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90800" y="56388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6*8 rows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4"/>
            <a:endCxn id="13" idx="0"/>
          </p:cNvCxnSpPr>
          <p:nvPr/>
        </p:nvCxnSpPr>
        <p:spPr>
          <a:xfrm rot="16200000" flipH="1">
            <a:off x="3009900" y="53721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3962400" y="5791200"/>
            <a:ext cx="2286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Cross Join</a:t>
            </a:r>
            <a:endParaRPr lang="en-US" sz="27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Concept of joining a table with itself is called self join.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/>
              <a:t>Self Join</a:t>
            </a:r>
            <a:endParaRPr lang="en-US" sz="2700" b="1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1535806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Let us add manager column in the employee table.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14" y="2069206"/>
            <a:ext cx="6400800" cy="243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04800" y="4648200"/>
            <a:ext cx="83820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rgbClr val="5F5F5F"/>
                </a:solidFill>
              </a:rPr>
              <a:t>Find the names of all </a:t>
            </a:r>
            <a:r>
              <a:rPr lang="en-US" dirty="0" smtClean="0">
                <a:solidFill>
                  <a:srgbClr val="5F5F5F"/>
                </a:solidFill>
              </a:rPr>
              <a:t>Employees who are managers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SELECT e1.name FROM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dbo.Employee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e1 JOIN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dbo.Employee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e2 	ON e1.ID=e2.mgr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48" y="5486819"/>
            <a:ext cx="2386752" cy="130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688</Words>
  <Application>Microsoft Office PowerPoint</Application>
  <PresentationFormat>On-screen Show (4:3)</PresentationFormat>
  <Paragraphs>234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santu</cp:lastModifiedBy>
  <cp:revision>55</cp:revision>
  <dcterms:created xsi:type="dcterms:W3CDTF">2006-08-16T00:00:00Z</dcterms:created>
  <dcterms:modified xsi:type="dcterms:W3CDTF">2014-08-28T08:12:49Z</dcterms:modified>
</cp:coreProperties>
</file>