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2" r:id="rId2"/>
    <p:sldId id="267" r:id="rId3"/>
    <p:sldId id="263" r:id="rId4"/>
    <p:sldId id="265" r:id="rId5"/>
    <p:sldId id="264" r:id="rId6"/>
    <p:sldId id="266"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38" autoAdjust="0"/>
    <p:restoredTop sz="74225" autoAdjust="0"/>
  </p:normalViewPr>
  <p:slideViewPr>
    <p:cSldViewPr>
      <p:cViewPr varScale="1">
        <p:scale>
          <a:sx n="54" d="100"/>
          <a:sy n="54" d="100"/>
        </p:scale>
        <p:origin x="-918"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2C26BB-E790-49F8-83CE-6CC756208D52}" type="datetimeFigureOut">
              <a:rPr lang="en-US" smtClean="0"/>
              <a:pPr/>
              <a:t>9/1/2014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C57D98-FBBB-46D2-945B-54F689851CB8}" type="slidenum">
              <a:rPr lang="en-US" smtClean="0"/>
              <a:pPr/>
              <a:t>‹#›</a:t>
            </a:fld>
            <a:endParaRPr lang="en-US"/>
          </a:p>
        </p:txBody>
      </p:sp>
    </p:spTree>
    <p:extLst>
      <p:ext uri="{BB962C8B-B14F-4D97-AF65-F5344CB8AC3E}">
        <p14:creationId xmlns:p14="http://schemas.microsoft.com/office/powerpoint/2010/main" val="805495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C57D98-FBBB-46D2-945B-54F689851CB8}" type="slidenum">
              <a:rPr lang="en-US" smtClean="0"/>
              <a:pPr/>
              <a:t>3</a:t>
            </a:fld>
            <a:endParaRPr lang="en-US"/>
          </a:p>
        </p:txBody>
      </p:sp>
    </p:spTree>
    <p:extLst>
      <p:ext uri="{BB962C8B-B14F-4D97-AF65-F5344CB8AC3E}">
        <p14:creationId xmlns:p14="http://schemas.microsoft.com/office/powerpoint/2010/main" val="3698347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dirty="0" smtClean="0"/>
              <a:t>Overview</a:t>
            </a:r>
            <a:endParaRPr lang="en-US" sz="2700" b="1"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lvl="0" fontAlgn="base">
              <a:lnSpc>
                <a:spcPct val="140000"/>
              </a:lnSpc>
              <a:spcBef>
                <a:spcPct val="20000"/>
              </a:spcBef>
              <a:spcAft>
                <a:spcPct val="0"/>
              </a:spcAft>
              <a:buClr>
                <a:srgbClr val="333399"/>
              </a:buClr>
              <a:buFont typeface="Wingdings" pitchFamily="2" charset="2"/>
              <a:buChar char="§"/>
              <a:defRPr/>
            </a:pPr>
            <a:r>
              <a:rPr lang="en-US" sz="1900" kern="0" dirty="0" smtClean="0">
                <a:solidFill>
                  <a:srgbClr val="5F5F5F"/>
                </a:solidFill>
                <a:latin typeface="Arial"/>
              </a:rPr>
              <a:t>When user queries the data based on condition the server scans all the data stored in the database table. With an increasing volume of data ,the execution time for query also increases.</a:t>
            </a:r>
          </a:p>
          <a:p>
            <a:pPr lvl="0" fontAlgn="base">
              <a:lnSpc>
                <a:spcPct val="140000"/>
              </a:lnSpc>
              <a:spcBef>
                <a:spcPct val="20000"/>
              </a:spcBef>
              <a:spcAft>
                <a:spcPct val="0"/>
              </a:spcAft>
              <a:buClr>
                <a:srgbClr val="333399"/>
              </a:buClr>
              <a:buFont typeface="Wingdings" pitchFamily="2" charset="2"/>
              <a:buChar char="§"/>
              <a:defRPr/>
            </a:pPr>
            <a:r>
              <a:rPr lang="en-US" sz="1900" kern="0" dirty="0" smtClean="0">
                <a:solidFill>
                  <a:srgbClr val="5F5F5F"/>
                </a:solidFill>
                <a:latin typeface="Arial"/>
              </a:rPr>
              <a:t>The data in the database table stored in the form of data pages. Each data page is 8KB in size. so data of the complete table is stored in multiple data pages.</a:t>
            </a:r>
          </a:p>
          <a:p>
            <a:pPr lvl="0" fontAlgn="base">
              <a:lnSpc>
                <a:spcPct val="140000"/>
              </a:lnSpc>
              <a:spcBef>
                <a:spcPct val="20000"/>
              </a:spcBef>
              <a:spcAft>
                <a:spcPct val="0"/>
              </a:spcAft>
              <a:buClr>
                <a:srgbClr val="333399"/>
              </a:buClr>
              <a:buFont typeface="Wingdings" pitchFamily="2" charset="2"/>
              <a:buChar char="§"/>
              <a:defRPr/>
            </a:pPr>
            <a:r>
              <a:rPr lang="en-US" sz="1900" kern="0" dirty="0" smtClean="0">
                <a:solidFill>
                  <a:srgbClr val="5F5F5F"/>
                </a:solidFill>
                <a:latin typeface="Arial"/>
              </a:rPr>
              <a:t>When user queries a data value from the table, the query processor search the data value in all the datapages,when it founds the value is returned to result set. When increasing volume of data, process of querying data takes time</a:t>
            </a:r>
          </a:p>
          <a:p>
            <a:pPr fontAlgn="base">
              <a:lnSpc>
                <a:spcPct val="140000"/>
              </a:lnSpc>
              <a:spcBef>
                <a:spcPct val="20000"/>
              </a:spcBef>
              <a:spcAft>
                <a:spcPct val="0"/>
              </a:spcAft>
              <a:buClr>
                <a:srgbClr val="333399"/>
              </a:buClr>
              <a:buFont typeface="Wingdings" pitchFamily="2" charset="2"/>
              <a:buChar char="§"/>
              <a:defRPr/>
            </a:pPr>
            <a:r>
              <a:rPr lang="en-US" sz="1900" kern="0" dirty="0" smtClean="0">
                <a:solidFill>
                  <a:srgbClr val="5F5F5F"/>
                </a:solidFill>
                <a:latin typeface="Arial"/>
              </a:rPr>
              <a:t>We need to ensure that the users are able to access the data in the least possible </a:t>
            </a:r>
            <a:r>
              <a:rPr lang="en-US" sz="1900" kern="0" smtClean="0">
                <a:solidFill>
                  <a:srgbClr val="5F5F5F"/>
                </a:solidFill>
                <a:latin typeface="Arial"/>
              </a:rPr>
              <a:t>time.</a:t>
            </a:r>
            <a:endParaRPr lang="en-US" sz="1900" kern="0" dirty="0" smtClean="0">
              <a:solidFill>
                <a:srgbClr val="5F5F5F"/>
              </a:solidFill>
              <a:latin typeface="Arial"/>
            </a:endParaRPr>
          </a:p>
          <a:p>
            <a:pPr lvl="0" fontAlgn="base">
              <a:lnSpc>
                <a:spcPct val="140000"/>
              </a:lnSpc>
              <a:spcBef>
                <a:spcPct val="20000"/>
              </a:spcBef>
              <a:spcAft>
                <a:spcPct val="0"/>
              </a:spcAft>
              <a:buClr>
                <a:srgbClr val="333399"/>
              </a:buClr>
              <a:buFont typeface="Wingdings" pitchFamily="2" charset="2"/>
              <a:buChar char="§"/>
              <a:defRPr/>
            </a:pPr>
            <a:r>
              <a:rPr lang="en-US" sz="1900" kern="0" dirty="0" smtClean="0">
                <a:solidFill>
                  <a:srgbClr val="5F5F5F"/>
                </a:solidFill>
                <a:latin typeface="Arial"/>
              </a:rPr>
              <a:t>To reduce the data query time ,the </a:t>
            </a:r>
            <a:r>
              <a:rPr lang="en-US" sz="1900" kern="0" dirty="0" err="1" smtClean="0">
                <a:solidFill>
                  <a:srgbClr val="5F5F5F"/>
                </a:solidFill>
                <a:latin typeface="Arial"/>
              </a:rPr>
              <a:t>Sql</a:t>
            </a:r>
            <a:r>
              <a:rPr lang="en-US" sz="1900" kern="0" dirty="0" smtClean="0">
                <a:solidFill>
                  <a:srgbClr val="5F5F5F"/>
                </a:solidFill>
                <a:latin typeface="Arial"/>
              </a:rPr>
              <a:t> server allows you to implement indexes on tables.</a:t>
            </a:r>
          </a:p>
          <a:p>
            <a:pPr lvl="0" fontAlgn="base">
              <a:lnSpc>
                <a:spcPct val="140000"/>
              </a:lnSpc>
              <a:spcBef>
                <a:spcPct val="20000"/>
              </a:spcBef>
              <a:spcAft>
                <a:spcPct val="0"/>
              </a:spcAft>
              <a:buClr>
                <a:srgbClr val="333399"/>
              </a:buClr>
              <a:buFont typeface="Wingdings" pitchFamily="2" charset="2"/>
              <a:buChar char="§"/>
              <a:defRPr/>
            </a:pPr>
            <a:endParaRPr lang="en-US" kern="0" dirty="0" smtClean="0">
              <a:solidFill>
                <a:srgbClr val="5F5F5F"/>
              </a:solidFill>
              <a:latin typeface="Arial"/>
            </a:endParaRPr>
          </a:p>
          <a:p>
            <a:pPr lvl="0" fontAlgn="base">
              <a:lnSpc>
                <a:spcPct val="140000"/>
              </a:lnSpc>
              <a:spcBef>
                <a:spcPct val="20000"/>
              </a:spcBef>
              <a:spcAft>
                <a:spcPct val="0"/>
              </a:spcAft>
              <a:buClr>
                <a:srgbClr val="333399"/>
              </a:buClr>
              <a:buFont typeface="Wingdings" pitchFamily="2" charset="2"/>
              <a:buChar char="§"/>
              <a:defRPr/>
            </a:pPr>
            <a:endParaRPr lang="en-US" kern="0" dirty="0" smtClean="0">
              <a:solidFill>
                <a:srgbClr val="5F5F5F"/>
              </a:solidFill>
              <a:latin typeface="Aria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dirty="0" smtClean="0"/>
              <a:t>Index</a:t>
            </a:r>
            <a:endParaRPr lang="en-US" sz="2700" b="1"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lvl="0" fontAlgn="base">
              <a:lnSpc>
                <a:spcPct val="140000"/>
              </a:lnSpc>
              <a:spcBef>
                <a:spcPct val="20000"/>
              </a:spcBef>
              <a:spcAft>
                <a:spcPct val="0"/>
              </a:spcAft>
              <a:buClr>
                <a:srgbClr val="333399"/>
              </a:buClr>
              <a:buFont typeface="Wingdings" pitchFamily="2" charset="2"/>
              <a:buChar char="§"/>
              <a:defRPr/>
            </a:pPr>
            <a:r>
              <a:rPr lang="en-US" sz="2400" kern="0" dirty="0" smtClean="0">
                <a:solidFill>
                  <a:srgbClr val="5F5F5F"/>
                </a:solidFill>
                <a:latin typeface="Arial"/>
              </a:rPr>
              <a:t>Index is a database object  that is created on one or more columns of a table or view for fast retrieval.</a:t>
            </a:r>
          </a:p>
          <a:p>
            <a:pPr lvl="0" fontAlgn="base">
              <a:lnSpc>
                <a:spcPct val="140000"/>
              </a:lnSpc>
              <a:spcBef>
                <a:spcPct val="20000"/>
              </a:spcBef>
              <a:spcAft>
                <a:spcPct val="0"/>
              </a:spcAft>
              <a:buClr>
                <a:srgbClr val="333399"/>
              </a:buClr>
              <a:buFont typeface="Wingdings" pitchFamily="2" charset="2"/>
              <a:buChar char="§"/>
              <a:defRPr/>
            </a:pPr>
            <a:r>
              <a:rPr lang="en-US" sz="2400" kern="0" dirty="0" smtClean="0">
                <a:solidFill>
                  <a:srgbClr val="5F5F5F"/>
                </a:solidFill>
                <a:latin typeface="Arial"/>
              </a:rPr>
              <a:t>Index in the sqlserver are like the indexes at the back of a book that we can use to locate text in  the book</a:t>
            </a:r>
          </a:p>
          <a:p>
            <a:pPr lvl="0" fontAlgn="base">
              <a:lnSpc>
                <a:spcPct val="140000"/>
              </a:lnSpc>
              <a:spcBef>
                <a:spcPct val="20000"/>
              </a:spcBef>
              <a:spcAft>
                <a:spcPct val="0"/>
              </a:spcAft>
              <a:buClr>
                <a:srgbClr val="333399"/>
              </a:buClr>
              <a:buFont typeface="Wingdings" pitchFamily="2" charset="2"/>
              <a:buChar char="§"/>
              <a:defRPr/>
            </a:pPr>
            <a:r>
              <a:rPr lang="en-US" sz="2400" kern="0" dirty="0" smtClean="0">
                <a:solidFill>
                  <a:srgbClr val="5F5F5F"/>
                </a:solidFill>
                <a:latin typeface="Arial"/>
              </a:rPr>
              <a:t>Index is automatically build on Primary Key and UNIQUE constraint.</a:t>
            </a:r>
          </a:p>
          <a:p>
            <a:pPr lvl="0" fontAlgn="base">
              <a:lnSpc>
                <a:spcPct val="140000"/>
              </a:lnSpc>
              <a:spcBef>
                <a:spcPct val="20000"/>
              </a:spcBef>
              <a:spcAft>
                <a:spcPct val="0"/>
              </a:spcAft>
              <a:buClr>
                <a:srgbClr val="333399"/>
              </a:buClr>
              <a:buFont typeface="Wingdings" pitchFamily="2" charset="2"/>
              <a:buChar char="§"/>
              <a:defRPr/>
            </a:pPr>
            <a:r>
              <a:rPr lang="en-US" sz="2400" kern="0" dirty="0" smtClean="0">
                <a:solidFill>
                  <a:srgbClr val="5F5F5F"/>
                </a:solidFill>
                <a:latin typeface="Arial"/>
              </a:rPr>
              <a:t>There are 2 types of indexes that are available in SQL server.</a:t>
            </a:r>
          </a:p>
          <a:p>
            <a:pPr lvl="1" fontAlgn="base">
              <a:lnSpc>
                <a:spcPct val="140000"/>
              </a:lnSpc>
              <a:spcBef>
                <a:spcPct val="20000"/>
              </a:spcBef>
              <a:spcAft>
                <a:spcPct val="0"/>
              </a:spcAft>
              <a:buClr>
                <a:srgbClr val="333399"/>
              </a:buClr>
              <a:buFont typeface="Wingdings" pitchFamily="2" charset="2"/>
              <a:buChar char="§"/>
              <a:defRPr/>
            </a:pPr>
            <a:r>
              <a:rPr lang="en-US" sz="2400" kern="0" dirty="0" smtClean="0">
                <a:solidFill>
                  <a:srgbClr val="5F5F5F"/>
                </a:solidFill>
                <a:latin typeface="Arial"/>
              </a:rPr>
              <a:t>Clustered </a:t>
            </a:r>
          </a:p>
          <a:p>
            <a:pPr lvl="1" fontAlgn="base">
              <a:lnSpc>
                <a:spcPct val="140000"/>
              </a:lnSpc>
              <a:spcBef>
                <a:spcPct val="20000"/>
              </a:spcBef>
              <a:spcAft>
                <a:spcPct val="0"/>
              </a:spcAft>
              <a:buClr>
                <a:srgbClr val="333399"/>
              </a:buClr>
              <a:buFont typeface="Wingdings" pitchFamily="2" charset="2"/>
              <a:buChar char="§"/>
              <a:defRPr/>
            </a:pPr>
            <a:r>
              <a:rPr lang="en-US" sz="2400" kern="0" dirty="0" smtClean="0">
                <a:solidFill>
                  <a:srgbClr val="5F5F5F"/>
                </a:solidFill>
                <a:latin typeface="Arial"/>
              </a:rPr>
              <a:t>Non-Clustered</a:t>
            </a:r>
          </a:p>
          <a:p>
            <a:pPr lvl="0" fontAlgn="base">
              <a:lnSpc>
                <a:spcPct val="140000"/>
              </a:lnSpc>
              <a:spcBef>
                <a:spcPct val="20000"/>
              </a:spcBef>
              <a:spcAft>
                <a:spcPct val="0"/>
              </a:spcAft>
              <a:buClr>
                <a:srgbClr val="333399"/>
              </a:buClr>
              <a:buFont typeface="Wingdings" pitchFamily="2" charset="2"/>
              <a:buChar char="§"/>
              <a:defRPr/>
            </a:pPr>
            <a:endParaRPr lang="en-US" kern="0" dirty="0" smtClean="0">
              <a:solidFill>
                <a:srgbClr val="5F5F5F"/>
              </a:solidFill>
              <a:latin typeface="Arial"/>
            </a:endParaRPr>
          </a:p>
          <a:p>
            <a:pPr lvl="0" fontAlgn="base">
              <a:lnSpc>
                <a:spcPct val="140000"/>
              </a:lnSpc>
              <a:spcBef>
                <a:spcPct val="20000"/>
              </a:spcBef>
              <a:spcAft>
                <a:spcPct val="0"/>
              </a:spcAft>
              <a:buClr>
                <a:srgbClr val="333399"/>
              </a:buClr>
              <a:buFont typeface="Wingdings" pitchFamily="2" charset="2"/>
              <a:buChar char="§"/>
              <a:defRPr/>
            </a:pPr>
            <a:endParaRPr lang="en-US" kern="0" dirty="0" smtClean="0">
              <a:solidFill>
                <a:srgbClr val="5F5F5F"/>
              </a:solidFill>
              <a:latin typeface="Aria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dirty="0" smtClean="0"/>
              <a:t>Clustered index</a:t>
            </a:r>
            <a:endParaRPr lang="en-US" sz="2700" b="1"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lvl="0" fontAlgn="base">
              <a:lnSpc>
                <a:spcPct val="140000"/>
              </a:lnSpc>
              <a:spcBef>
                <a:spcPct val="20000"/>
              </a:spcBef>
              <a:spcAft>
                <a:spcPct val="0"/>
              </a:spcAft>
              <a:buClr>
                <a:srgbClr val="333399"/>
              </a:buClr>
              <a:buFont typeface="Wingdings" pitchFamily="2" charset="2"/>
              <a:buChar char="§"/>
              <a:defRPr/>
            </a:pPr>
            <a:r>
              <a:rPr lang="en-US" sz="2400" kern="0" dirty="0" smtClean="0">
                <a:solidFill>
                  <a:srgbClr val="5F5F5F"/>
                </a:solidFill>
                <a:latin typeface="Arial"/>
              </a:rPr>
              <a:t>Clustered index is stores the rows in a table or a view in a sorted order of the cluster index.</a:t>
            </a:r>
          </a:p>
          <a:p>
            <a:pPr lvl="0" fontAlgn="base">
              <a:lnSpc>
                <a:spcPct val="140000"/>
              </a:lnSpc>
              <a:spcBef>
                <a:spcPct val="20000"/>
              </a:spcBef>
              <a:spcAft>
                <a:spcPct val="0"/>
              </a:spcAft>
              <a:buClr>
                <a:srgbClr val="333399"/>
              </a:buClr>
              <a:buFont typeface="Wingdings" pitchFamily="2" charset="2"/>
              <a:buChar char="§"/>
              <a:defRPr/>
            </a:pPr>
            <a:r>
              <a:rPr lang="en-US" sz="2400" kern="0" dirty="0" smtClean="0">
                <a:solidFill>
                  <a:srgbClr val="5F5F5F"/>
                </a:solidFill>
                <a:latin typeface="Arial"/>
              </a:rPr>
              <a:t>A clustered index on the column or columns is automatically created for the Primary Key constraint.</a:t>
            </a:r>
          </a:p>
          <a:p>
            <a:pPr lvl="0" fontAlgn="base">
              <a:lnSpc>
                <a:spcPct val="140000"/>
              </a:lnSpc>
              <a:spcBef>
                <a:spcPct val="20000"/>
              </a:spcBef>
              <a:spcAft>
                <a:spcPct val="0"/>
              </a:spcAft>
              <a:buClr>
                <a:srgbClr val="333399"/>
              </a:buClr>
              <a:buFont typeface="Wingdings" pitchFamily="2" charset="2"/>
              <a:buChar char="§"/>
              <a:defRPr/>
            </a:pPr>
            <a:r>
              <a:rPr lang="en-US" sz="2400" kern="0" dirty="0" smtClean="0">
                <a:solidFill>
                  <a:srgbClr val="5F5F5F"/>
                </a:solidFill>
                <a:latin typeface="Arial"/>
              </a:rPr>
              <a:t>Only one clustered index can be created per table.</a:t>
            </a:r>
          </a:p>
          <a:p>
            <a:pPr lvl="0" fontAlgn="base">
              <a:lnSpc>
                <a:spcPct val="140000"/>
              </a:lnSpc>
              <a:spcBef>
                <a:spcPct val="20000"/>
              </a:spcBef>
              <a:spcAft>
                <a:spcPct val="0"/>
              </a:spcAft>
              <a:buClr>
                <a:srgbClr val="333399"/>
              </a:buClr>
              <a:buFont typeface="Wingdings" pitchFamily="2" charset="2"/>
              <a:buChar char="§"/>
              <a:defRPr/>
            </a:pPr>
            <a:r>
              <a:rPr lang="en-US" sz="2400" kern="0" dirty="0" smtClean="0">
                <a:solidFill>
                  <a:srgbClr val="5F5F5F"/>
                </a:solidFill>
                <a:latin typeface="Arial"/>
              </a:rPr>
              <a:t>We can create clustered Index on column that have a high percentage of unique values and are not modified often</a:t>
            </a:r>
          </a:p>
          <a:p>
            <a:pPr lvl="0" fontAlgn="base">
              <a:lnSpc>
                <a:spcPct val="140000"/>
              </a:lnSpc>
              <a:spcBef>
                <a:spcPct val="20000"/>
              </a:spcBef>
              <a:spcAft>
                <a:spcPct val="0"/>
              </a:spcAft>
              <a:buClr>
                <a:srgbClr val="333399"/>
              </a:buClr>
              <a:buFont typeface="Wingdings" pitchFamily="2" charset="2"/>
              <a:buChar char="§"/>
              <a:defRPr/>
            </a:pPr>
            <a:endParaRPr lang="en-US" sz="2400" kern="0" dirty="0" smtClean="0">
              <a:solidFill>
                <a:srgbClr val="5F5F5F"/>
              </a:solidFill>
              <a:latin typeface="Arial"/>
            </a:endParaRPr>
          </a:p>
          <a:p>
            <a:pPr lvl="0" fontAlgn="base">
              <a:lnSpc>
                <a:spcPct val="140000"/>
              </a:lnSpc>
              <a:spcBef>
                <a:spcPct val="20000"/>
              </a:spcBef>
              <a:spcAft>
                <a:spcPct val="0"/>
              </a:spcAft>
              <a:buClr>
                <a:srgbClr val="333399"/>
              </a:buClr>
              <a:buFont typeface="Wingdings" pitchFamily="2" charset="2"/>
              <a:buChar char="§"/>
              <a:defRPr/>
            </a:pPr>
            <a:endParaRPr lang="en-US" sz="2400" kern="0" dirty="0" smtClean="0">
              <a:solidFill>
                <a:srgbClr val="5F5F5F"/>
              </a:solidFill>
              <a:latin typeface="Arial"/>
            </a:endParaRPr>
          </a:p>
          <a:p>
            <a:pPr lvl="0" fontAlgn="base">
              <a:lnSpc>
                <a:spcPct val="140000"/>
              </a:lnSpc>
              <a:spcBef>
                <a:spcPct val="20000"/>
              </a:spcBef>
              <a:spcAft>
                <a:spcPct val="0"/>
              </a:spcAft>
              <a:buClr>
                <a:srgbClr val="333399"/>
              </a:buClr>
              <a:buFont typeface="Wingdings" pitchFamily="2" charset="2"/>
              <a:buChar char="§"/>
              <a:defRPr/>
            </a:pPr>
            <a:endParaRPr lang="en-US" kern="0" dirty="0" smtClean="0">
              <a:solidFill>
                <a:srgbClr val="5F5F5F"/>
              </a:solidFill>
              <a:latin typeface="Arial"/>
            </a:endParaRPr>
          </a:p>
          <a:p>
            <a:pPr lvl="0" fontAlgn="base">
              <a:lnSpc>
                <a:spcPct val="140000"/>
              </a:lnSpc>
              <a:spcBef>
                <a:spcPct val="20000"/>
              </a:spcBef>
              <a:spcAft>
                <a:spcPct val="0"/>
              </a:spcAft>
              <a:buClr>
                <a:srgbClr val="333399"/>
              </a:buClr>
              <a:buFont typeface="Wingdings" pitchFamily="2" charset="2"/>
              <a:buChar char="§"/>
              <a:defRPr/>
            </a:pPr>
            <a:endParaRPr lang="en-US" kern="0" dirty="0" smtClean="0">
              <a:solidFill>
                <a:srgbClr val="5F5F5F"/>
              </a:solidFill>
              <a:latin typeface="Arial"/>
            </a:endParaRPr>
          </a:p>
        </p:txBody>
      </p:sp>
      <p:sp>
        <p:nvSpPr>
          <p:cNvPr id="5" name="TextBox 4"/>
          <p:cNvSpPr txBox="1"/>
          <p:nvPr/>
        </p:nvSpPr>
        <p:spPr>
          <a:xfrm>
            <a:off x="533400" y="4648200"/>
            <a:ext cx="3124200" cy="646331"/>
          </a:xfrm>
          <a:prstGeom prst="rect">
            <a:avLst/>
          </a:prstGeom>
          <a:noFill/>
        </p:spPr>
        <p:txBody>
          <a:bodyPr wrap="square" rtlCol="0">
            <a:spAutoFit/>
          </a:bodyPr>
          <a:lstStyle/>
          <a:p>
            <a:endParaRPr lang="en-US" dirty="0" smtClean="0"/>
          </a:p>
          <a:p>
            <a:r>
              <a:rPr lang="en-US" dirty="0" smtClean="0"/>
              <a:t>Syntax for Clustered Index</a:t>
            </a:r>
            <a:endParaRPr lang="en-US" dirty="0"/>
          </a:p>
        </p:txBody>
      </p:sp>
      <p:sp>
        <p:nvSpPr>
          <p:cNvPr id="6" name="Rounded Rectangle 5"/>
          <p:cNvSpPr/>
          <p:nvPr/>
        </p:nvSpPr>
        <p:spPr>
          <a:xfrm>
            <a:off x="533400" y="5334000"/>
            <a:ext cx="80010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20040" lvl="0" indent="-320040">
              <a:spcBef>
                <a:spcPts val="700"/>
              </a:spcBef>
              <a:buClr>
                <a:srgbClr val="DD8047"/>
              </a:buClr>
              <a:buSzPct val="60000"/>
            </a:pPr>
            <a:endParaRPr lang="en-US" sz="2200" b="1" dirty="0" smtClean="0">
              <a:solidFill>
                <a:srgbClr val="C00000"/>
              </a:solidFill>
            </a:endParaRPr>
          </a:p>
          <a:p>
            <a:pPr marL="320040" lvl="0" indent="-320040">
              <a:spcBef>
                <a:spcPts val="700"/>
              </a:spcBef>
              <a:buClr>
                <a:srgbClr val="DD8047"/>
              </a:buClr>
              <a:buSzPct val="60000"/>
            </a:pPr>
            <a:r>
              <a:rPr lang="en-US" sz="2200" b="1" dirty="0" smtClean="0">
                <a:solidFill>
                  <a:schemeClr val="bg1"/>
                </a:solidFill>
              </a:rPr>
              <a:t>create clustered index</a:t>
            </a:r>
            <a:r>
              <a:rPr lang="en-US" sz="2200" dirty="0" smtClean="0">
                <a:solidFill>
                  <a:schemeClr val="bg1"/>
                </a:solidFill>
              </a:rPr>
              <a:t> </a:t>
            </a:r>
            <a:r>
              <a:rPr lang="en-US" sz="2200" i="1" dirty="0" smtClean="0">
                <a:solidFill>
                  <a:prstClr val="black"/>
                </a:solidFill>
              </a:rPr>
              <a:t>index_name</a:t>
            </a:r>
            <a:r>
              <a:rPr lang="en-US" sz="2200" dirty="0" smtClean="0">
                <a:solidFill>
                  <a:prstClr val="black"/>
                </a:solidFill>
              </a:rPr>
              <a:t> </a:t>
            </a:r>
            <a:r>
              <a:rPr lang="en-US" sz="2200" b="1" i="1" dirty="0" smtClean="0">
                <a:solidFill>
                  <a:schemeClr val="bg1"/>
                </a:solidFill>
              </a:rPr>
              <a:t>on</a:t>
            </a:r>
            <a:r>
              <a:rPr lang="en-US" sz="2200" dirty="0" smtClean="0">
                <a:solidFill>
                  <a:prstClr val="black"/>
                </a:solidFill>
              </a:rPr>
              <a:t> </a:t>
            </a:r>
            <a:r>
              <a:rPr lang="en-US" sz="2200" i="1" dirty="0" smtClean="0">
                <a:solidFill>
                  <a:prstClr val="black"/>
                </a:solidFill>
              </a:rPr>
              <a:t>table_name(</a:t>
            </a:r>
            <a:r>
              <a:rPr lang="en-US" sz="2200" i="1" dirty="0" err="1" smtClean="0">
                <a:solidFill>
                  <a:prstClr val="black"/>
                </a:solidFill>
              </a:rPr>
              <a:t>column_name</a:t>
            </a:r>
            <a:r>
              <a:rPr lang="en-US" sz="2200" i="1" dirty="0" smtClean="0">
                <a:solidFill>
                  <a:prstClr val="black"/>
                </a:solidFill>
              </a:rPr>
              <a:t>)</a:t>
            </a:r>
          </a:p>
          <a:p>
            <a:pPr marL="320040" indent="-320040">
              <a:spcBef>
                <a:spcPts val="700"/>
              </a:spcBef>
              <a:buClr>
                <a:srgbClr val="DD8047"/>
              </a:buClr>
              <a:buSzPct val="60000"/>
            </a:pPr>
            <a:r>
              <a:rPr lang="en-US" sz="2400" b="1" i="1" dirty="0" smtClean="0">
                <a:solidFill>
                  <a:srgbClr val="C00000"/>
                </a:solidFill>
              </a:rPr>
              <a:t>		</a:t>
            </a:r>
            <a:r>
              <a:rPr lang="en-US" sz="2400" b="1" i="1" dirty="0" smtClean="0">
                <a:solidFill>
                  <a:schemeClr val="bg1"/>
                </a:solidFill>
              </a:rPr>
              <a:t>create clustered index</a:t>
            </a:r>
            <a:r>
              <a:rPr lang="en-US" sz="2400" dirty="0" smtClean="0">
                <a:solidFill>
                  <a:schemeClr val="bg1"/>
                </a:solidFill>
              </a:rPr>
              <a:t> </a:t>
            </a:r>
            <a:r>
              <a:rPr lang="en-US" sz="2400" i="1" dirty="0" smtClean="0">
                <a:solidFill>
                  <a:schemeClr val="tx1"/>
                </a:solidFill>
              </a:rPr>
              <a:t>eid_index</a:t>
            </a:r>
            <a:r>
              <a:rPr lang="en-US" sz="2400" dirty="0" smtClean="0"/>
              <a:t> </a:t>
            </a:r>
            <a:r>
              <a:rPr lang="en-US" sz="2400" b="1" i="1" dirty="0" smtClean="0">
                <a:solidFill>
                  <a:schemeClr val="bg1"/>
                </a:solidFill>
              </a:rPr>
              <a:t>on</a:t>
            </a:r>
            <a:r>
              <a:rPr lang="en-US" sz="2400" dirty="0" smtClean="0"/>
              <a:t> </a:t>
            </a:r>
            <a:r>
              <a:rPr lang="en-US" sz="2400" i="1" dirty="0" smtClean="0">
                <a:solidFill>
                  <a:schemeClr val="tx1"/>
                </a:solidFill>
              </a:rPr>
              <a:t>emp(</a:t>
            </a:r>
            <a:r>
              <a:rPr lang="en-US" sz="2400" i="1" dirty="0" err="1" smtClean="0">
                <a:solidFill>
                  <a:schemeClr val="tx1"/>
                </a:solidFill>
              </a:rPr>
              <a:t>eid</a:t>
            </a:r>
            <a:r>
              <a:rPr lang="en-US" sz="2400" i="1" dirty="0" smtClean="0">
                <a:solidFill>
                  <a:schemeClr val="tx1"/>
                </a:solidFill>
              </a:rPr>
              <a:t>)</a:t>
            </a:r>
          </a:p>
          <a:p>
            <a:pPr marL="320040" lvl="0" indent="-320040">
              <a:spcBef>
                <a:spcPts val="700"/>
              </a:spcBef>
              <a:buClr>
                <a:srgbClr val="DD8047"/>
              </a:buClr>
              <a:buSzPct val="60000"/>
            </a:pPr>
            <a:endParaRPr lang="en-US" sz="2200" i="1" dirty="0" smtClean="0">
              <a:solidFill>
                <a:prstClr val="black"/>
              </a:solidFill>
            </a:endParaRPr>
          </a:p>
          <a:p>
            <a:pPr algn="ctr"/>
            <a:endParaRPr lang="en-US" i="1"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dirty="0" smtClean="0"/>
              <a:t>Non-Clustered index</a:t>
            </a:r>
            <a:endParaRPr lang="en-US" sz="2700" b="1"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lvl="0" fontAlgn="base">
              <a:lnSpc>
                <a:spcPct val="140000"/>
              </a:lnSpc>
              <a:spcBef>
                <a:spcPct val="20000"/>
              </a:spcBef>
              <a:spcAft>
                <a:spcPct val="0"/>
              </a:spcAft>
              <a:buClr>
                <a:srgbClr val="333399"/>
              </a:buClr>
              <a:buFont typeface="Wingdings" pitchFamily="2" charset="2"/>
              <a:buChar char="§"/>
              <a:defRPr/>
            </a:pPr>
            <a:r>
              <a:rPr lang="en-US" sz="2400" kern="0" dirty="0" smtClean="0">
                <a:solidFill>
                  <a:srgbClr val="5F5F5F"/>
                </a:solidFill>
                <a:latin typeface="Arial"/>
              </a:rPr>
              <a:t>Non-clustered indexes is stored as key-value pair. To be more precise, each key value entry has a pointer to the data row that contains the key value. </a:t>
            </a:r>
          </a:p>
          <a:p>
            <a:pPr lvl="0" fontAlgn="base">
              <a:lnSpc>
                <a:spcPct val="140000"/>
              </a:lnSpc>
              <a:spcBef>
                <a:spcPct val="20000"/>
              </a:spcBef>
              <a:spcAft>
                <a:spcPct val="0"/>
              </a:spcAft>
              <a:buClr>
                <a:srgbClr val="333399"/>
              </a:buClr>
              <a:buFont typeface="Wingdings" pitchFamily="2" charset="2"/>
              <a:buChar char="§"/>
              <a:defRPr/>
            </a:pPr>
            <a:r>
              <a:rPr lang="en-US" sz="2400" kern="0" dirty="0" smtClean="0">
                <a:solidFill>
                  <a:srgbClr val="5F5F5F"/>
                </a:solidFill>
                <a:latin typeface="Arial"/>
              </a:rPr>
              <a:t>A non-clustered index on the column or columns is automatically created for the UNIQUE constraint.</a:t>
            </a:r>
          </a:p>
          <a:p>
            <a:pPr lvl="0" fontAlgn="base">
              <a:lnSpc>
                <a:spcPct val="140000"/>
              </a:lnSpc>
              <a:spcBef>
                <a:spcPct val="20000"/>
              </a:spcBef>
              <a:spcAft>
                <a:spcPct val="0"/>
              </a:spcAft>
              <a:buClr>
                <a:srgbClr val="333399"/>
              </a:buClr>
              <a:buFont typeface="Wingdings" pitchFamily="2" charset="2"/>
              <a:buChar char="§"/>
              <a:defRPr/>
            </a:pPr>
            <a:r>
              <a:rPr lang="en-US" sz="2400" kern="0" dirty="0" smtClean="0">
                <a:solidFill>
                  <a:srgbClr val="5F5F5F"/>
                </a:solidFill>
                <a:latin typeface="Arial"/>
              </a:rPr>
              <a:t> Non clustered index can be applied on one or columns.</a:t>
            </a:r>
          </a:p>
          <a:p>
            <a:pPr lvl="0" fontAlgn="base">
              <a:lnSpc>
                <a:spcPct val="140000"/>
              </a:lnSpc>
              <a:spcBef>
                <a:spcPct val="20000"/>
              </a:spcBef>
              <a:spcAft>
                <a:spcPct val="0"/>
              </a:spcAft>
              <a:buClr>
                <a:srgbClr val="333399"/>
              </a:buClr>
              <a:buFont typeface="Wingdings" pitchFamily="2" charset="2"/>
              <a:buChar char="§"/>
              <a:defRPr/>
            </a:pPr>
            <a:r>
              <a:rPr lang="en-US" sz="2400" kern="0" dirty="0" smtClean="0">
                <a:solidFill>
                  <a:srgbClr val="5F5F5F"/>
                </a:solidFill>
                <a:latin typeface="Arial"/>
              </a:rPr>
              <a:t>when we apply Non clustered index on columns data will not be arrange in sorted order.</a:t>
            </a:r>
          </a:p>
          <a:p>
            <a:pPr lvl="0" fontAlgn="base">
              <a:lnSpc>
                <a:spcPct val="140000"/>
              </a:lnSpc>
              <a:spcBef>
                <a:spcPct val="20000"/>
              </a:spcBef>
              <a:spcAft>
                <a:spcPct val="0"/>
              </a:spcAft>
              <a:buClr>
                <a:srgbClr val="333399"/>
              </a:buClr>
              <a:buFont typeface="Wingdings" pitchFamily="2" charset="2"/>
              <a:buChar char="§"/>
              <a:defRPr/>
            </a:pPr>
            <a:endParaRPr lang="en-US" kern="0" dirty="0" smtClean="0">
              <a:solidFill>
                <a:srgbClr val="5F5F5F"/>
              </a:solidFill>
              <a:latin typeface="Arial"/>
            </a:endParaRPr>
          </a:p>
          <a:p>
            <a:pPr lvl="0" fontAlgn="base">
              <a:lnSpc>
                <a:spcPct val="140000"/>
              </a:lnSpc>
              <a:spcBef>
                <a:spcPct val="20000"/>
              </a:spcBef>
              <a:spcAft>
                <a:spcPct val="0"/>
              </a:spcAft>
              <a:buClr>
                <a:srgbClr val="333399"/>
              </a:buClr>
              <a:buFont typeface="Wingdings" pitchFamily="2" charset="2"/>
              <a:buChar char="§"/>
              <a:defRPr/>
            </a:pPr>
            <a:endParaRPr lang="en-US" kern="0" dirty="0" smtClean="0">
              <a:solidFill>
                <a:srgbClr val="5F5F5F"/>
              </a:solidFill>
              <a:latin typeface="Arial"/>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dirty="0" smtClean="0"/>
              <a:t>Non-Clustered index</a:t>
            </a:r>
            <a:endParaRPr lang="en-US" sz="2700" b="1"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lvl="0" fontAlgn="base">
              <a:lnSpc>
                <a:spcPct val="140000"/>
              </a:lnSpc>
              <a:spcBef>
                <a:spcPct val="20000"/>
              </a:spcBef>
              <a:spcAft>
                <a:spcPct val="0"/>
              </a:spcAft>
              <a:buClr>
                <a:srgbClr val="333399"/>
              </a:buClr>
              <a:buFont typeface="Wingdings" pitchFamily="2" charset="2"/>
              <a:buChar char="§"/>
              <a:defRPr/>
            </a:pPr>
            <a:r>
              <a:rPr lang="en-US" sz="2000" kern="0" dirty="0" err="1" smtClean="0">
                <a:solidFill>
                  <a:srgbClr val="5F5F5F"/>
                </a:solidFill>
                <a:latin typeface="Arial"/>
              </a:rPr>
              <a:t>Nonclustered</a:t>
            </a:r>
            <a:r>
              <a:rPr lang="en-US" sz="2000" kern="0" dirty="0" smtClean="0">
                <a:solidFill>
                  <a:srgbClr val="5F5F5F"/>
                </a:solidFill>
                <a:latin typeface="Arial"/>
              </a:rPr>
              <a:t> indexes are typically created on columns that are used in joins and the where clause.</a:t>
            </a:r>
          </a:p>
          <a:p>
            <a:pPr lvl="0" fontAlgn="base">
              <a:lnSpc>
                <a:spcPct val="140000"/>
              </a:lnSpc>
              <a:spcBef>
                <a:spcPct val="20000"/>
              </a:spcBef>
              <a:spcAft>
                <a:spcPct val="0"/>
              </a:spcAft>
              <a:buClr>
                <a:srgbClr val="333399"/>
              </a:buClr>
              <a:buFont typeface="Wingdings" pitchFamily="2" charset="2"/>
              <a:buChar char="§"/>
              <a:defRPr/>
            </a:pPr>
            <a:r>
              <a:rPr lang="en-US" sz="2000" kern="0" dirty="0" smtClean="0">
                <a:solidFill>
                  <a:srgbClr val="5F5F5F"/>
                </a:solidFill>
                <a:latin typeface="Arial"/>
              </a:rPr>
              <a:t>Non Clustered  indexes can also be created on columns where the values are modified frequently.</a:t>
            </a:r>
          </a:p>
          <a:p>
            <a:pPr lvl="0" fontAlgn="base">
              <a:lnSpc>
                <a:spcPct val="140000"/>
              </a:lnSpc>
              <a:spcBef>
                <a:spcPct val="20000"/>
              </a:spcBef>
              <a:spcAft>
                <a:spcPct val="0"/>
              </a:spcAft>
              <a:buClr>
                <a:srgbClr val="333399"/>
              </a:buClr>
              <a:buFont typeface="Wingdings" pitchFamily="2" charset="2"/>
              <a:buChar char="§"/>
              <a:defRPr/>
            </a:pPr>
            <a:r>
              <a:rPr lang="en-US" sz="2000" kern="0" dirty="0" smtClean="0">
                <a:solidFill>
                  <a:srgbClr val="5F5F5F"/>
                </a:solidFill>
                <a:latin typeface="Arial"/>
              </a:rPr>
              <a:t>We can create 249 </a:t>
            </a:r>
            <a:r>
              <a:rPr lang="en-US" sz="2000" kern="0" dirty="0" err="1" smtClean="0">
                <a:solidFill>
                  <a:srgbClr val="5F5F5F"/>
                </a:solidFill>
                <a:latin typeface="Arial"/>
              </a:rPr>
              <a:t>nonclustered</a:t>
            </a:r>
            <a:r>
              <a:rPr lang="en-US" sz="2000" kern="0" dirty="0" smtClean="0">
                <a:solidFill>
                  <a:srgbClr val="5F5F5F"/>
                </a:solidFill>
                <a:latin typeface="Arial"/>
              </a:rPr>
              <a:t> indexes per table</a:t>
            </a:r>
          </a:p>
          <a:p>
            <a:pPr lvl="0" fontAlgn="base">
              <a:lnSpc>
                <a:spcPct val="140000"/>
              </a:lnSpc>
              <a:spcBef>
                <a:spcPct val="20000"/>
              </a:spcBef>
              <a:spcAft>
                <a:spcPct val="0"/>
              </a:spcAft>
              <a:buClr>
                <a:srgbClr val="333399"/>
              </a:buClr>
              <a:buFont typeface="Wingdings" pitchFamily="2" charset="2"/>
              <a:buChar char="§"/>
              <a:defRPr/>
            </a:pPr>
            <a:endParaRPr lang="en-US" sz="2400" kern="0" dirty="0" smtClean="0">
              <a:solidFill>
                <a:srgbClr val="5F5F5F"/>
              </a:solidFill>
              <a:latin typeface="Arial"/>
            </a:endParaRPr>
          </a:p>
          <a:p>
            <a:pPr lvl="0" fontAlgn="base">
              <a:lnSpc>
                <a:spcPct val="140000"/>
              </a:lnSpc>
              <a:spcBef>
                <a:spcPct val="20000"/>
              </a:spcBef>
              <a:spcAft>
                <a:spcPct val="0"/>
              </a:spcAft>
              <a:buClr>
                <a:srgbClr val="333399"/>
              </a:buClr>
              <a:buFont typeface="Wingdings" pitchFamily="2" charset="2"/>
              <a:buChar char="§"/>
              <a:defRPr/>
            </a:pPr>
            <a:endParaRPr lang="en-US" kern="0" dirty="0" smtClean="0">
              <a:solidFill>
                <a:srgbClr val="5F5F5F"/>
              </a:solidFill>
              <a:latin typeface="Arial"/>
            </a:endParaRPr>
          </a:p>
          <a:p>
            <a:pPr lvl="0" fontAlgn="base">
              <a:lnSpc>
                <a:spcPct val="140000"/>
              </a:lnSpc>
              <a:spcBef>
                <a:spcPct val="20000"/>
              </a:spcBef>
              <a:spcAft>
                <a:spcPct val="0"/>
              </a:spcAft>
              <a:buClr>
                <a:srgbClr val="333399"/>
              </a:buClr>
              <a:buFont typeface="Wingdings" pitchFamily="2" charset="2"/>
              <a:buChar char="§"/>
              <a:defRPr/>
            </a:pPr>
            <a:endParaRPr lang="en-US" kern="0" dirty="0" smtClean="0">
              <a:solidFill>
                <a:srgbClr val="5F5F5F"/>
              </a:solidFill>
              <a:latin typeface="Arial"/>
            </a:endParaRPr>
          </a:p>
        </p:txBody>
      </p:sp>
      <p:sp>
        <p:nvSpPr>
          <p:cNvPr id="5" name="TextBox 4"/>
          <p:cNvSpPr txBox="1"/>
          <p:nvPr/>
        </p:nvSpPr>
        <p:spPr>
          <a:xfrm>
            <a:off x="609600" y="3048000"/>
            <a:ext cx="3048000" cy="646331"/>
          </a:xfrm>
          <a:prstGeom prst="rect">
            <a:avLst/>
          </a:prstGeom>
          <a:noFill/>
        </p:spPr>
        <p:txBody>
          <a:bodyPr wrap="square" rtlCol="0">
            <a:spAutoFit/>
          </a:bodyPr>
          <a:lstStyle/>
          <a:p>
            <a:endParaRPr lang="en-US" dirty="0" smtClean="0"/>
          </a:p>
          <a:p>
            <a:r>
              <a:rPr lang="en-US" dirty="0" smtClean="0"/>
              <a:t>Syntax for NonClustered Index</a:t>
            </a:r>
            <a:endParaRPr lang="en-US" dirty="0"/>
          </a:p>
        </p:txBody>
      </p:sp>
      <p:sp>
        <p:nvSpPr>
          <p:cNvPr id="6" name="Rounded Rectangle 5"/>
          <p:cNvSpPr/>
          <p:nvPr/>
        </p:nvSpPr>
        <p:spPr>
          <a:xfrm>
            <a:off x="609600" y="3810000"/>
            <a:ext cx="80010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20040" lvl="0" indent="-320040">
              <a:spcBef>
                <a:spcPts val="700"/>
              </a:spcBef>
              <a:buClr>
                <a:srgbClr val="DD8047"/>
              </a:buClr>
              <a:buSzPct val="60000"/>
            </a:pPr>
            <a:endParaRPr lang="en-US" sz="2200" b="1" dirty="0" smtClean="0">
              <a:solidFill>
                <a:srgbClr val="C00000"/>
              </a:solidFill>
            </a:endParaRPr>
          </a:p>
          <a:p>
            <a:pPr marL="320040" lvl="0" indent="-320040">
              <a:spcBef>
                <a:spcPts val="700"/>
              </a:spcBef>
              <a:buClr>
                <a:srgbClr val="DD8047"/>
              </a:buClr>
              <a:buSzPct val="60000"/>
            </a:pPr>
            <a:r>
              <a:rPr lang="en-US" sz="2200" b="1" dirty="0" smtClean="0">
                <a:solidFill>
                  <a:srgbClr val="C00000"/>
                </a:solidFill>
              </a:rPr>
              <a:t>create nonclustered index</a:t>
            </a:r>
            <a:r>
              <a:rPr lang="en-US" sz="2200" dirty="0" smtClean="0">
                <a:solidFill>
                  <a:srgbClr val="C00000"/>
                </a:solidFill>
              </a:rPr>
              <a:t> </a:t>
            </a:r>
            <a:r>
              <a:rPr lang="en-US" sz="2200" i="1" dirty="0" smtClean="0">
                <a:solidFill>
                  <a:prstClr val="black"/>
                </a:solidFill>
              </a:rPr>
              <a:t>index_name</a:t>
            </a:r>
            <a:r>
              <a:rPr lang="en-US" sz="2200" dirty="0" smtClean="0">
                <a:solidFill>
                  <a:prstClr val="black"/>
                </a:solidFill>
              </a:rPr>
              <a:t> </a:t>
            </a:r>
            <a:r>
              <a:rPr lang="en-US" sz="2200" b="1" i="1" dirty="0" smtClean="0">
                <a:solidFill>
                  <a:srgbClr val="C00000"/>
                </a:solidFill>
              </a:rPr>
              <a:t>on</a:t>
            </a:r>
            <a:r>
              <a:rPr lang="en-US" sz="2200" dirty="0" smtClean="0">
                <a:solidFill>
                  <a:prstClr val="black"/>
                </a:solidFill>
              </a:rPr>
              <a:t> </a:t>
            </a:r>
            <a:r>
              <a:rPr lang="en-US" sz="2200" i="1" dirty="0" smtClean="0">
                <a:solidFill>
                  <a:prstClr val="black"/>
                </a:solidFill>
              </a:rPr>
              <a:t>table_name(</a:t>
            </a:r>
            <a:r>
              <a:rPr lang="en-US" sz="2200" i="1" dirty="0" err="1" smtClean="0">
                <a:solidFill>
                  <a:prstClr val="black"/>
                </a:solidFill>
              </a:rPr>
              <a:t>column_name</a:t>
            </a:r>
            <a:r>
              <a:rPr lang="en-US" sz="2200" i="1" dirty="0" smtClean="0">
                <a:solidFill>
                  <a:prstClr val="black"/>
                </a:solidFill>
              </a:rPr>
              <a:t>)</a:t>
            </a:r>
          </a:p>
          <a:p>
            <a:pPr marL="320040" indent="-320040">
              <a:spcBef>
                <a:spcPts val="700"/>
              </a:spcBef>
              <a:buClr>
                <a:srgbClr val="DD8047"/>
              </a:buClr>
              <a:buSzPct val="60000"/>
            </a:pPr>
            <a:r>
              <a:rPr lang="en-US" sz="2000" b="1" i="1" dirty="0" smtClean="0">
                <a:solidFill>
                  <a:srgbClr val="C00000"/>
                </a:solidFill>
              </a:rPr>
              <a:t>		create nonclustered index</a:t>
            </a:r>
            <a:r>
              <a:rPr lang="en-US" sz="2000" dirty="0" smtClean="0"/>
              <a:t> </a:t>
            </a:r>
            <a:r>
              <a:rPr lang="en-US" sz="2000" i="1" dirty="0" err="1" smtClean="0">
                <a:solidFill>
                  <a:schemeClr val="tx1"/>
                </a:solidFill>
              </a:rPr>
              <a:t>ename_index</a:t>
            </a:r>
            <a:r>
              <a:rPr lang="en-US" sz="2000" dirty="0" smtClean="0"/>
              <a:t> </a:t>
            </a:r>
            <a:r>
              <a:rPr lang="en-US" sz="2000" b="1" i="1" dirty="0" smtClean="0">
                <a:solidFill>
                  <a:srgbClr val="C00000"/>
                </a:solidFill>
              </a:rPr>
              <a:t>on</a:t>
            </a:r>
            <a:r>
              <a:rPr lang="en-US" sz="2000" dirty="0" smtClean="0"/>
              <a:t> </a:t>
            </a:r>
            <a:r>
              <a:rPr lang="en-US" sz="2000" i="1" dirty="0" smtClean="0">
                <a:solidFill>
                  <a:schemeClr val="tx1"/>
                </a:solidFill>
              </a:rPr>
              <a:t>emp(</a:t>
            </a:r>
            <a:r>
              <a:rPr lang="en-US" sz="2000" i="1" dirty="0" err="1" smtClean="0">
                <a:solidFill>
                  <a:schemeClr val="tx1"/>
                </a:solidFill>
              </a:rPr>
              <a:t>ename</a:t>
            </a:r>
            <a:r>
              <a:rPr lang="en-US" sz="2000" i="1" dirty="0" smtClean="0">
                <a:solidFill>
                  <a:schemeClr val="tx1"/>
                </a:solidFill>
              </a:rPr>
              <a:t>)</a:t>
            </a:r>
          </a:p>
          <a:p>
            <a:pPr marL="320040" lvl="0" indent="-320040">
              <a:spcBef>
                <a:spcPts val="700"/>
              </a:spcBef>
              <a:buClr>
                <a:srgbClr val="DD8047"/>
              </a:buClr>
              <a:buSzPct val="60000"/>
            </a:pPr>
            <a:endParaRPr lang="en-US" sz="2200" i="1" dirty="0" smtClean="0">
              <a:solidFill>
                <a:prstClr val="black"/>
              </a:solidFill>
            </a:endParaRPr>
          </a:p>
          <a:p>
            <a:pPr algn="ctr"/>
            <a:endParaRPr lang="en-US" i="1" dirty="0"/>
          </a:p>
        </p:txBody>
      </p:sp>
      <p:sp>
        <p:nvSpPr>
          <p:cNvPr id="7" name="Rectangle 6"/>
          <p:cNvSpPr/>
          <p:nvPr/>
        </p:nvSpPr>
        <p:spPr>
          <a:xfrm>
            <a:off x="685800" y="5334000"/>
            <a:ext cx="8077200" cy="646331"/>
          </a:xfrm>
          <a:prstGeom prst="rect">
            <a:avLst/>
          </a:prstGeom>
        </p:spPr>
        <p:txBody>
          <a:bodyPr wrap="square">
            <a:spAutoFit/>
          </a:bodyPr>
          <a:lstStyle/>
          <a:p>
            <a:r>
              <a:rPr lang="en-US" dirty="0" smtClean="0">
                <a:solidFill>
                  <a:schemeClr val="tx1">
                    <a:lumMod val="85000"/>
                    <a:lumOff val="15000"/>
                  </a:schemeClr>
                </a:solidFill>
              </a:rPr>
              <a:t>Note: To list out </a:t>
            </a:r>
            <a:r>
              <a:rPr lang="en-US" dirty="0" err="1" smtClean="0">
                <a:solidFill>
                  <a:schemeClr val="tx1">
                    <a:lumMod val="85000"/>
                    <a:lumOff val="15000"/>
                  </a:schemeClr>
                </a:solidFill>
              </a:rPr>
              <a:t>indexs</a:t>
            </a:r>
            <a:r>
              <a:rPr lang="en-US" dirty="0" smtClean="0">
                <a:solidFill>
                  <a:schemeClr val="tx1">
                    <a:lumMod val="85000"/>
                    <a:lumOff val="15000"/>
                  </a:schemeClr>
                </a:solidFill>
              </a:rPr>
              <a:t> on a table</a:t>
            </a:r>
          </a:p>
          <a:p>
            <a:pPr lvl="1"/>
            <a:r>
              <a:rPr lang="en-US" b="1" i="1" dirty="0" err="1" smtClean="0">
                <a:solidFill>
                  <a:srgbClr val="C00000"/>
                </a:solidFill>
              </a:rPr>
              <a:t>sp_helpindex</a:t>
            </a:r>
            <a:r>
              <a:rPr lang="en-US" dirty="0" smtClean="0"/>
              <a:t> </a:t>
            </a:r>
            <a:r>
              <a:rPr lang="en-US" i="1" dirty="0" err="1" smtClean="0">
                <a:solidFill>
                  <a:schemeClr val="tx1">
                    <a:lumMod val="85000"/>
                    <a:lumOff val="15000"/>
                  </a:schemeClr>
                </a:solidFill>
              </a:rPr>
              <a:t>table_name</a:t>
            </a:r>
            <a:endParaRPr lang="en-US" i="1" dirty="0" smtClean="0">
              <a:solidFill>
                <a:schemeClr val="tx1">
                  <a:lumMod val="85000"/>
                  <a:lumOff val="15000"/>
                </a:schemeClr>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dirty="0" smtClean="0"/>
              <a:t>Clustered and Non-Clustered index</a:t>
            </a:r>
            <a:endParaRPr lang="en-US" sz="2700" b="1"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r>
              <a:rPr lang="en-US" sz="2400" i="1" dirty="0" smtClean="0">
                <a:solidFill>
                  <a:srgbClr val="C00000"/>
                </a:solidFill>
              </a:rPr>
              <a:t>Advantages:</a:t>
            </a:r>
          </a:p>
          <a:p>
            <a:pPr lvl="1"/>
            <a:r>
              <a:rPr lang="en-US" sz="2400" dirty="0" smtClean="0">
                <a:solidFill>
                  <a:schemeClr val="tx1">
                    <a:lumMod val="85000"/>
                    <a:lumOff val="15000"/>
                  </a:schemeClr>
                </a:solidFill>
              </a:rPr>
              <a:t>Fast retrieval of data from tables.</a:t>
            </a:r>
          </a:p>
          <a:p>
            <a:pPr lvl="1"/>
            <a:r>
              <a:rPr lang="en-US" sz="2400" dirty="0" smtClean="0">
                <a:solidFill>
                  <a:schemeClr val="tx1">
                    <a:lumMod val="85000"/>
                    <a:lumOff val="15000"/>
                  </a:schemeClr>
                </a:solidFill>
              </a:rPr>
              <a:t>Indexes improves the performance while searching for the data in  a table column.</a:t>
            </a:r>
          </a:p>
          <a:p>
            <a:r>
              <a:rPr lang="en-US" sz="2400" i="1" dirty="0" smtClean="0">
                <a:solidFill>
                  <a:srgbClr val="C00000"/>
                </a:solidFill>
              </a:rPr>
              <a:t>Disadvantages:</a:t>
            </a:r>
          </a:p>
          <a:p>
            <a:pPr lvl="1"/>
            <a:r>
              <a:rPr lang="en-US" sz="2400" dirty="0" smtClean="0">
                <a:solidFill>
                  <a:schemeClr val="tx1">
                    <a:lumMod val="85000"/>
                    <a:lumOff val="15000"/>
                  </a:schemeClr>
                </a:solidFill>
              </a:rPr>
              <a:t>The size of database will increase if table is having more indexes.</a:t>
            </a:r>
          </a:p>
          <a:p>
            <a:pPr lvl="1"/>
            <a:endParaRPr lang="en-US" sz="2400" dirty="0" smtClean="0">
              <a:solidFill>
                <a:schemeClr val="tx1">
                  <a:lumMod val="85000"/>
                  <a:lumOff val="15000"/>
                </a:schemeClr>
              </a:solidFill>
            </a:endParaRPr>
          </a:p>
          <a:p>
            <a:pPr lvl="0" fontAlgn="base">
              <a:lnSpc>
                <a:spcPct val="140000"/>
              </a:lnSpc>
              <a:spcBef>
                <a:spcPct val="20000"/>
              </a:spcBef>
              <a:spcAft>
                <a:spcPct val="0"/>
              </a:spcAft>
              <a:buClr>
                <a:srgbClr val="333399"/>
              </a:buClr>
              <a:buFont typeface="Wingdings" pitchFamily="2" charset="2"/>
              <a:buChar char="§"/>
              <a:defRPr/>
            </a:pPr>
            <a:endParaRPr lang="en-US" sz="2400" kern="0" dirty="0" smtClean="0">
              <a:solidFill>
                <a:srgbClr val="5F5F5F"/>
              </a:solidFill>
              <a:latin typeface="Arial"/>
            </a:endParaRPr>
          </a:p>
          <a:p>
            <a:pPr lvl="0" fontAlgn="base">
              <a:lnSpc>
                <a:spcPct val="140000"/>
              </a:lnSpc>
              <a:spcBef>
                <a:spcPct val="20000"/>
              </a:spcBef>
              <a:spcAft>
                <a:spcPct val="0"/>
              </a:spcAft>
              <a:buClr>
                <a:srgbClr val="333399"/>
              </a:buClr>
              <a:buFont typeface="Wingdings" pitchFamily="2" charset="2"/>
              <a:buChar char="§"/>
              <a:defRPr/>
            </a:pPr>
            <a:endParaRPr lang="en-US" kern="0" dirty="0" smtClean="0">
              <a:solidFill>
                <a:srgbClr val="5F5F5F"/>
              </a:solidFill>
              <a:latin typeface="Arial"/>
            </a:endParaRPr>
          </a:p>
          <a:p>
            <a:pPr lvl="0" fontAlgn="base">
              <a:lnSpc>
                <a:spcPct val="140000"/>
              </a:lnSpc>
              <a:spcBef>
                <a:spcPct val="20000"/>
              </a:spcBef>
              <a:spcAft>
                <a:spcPct val="0"/>
              </a:spcAft>
              <a:buClr>
                <a:srgbClr val="333399"/>
              </a:buClr>
              <a:buFont typeface="Wingdings" pitchFamily="2" charset="2"/>
              <a:buChar char="§"/>
              <a:defRPr/>
            </a:pPr>
            <a:endParaRPr lang="en-US" kern="0" dirty="0" smtClean="0">
              <a:solidFill>
                <a:srgbClr val="5F5F5F"/>
              </a:solidFill>
              <a:latin typeface="Arial"/>
            </a:endParaRPr>
          </a:p>
        </p:txBody>
      </p:sp>
      <p:sp>
        <p:nvSpPr>
          <p:cNvPr id="8" name="Rounded Rectangle 7"/>
          <p:cNvSpPr/>
          <p:nvPr/>
        </p:nvSpPr>
        <p:spPr>
          <a:xfrm>
            <a:off x="609600" y="3581400"/>
            <a:ext cx="8001000" cy="160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20040" lvl="0" indent="-320040">
              <a:spcBef>
                <a:spcPts val="700"/>
              </a:spcBef>
              <a:buClr>
                <a:srgbClr val="DD8047"/>
              </a:buClr>
              <a:buSzPct val="60000"/>
            </a:pPr>
            <a:endParaRPr lang="en-US" sz="2200" b="1" dirty="0" smtClean="0">
              <a:solidFill>
                <a:srgbClr val="C00000"/>
              </a:solidFill>
            </a:endParaRPr>
          </a:p>
          <a:p>
            <a:pPr marL="320040" lvl="0" indent="-320040">
              <a:spcBef>
                <a:spcPts val="700"/>
              </a:spcBef>
              <a:buClr>
                <a:srgbClr val="DD8047"/>
              </a:buClr>
              <a:buSzPct val="60000"/>
            </a:pPr>
            <a:r>
              <a:rPr lang="en-US" sz="2200" b="1" dirty="0" smtClean="0">
                <a:solidFill>
                  <a:srgbClr val="C00000"/>
                </a:solidFill>
              </a:rPr>
              <a:t>create unique cluster/nonclustered index</a:t>
            </a:r>
            <a:r>
              <a:rPr lang="en-US" sz="2200" dirty="0" smtClean="0">
                <a:solidFill>
                  <a:srgbClr val="C00000"/>
                </a:solidFill>
              </a:rPr>
              <a:t> </a:t>
            </a:r>
            <a:r>
              <a:rPr lang="en-US" sz="2200" i="1" dirty="0" smtClean="0">
                <a:solidFill>
                  <a:prstClr val="black"/>
                </a:solidFill>
              </a:rPr>
              <a:t>index_name</a:t>
            </a:r>
            <a:r>
              <a:rPr lang="en-US" sz="2200" dirty="0" smtClean="0">
                <a:solidFill>
                  <a:prstClr val="black"/>
                </a:solidFill>
              </a:rPr>
              <a:t> </a:t>
            </a:r>
            <a:r>
              <a:rPr lang="en-US" sz="2200" b="1" i="1" dirty="0" smtClean="0">
                <a:solidFill>
                  <a:srgbClr val="C00000"/>
                </a:solidFill>
              </a:rPr>
              <a:t>on</a:t>
            </a:r>
            <a:r>
              <a:rPr lang="en-US" sz="2200" dirty="0" smtClean="0">
                <a:solidFill>
                  <a:prstClr val="black"/>
                </a:solidFill>
              </a:rPr>
              <a:t> </a:t>
            </a:r>
            <a:r>
              <a:rPr lang="en-US" sz="2200" i="1" dirty="0" smtClean="0">
                <a:solidFill>
                  <a:prstClr val="black"/>
                </a:solidFill>
              </a:rPr>
              <a:t>table_name(</a:t>
            </a:r>
            <a:r>
              <a:rPr lang="en-US" sz="2200" i="1" dirty="0" err="1" smtClean="0">
                <a:solidFill>
                  <a:prstClr val="black"/>
                </a:solidFill>
              </a:rPr>
              <a:t>column_name</a:t>
            </a:r>
            <a:r>
              <a:rPr lang="en-US" sz="2200" i="1" dirty="0" smtClean="0">
                <a:solidFill>
                  <a:prstClr val="black"/>
                </a:solidFill>
              </a:rPr>
              <a:t>)</a:t>
            </a:r>
          </a:p>
          <a:p>
            <a:pPr marL="320040" indent="-320040">
              <a:spcBef>
                <a:spcPts val="700"/>
              </a:spcBef>
              <a:buClr>
                <a:srgbClr val="DD8047"/>
              </a:buClr>
              <a:buSzPct val="60000"/>
            </a:pPr>
            <a:r>
              <a:rPr lang="en-US" sz="2200" dirty="0" smtClean="0">
                <a:solidFill>
                  <a:prstClr val="black"/>
                </a:solidFill>
              </a:rPr>
              <a:t>will create unique cluster or non cluster indexes on columns[columns should have only unique values]</a:t>
            </a:r>
            <a:endParaRPr lang="en-US" sz="2200" i="1" dirty="0" smtClean="0">
              <a:solidFill>
                <a:prstClr val="black"/>
              </a:solidFill>
            </a:endParaRPr>
          </a:p>
          <a:p>
            <a:pPr marL="320040" lvl="0" indent="-320040">
              <a:spcBef>
                <a:spcPts val="700"/>
              </a:spcBef>
              <a:buClr>
                <a:srgbClr val="DD8047"/>
              </a:buClr>
              <a:buSzPct val="60000"/>
            </a:pPr>
            <a:endParaRPr lang="en-US" sz="2200" i="1" dirty="0" smtClean="0">
              <a:solidFill>
                <a:prstClr val="black"/>
              </a:solidFill>
            </a:endParaRPr>
          </a:p>
          <a:p>
            <a:pPr algn="ctr"/>
            <a:endParaRPr lang="en-US" i="1"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2778</TotalTime>
  <Words>513</Words>
  <Application>Microsoft Office PowerPoint</Application>
  <PresentationFormat>On-screen Show (4:3)</PresentationFormat>
  <Paragraphs>54</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santuparsi</dc:creator>
  <cp:lastModifiedBy>santu</cp:lastModifiedBy>
  <cp:revision>133</cp:revision>
  <dcterms:created xsi:type="dcterms:W3CDTF">2006-08-16T00:00:00Z</dcterms:created>
  <dcterms:modified xsi:type="dcterms:W3CDTF">2014-09-01T08:01:34Z</dcterms:modified>
</cp:coreProperties>
</file>