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58" r:id="rId4"/>
    <p:sldId id="260" r:id="rId5"/>
    <p:sldId id="261" r:id="rId6"/>
    <p:sldId id="273" r:id="rId7"/>
    <p:sldId id="270" r:id="rId8"/>
    <p:sldId id="264"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78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9/8/2016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9/8/2016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9/8/2016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9/8/2016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9/8/2016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9/8/2016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70C0"/>
                </a:solidFill>
              </a:rPr>
              <a:t>VIEWS</a:t>
            </a:r>
            <a:endParaRPr lang="en-US" dirty="0">
              <a:solidFill>
                <a:srgbClr val="0070C0"/>
              </a:solidFill>
            </a:endParaRPr>
          </a:p>
        </p:txBody>
      </p:sp>
      <p:sp>
        <p:nvSpPr>
          <p:cNvPr id="5" name="Content Placeholder 4"/>
          <p:cNvSpPr>
            <a:spLocks noGrp="1"/>
          </p:cNvSpPr>
          <p:nvPr>
            <p:ph sz="quarter" idx="1"/>
          </p:nvPr>
        </p:nvSpPr>
        <p:spPr>
          <a:xfrm>
            <a:off x="609600" y="1600200"/>
            <a:ext cx="8153400" cy="4495800"/>
          </a:xfrm>
        </p:spPr>
        <p:txBody>
          <a:bodyPr>
            <a:normAutofit fontScale="77500" lnSpcReduction="20000"/>
          </a:bodyPr>
          <a:lstStyle/>
          <a:p>
            <a:r>
              <a:rPr lang="en-US" dirty="0" smtClean="0">
                <a:solidFill>
                  <a:schemeClr val="tx1">
                    <a:lumMod val="85000"/>
                    <a:lumOff val="15000"/>
                  </a:schemeClr>
                </a:solidFill>
              </a:rPr>
              <a:t>view is a virtual table.</a:t>
            </a:r>
          </a:p>
          <a:p>
            <a:r>
              <a:rPr lang="en-US" dirty="0" smtClean="0">
                <a:solidFill>
                  <a:schemeClr val="tx1">
                    <a:lumMod val="85000"/>
                    <a:lumOff val="15000"/>
                  </a:schemeClr>
                </a:solidFill>
              </a:rPr>
              <a:t>view can have the multiple columns from the one or more table. </a:t>
            </a:r>
          </a:p>
          <a:p>
            <a:r>
              <a:rPr lang="en-US" dirty="0" smtClean="0">
                <a:solidFill>
                  <a:schemeClr val="tx1">
                    <a:lumMod val="85000"/>
                    <a:lumOff val="15000"/>
                  </a:schemeClr>
                </a:solidFill>
              </a:rPr>
              <a:t>View is not having any data it is a set of queries for one or more tables stored as a database object.</a:t>
            </a:r>
          </a:p>
          <a:p>
            <a:r>
              <a:rPr lang="en-US" dirty="0" smtClean="0">
                <a:solidFill>
                  <a:schemeClr val="tx1">
                    <a:lumMod val="85000"/>
                    <a:lumOff val="15000"/>
                  </a:schemeClr>
                </a:solidFill>
              </a:rPr>
              <a:t>When we create the view it stores the view definition schema as object under the concern database.</a:t>
            </a:r>
          </a:p>
          <a:p>
            <a:r>
              <a:rPr lang="en-US" dirty="0"/>
              <a:t>Views are created for two reasons:</a:t>
            </a:r>
          </a:p>
          <a:p>
            <a:pPr lvl="1"/>
            <a:r>
              <a:rPr lang="en-US" sz="2000" dirty="0"/>
              <a:t>Simplicity </a:t>
            </a:r>
          </a:p>
          <a:p>
            <a:pPr lvl="1"/>
            <a:r>
              <a:rPr lang="en-US" sz="2000" dirty="0"/>
              <a:t>Security</a:t>
            </a:r>
          </a:p>
          <a:p>
            <a:r>
              <a:rPr lang="en-US" dirty="0" smtClean="0"/>
              <a:t>Like </a:t>
            </a:r>
            <a:r>
              <a:rPr lang="en-US" dirty="0"/>
              <a:t>tables views also have columns and rows, but unlike tables which store data, views do not store data.</a:t>
            </a:r>
          </a:p>
          <a:p>
            <a:r>
              <a:rPr lang="en-US" dirty="0"/>
              <a:t>Like tables, any view can be used for querying, inserting, updating and deleting using SQL statements as long as they are not read-only or they don’t violate integrity </a:t>
            </a:r>
            <a:r>
              <a:rPr lang="en-US" dirty="0" smtClean="0"/>
              <a:t>constraints.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70C0"/>
                </a:solidFill>
              </a:rPr>
              <a:t>VIEWS</a:t>
            </a:r>
            <a:endParaRPr lang="en-US" dirty="0">
              <a:solidFill>
                <a:srgbClr val="0070C0"/>
              </a:solidFill>
            </a:endParaRPr>
          </a:p>
        </p:txBody>
      </p:sp>
      <p:sp>
        <p:nvSpPr>
          <p:cNvPr id="5" name="Content Placeholder 4"/>
          <p:cNvSpPr>
            <a:spLocks noGrp="1"/>
          </p:cNvSpPr>
          <p:nvPr>
            <p:ph sz="quarter" idx="1"/>
          </p:nvPr>
        </p:nvSpPr>
        <p:spPr>
          <a:xfrm>
            <a:off x="609600" y="1600200"/>
            <a:ext cx="8153400" cy="4495800"/>
          </a:xfrm>
        </p:spPr>
        <p:txBody>
          <a:bodyPr>
            <a:normAutofit/>
          </a:bodyPr>
          <a:lstStyle/>
          <a:p>
            <a:r>
              <a:rPr lang="en-US" sz="2000" dirty="0" smtClean="0">
                <a:solidFill>
                  <a:srgbClr val="C00000"/>
                </a:solidFill>
                <a:latin typeface="Arial" pitchFamily="34" charset="0"/>
                <a:cs typeface="Arial" pitchFamily="34" charset="0"/>
              </a:rPr>
              <a:t>Why Views:</a:t>
            </a:r>
          </a:p>
          <a:p>
            <a:pPr lvl="1"/>
            <a:r>
              <a:rPr lang="en-US" sz="2000" dirty="0" smtClean="0">
                <a:solidFill>
                  <a:schemeClr val="tx1">
                    <a:lumMod val="85000"/>
                    <a:lumOff val="15000"/>
                  </a:schemeClr>
                </a:solidFill>
                <a:latin typeface="Arial" pitchFamily="34" charset="0"/>
                <a:cs typeface="Arial" pitchFamily="34" charset="0"/>
              </a:rPr>
              <a:t>When you have complex queries, that will use  many places in the stored procedures or functions, in normal cases etc..,</a:t>
            </a:r>
          </a:p>
          <a:p>
            <a:pPr lvl="1"/>
            <a:r>
              <a:rPr lang="en-US" sz="2000" dirty="0" smtClean="0">
                <a:solidFill>
                  <a:schemeClr val="tx1">
                    <a:lumMod val="85000"/>
                    <a:lumOff val="15000"/>
                  </a:schemeClr>
                </a:solidFill>
                <a:latin typeface="Arial" pitchFamily="34" charset="0"/>
                <a:cs typeface="Arial" pitchFamily="34" charset="0"/>
              </a:rPr>
              <a:t>When you want to hide the particular columns to the specific people then we can create the specialized view.</a:t>
            </a:r>
          </a:p>
          <a:p>
            <a:pPr lvl="1"/>
            <a:r>
              <a:rPr lang="en-US" sz="2000" dirty="0" smtClean="0">
                <a:solidFill>
                  <a:schemeClr val="tx1">
                    <a:lumMod val="85000"/>
                    <a:lumOff val="15000"/>
                  </a:schemeClr>
                </a:solidFill>
                <a:latin typeface="Arial" pitchFamily="34" charset="0"/>
                <a:cs typeface="Arial" pitchFamily="34" charset="0"/>
              </a:rPr>
              <a:t>It will be used as security mechanism in the web applications. When we use the original table in the web applications the hackers may drop the table. That time the original data will be persist in the table.</a:t>
            </a:r>
            <a:r>
              <a:rPr lang="en-US" dirty="0" smtClean="0"/>
              <a:t/>
            </a:r>
            <a:br>
              <a:rPr lang="en-US" dirty="0" smtClean="0"/>
            </a:b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xmlns="" val="2645984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a:bodyPr>
          <a:lstStyle/>
          <a:p>
            <a:r>
              <a:rPr lang="en-US" dirty="0" smtClean="0"/>
              <a:t>Syntax:</a:t>
            </a:r>
          </a:p>
          <a:p>
            <a:pPr marL="365760" lvl="1" indent="0">
              <a:buNone/>
            </a:pPr>
            <a:r>
              <a:rPr lang="en-US" dirty="0" smtClean="0"/>
              <a:t>     CREATE VIEW  </a:t>
            </a:r>
            <a:r>
              <a:rPr lang="en-US" dirty="0" err="1" smtClean="0"/>
              <a:t>View_Name</a:t>
            </a:r>
            <a:r>
              <a:rPr lang="en-US" dirty="0" smtClean="0"/>
              <a:t/>
            </a:r>
            <a:br>
              <a:rPr lang="en-US" dirty="0" smtClean="0"/>
            </a:br>
            <a:r>
              <a:rPr lang="en-US" dirty="0" smtClean="0"/>
              <a:t>	AS</a:t>
            </a:r>
            <a:br>
              <a:rPr lang="en-US" dirty="0" smtClean="0"/>
            </a:br>
            <a:r>
              <a:rPr lang="en-US" dirty="0" smtClean="0"/>
              <a:t>	SELECT statement</a:t>
            </a:r>
            <a:endParaRPr lang="en-US" dirty="0"/>
          </a:p>
          <a:p>
            <a:pPr>
              <a:lnSpc>
                <a:spcPct val="100000"/>
              </a:lnSpc>
            </a:pPr>
            <a:r>
              <a:rPr lang="en-US" b="1" dirty="0">
                <a:latin typeface="Courier New" pitchFamily="49" charset="0"/>
                <a:cs typeface="Courier New" pitchFamily="49" charset="0"/>
              </a:rPr>
              <a:t>CREATE VIEW </a:t>
            </a:r>
            <a:r>
              <a:rPr lang="en-US" b="1" dirty="0" err="1">
                <a:latin typeface="Courier New" pitchFamily="49" charset="0"/>
                <a:cs typeface="Courier New" pitchFamily="49" charset="0"/>
              </a:rPr>
              <a:t>EmpDept</a:t>
            </a:r>
            <a:r>
              <a:rPr lang="en-US" b="1" dirty="0">
                <a:latin typeface="Courier New" pitchFamily="49" charset="0"/>
                <a:cs typeface="Courier New" pitchFamily="49" charset="0"/>
              </a:rPr>
              <a:t> AS</a:t>
            </a:r>
          </a:p>
          <a:p>
            <a:pPr marL="0" indent="0">
              <a:lnSpc>
                <a:spcPct val="100000"/>
              </a:lnSpc>
              <a:buNone/>
            </a:pPr>
            <a:r>
              <a:rPr lang="en-US" b="1" dirty="0">
                <a:latin typeface="Courier New" pitchFamily="49" charset="0"/>
                <a:cs typeface="Courier New" pitchFamily="49" charset="0"/>
              </a:rPr>
              <a:t>select e.name as </a:t>
            </a:r>
            <a:r>
              <a:rPr lang="en-US" b="1" dirty="0" err="1">
                <a:latin typeface="Courier New" pitchFamily="49" charset="0"/>
                <a:cs typeface="Courier New" pitchFamily="49" charset="0"/>
              </a:rPr>
              <a:t>EmpName</a:t>
            </a:r>
            <a:r>
              <a:rPr lang="en-US" b="1" dirty="0">
                <a:latin typeface="Courier New" pitchFamily="49" charset="0"/>
                <a:cs typeface="Courier New" pitchFamily="49" charset="0"/>
              </a:rPr>
              <a:t>, d.name from </a:t>
            </a:r>
            <a:r>
              <a:rPr lang="en-US" b="1" dirty="0" err="1">
                <a:latin typeface="Courier New" pitchFamily="49" charset="0"/>
                <a:cs typeface="Courier New" pitchFamily="49" charset="0"/>
              </a:rPr>
              <a:t>dbo.Employee</a:t>
            </a:r>
            <a:r>
              <a:rPr lang="en-US" b="1" dirty="0">
                <a:latin typeface="Courier New" pitchFamily="49" charset="0"/>
                <a:cs typeface="Courier New" pitchFamily="49" charset="0"/>
              </a:rPr>
              <a:t>  e full outer join </a:t>
            </a:r>
            <a:r>
              <a:rPr lang="en-US" b="1" dirty="0" err="1">
                <a:latin typeface="Courier New" pitchFamily="49" charset="0"/>
                <a:cs typeface="Courier New" pitchFamily="49" charset="0"/>
              </a:rPr>
              <a:t>dbo.Dept</a:t>
            </a:r>
            <a:r>
              <a:rPr lang="en-US" b="1" dirty="0">
                <a:latin typeface="Courier New" pitchFamily="49" charset="0"/>
                <a:cs typeface="Courier New" pitchFamily="49" charset="0"/>
              </a:rPr>
              <a:t> d on </a:t>
            </a:r>
            <a:r>
              <a:rPr lang="en-US" b="1" dirty="0" err="1">
                <a:latin typeface="Courier New" pitchFamily="49" charset="0"/>
                <a:cs typeface="Courier New" pitchFamily="49" charset="0"/>
              </a:rPr>
              <a:t>e.dept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d.deptID</a:t>
            </a:r>
            <a:endParaRPr lang="en-US" b="1" dirty="0">
              <a:latin typeface="Courier New" pitchFamily="49" charset="0"/>
              <a:cs typeface="Courier New" pitchFamily="49" charset="0"/>
            </a:endParaRPr>
          </a:p>
          <a:p>
            <a:pPr marL="365760" lvl="1" indent="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2800" dirty="0" smtClean="0">
                <a:solidFill>
                  <a:srgbClr val="0000FF"/>
                </a:solidFill>
                <a:latin typeface="Courier New"/>
                <a:ea typeface="Times New Roman"/>
              </a:rPr>
              <a:t>CREATE</a:t>
            </a:r>
            <a:r>
              <a:rPr lang="en-US" sz="2800" dirty="0" smtClean="0">
                <a:latin typeface="Courier New"/>
                <a:ea typeface="Times New Roman"/>
              </a:rPr>
              <a:t> </a:t>
            </a:r>
            <a:r>
              <a:rPr lang="en-US" sz="2800" dirty="0" smtClean="0">
                <a:solidFill>
                  <a:srgbClr val="0000FF"/>
                </a:solidFill>
                <a:latin typeface="Courier New"/>
                <a:ea typeface="Times New Roman"/>
              </a:rPr>
              <a:t>VIEW</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br>
              <a:rPr lang="en-US" sz="2800" dirty="0" smtClean="0">
                <a:latin typeface="Courier New"/>
                <a:ea typeface="Times New Roman"/>
              </a:rPr>
            </a:br>
            <a:r>
              <a:rPr lang="en-US" sz="2800" dirty="0" smtClean="0">
                <a:solidFill>
                  <a:srgbClr val="0000FF"/>
                </a:solidFill>
                <a:latin typeface="Courier New"/>
                <a:ea typeface="Times New Roman"/>
              </a:rPr>
              <a:t>AS</a:t>
            </a:r>
            <a:br>
              <a:rPr lang="en-US" sz="2800" dirty="0" smtClean="0">
                <a:solidFill>
                  <a:srgbClr val="0000FF"/>
                </a:solidFill>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SELECT</a:t>
            </a:r>
            <a:r>
              <a:rPr lang="en-US" sz="2800" dirty="0" smtClean="0">
                <a:latin typeface="Courier New"/>
                <a:ea typeface="Times New Roman"/>
              </a:rPr>
              <a:t> </a:t>
            </a:r>
            <a:br>
              <a:rPr lang="en-US" sz="2800" dirty="0" smtClean="0">
                <a:latin typeface="Courier New"/>
                <a:ea typeface="Times New Roman"/>
              </a:rPr>
            </a:br>
            <a:r>
              <a:rPr lang="en-US" sz="2800" dirty="0" smtClean="0">
                <a:latin typeface="Courier New"/>
                <a:ea typeface="Times New Roman"/>
              </a:rPr>
              <a:t>    ProductID</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Products</a:t>
            </a:r>
            <a:br>
              <a:rPr lang="en-US" sz="2800" dirty="0" smtClean="0">
                <a:latin typeface="Courier New"/>
                <a:ea typeface="Times New Roman"/>
              </a:rPr>
            </a:br>
            <a:r>
              <a:rPr lang="en-US" sz="2800" dirty="0" smtClean="0">
                <a:latin typeface="Courier New"/>
                <a:ea typeface="Times New Roman"/>
              </a:rPr>
              <a:t>GO</a:t>
            </a:r>
            <a:br>
              <a:rPr lang="en-US" sz="2800" dirty="0" smtClean="0">
                <a:latin typeface="Courier New"/>
                <a:ea typeface="Times New Roman"/>
              </a:rPr>
            </a:br>
            <a:r>
              <a:rPr lang="en-US" sz="2800" dirty="0" smtClean="0">
                <a:latin typeface="Courier New"/>
                <a:ea typeface="Times New Roman"/>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Autofit/>
          </a:bodyPr>
          <a:lstStyle/>
          <a:p>
            <a:pPr>
              <a:buNone/>
            </a:pPr>
            <a:r>
              <a:rPr lang="en-US" sz="1600" dirty="0" smtClean="0">
                <a:solidFill>
                  <a:srgbClr val="008000"/>
                </a:solidFill>
                <a:ea typeface="Times New Roman"/>
              </a:rPr>
              <a:t>	--SELECT</a:t>
            </a:r>
          </a:p>
          <a:p>
            <a:pPr>
              <a:buNone/>
            </a:pPr>
            <a:endParaRPr lang="en-US" sz="1600" dirty="0" smtClean="0">
              <a:solidFill>
                <a:srgbClr val="0000FF"/>
              </a:solidFill>
              <a:ea typeface="Times New Roman"/>
            </a:endParaRPr>
          </a:p>
          <a:p>
            <a:pPr>
              <a:buNone/>
            </a:pPr>
            <a:r>
              <a:rPr lang="en-US" sz="1600" dirty="0" smtClean="0">
                <a:solidFill>
                  <a:srgbClr val="0000FF"/>
                </a:solidFill>
                <a:ea typeface="Times New Roman"/>
              </a:rPr>
              <a:t>	SELECT</a:t>
            </a:r>
            <a:r>
              <a:rPr lang="en-US" sz="1600" dirty="0" smtClean="0">
                <a:ea typeface="Times New Roman"/>
              </a:rPr>
              <a:t> </a:t>
            </a:r>
            <a:r>
              <a:rPr lang="en-US" sz="1600" dirty="0" smtClean="0">
                <a:solidFill>
                  <a:srgbClr val="808080"/>
                </a:solidFill>
                <a:ea typeface="Times New Roman"/>
              </a:rPr>
              <a:t>*</a:t>
            </a:r>
            <a:r>
              <a:rPr lang="en-US" sz="1600" dirty="0" smtClean="0">
                <a:ea typeface="Times New Roman"/>
              </a:rPr>
              <a:t> </a:t>
            </a:r>
            <a:r>
              <a:rPr lang="en-US" sz="1600" dirty="0" smtClean="0">
                <a:solidFill>
                  <a:srgbClr val="0000FF"/>
                </a:solidFill>
                <a:ea typeface="Times New Roman"/>
              </a:rPr>
              <a:t>FROM</a:t>
            </a:r>
            <a:r>
              <a:rPr lang="en-US" sz="1600" dirty="0" smtClean="0">
                <a:ea typeface="Times New Roman"/>
              </a:rPr>
              <a:t> [DBO]</a:t>
            </a:r>
            <a:r>
              <a:rPr lang="en-US" sz="1600" dirty="0" smtClean="0">
                <a:solidFill>
                  <a:srgbClr val="808080"/>
                </a:solidFill>
                <a:ea typeface="Times New Roman"/>
              </a:rPr>
              <a:t>.</a:t>
            </a:r>
            <a:r>
              <a:rPr lang="en-US" sz="1600" dirty="0" smtClean="0">
                <a:ea typeface="Times New Roman"/>
              </a:rPr>
              <a:t>vw_ViewProducts</a:t>
            </a:r>
          </a:p>
          <a:p>
            <a:pPr>
              <a:buNone/>
            </a:pPr>
            <a:r>
              <a:rPr lang="en-US" sz="1600" dirty="0" smtClean="0">
                <a:ea typeface="Times New Roman"/>
              </a:rPr>
              <a:t/>
            </a:r>
            <a:br>
              <a:rPr lang="en-US" sz="1600" dirty="0" smtClean="0">
                <a:ea typeface="Times New Roman"/>
              </a:rPr>
            </a:br>
            <a:r>
              <a:rPr lang="en-US" sz="1600" dirty="0" smtClean="0">
                <a:solidFill>
                  <a:srgbClr val="008000"/>
                </a:solidFill>
                <a:ea typeface="Times New Roman"/>
              </a:rPr>
              <a:t>--INSERT</a:t>
            </a:r>
          </a:p>
          <a:p>
            <a:pPr>
              <a:buNone/>
            </a:pPr>
            <a:r>
              <a:rPr lang="en-US" sz="1600" dirty="0" smtClean="0">
                <a:solidFill>
                  <a:srgbClr val="008000"/>
                </a:solidFill>
                <a:ea typeface="Times New Roman"/>
              </a:rPr>
              <a:t/>
            </a:r>
            <a:br>
              <a:rPr lang="en-US" sz="1600" dirty="0" smtClean="0">
                <a:solidFill>
                  <a:srgbClr val="008000"/>
                </a:solidFill>
                <a:ea typeface="Times New Roman"/>
              </a:rPr>
            </a:br>
            <a:r>
              <a:rPr lang="en-US" sz="1600" dirty="0" smtClean="0">
                <a:solidFill>
                  <a:srgbClr val="0000FF"/>
                </a:solidFill>
                <a:ea typeface="Times New Roman"/>
              </a:rPr>
              <a:t>INSERT</a:t>
            </a:r>
            <a:r>
              <a:rPr lang="en-US" sz="1600" dirty="0" smtClean="0">
                <a:ea typeface="Times New Roman"/>
              </a:rPr>
              <a:t> </a:t>
            </a:r>
            <a:r>
              <a:rPr lang="en-US" sz="1600" dirty="0" smtClean="0">
                <a:solidFill>
                  <a:srgbClr val="0000FF"/>
                </a:solidFill>
                <a:ea typeface="Times New Roman"/>
              </a:rPr>
              <a:t>INTO</a:t>
            </a:r>
            <a:r>
              <a:rPr lang="en-US" sz="1600" dirty="0" smtClean="0">
                <a:ea typeface="Times New Roman"/>
              </a:rPr>
              <a:t> [DBO]</a:t>
            </a:r>
            <a:r>
              <a:rPr lang="en-US" sz="1600" dirty="0" smtClean="0">
                <a:solidFill>
                  <a:srgbClr val="808080"/>
                </a:solidFill>
                <a:ea typeface="Times New Roman"/>
              </a:rPr>
              <a:t>.</a:t>
            </a:r>
            <a:r>
              <a:rPr lang="en-US" sz="1600" dirty="0" smtClean="0">
                <a:ea typeface="Times New Roman"/>
              </a:rPr>
              <a:t>vw_ViewProducts</a:t>
            </a:r>
            <a:r>
              <a:rPr lang="en-US" sz="1600" dirty="0" smtClean="0">
                <a:solidFill>
                  <a:srgbClr val="808080"/>
                </a:solidFill>
                <a:ea typeface="Times New Roman"/>
              </a:rPr>
              <a:t>(</a:t>
            </a:r>
            <a:r>
              <a:rPr lang="en-US" sz="1600" dirty="0" smtClean="0">
                <a:ea typeface="Times New Roman"/>
              </a:rPr>
              <a:t>ProductName</a:t>
            </a:r>
            <a:r>
              <a:rPr lang="en-US" sz="1600" dirty="0" smtClean="0">
                <a:solidFill>
                  <a:srgbClr val="808080"/>
                </a:solidFill>
                <a:ea typeface="Times New Roman"/>
              </a:rPr>
              <a:t>,</a:t>
            </a:r>
            <a:r>
              <a:rPr lang="en-US" sz="1600" dirty="0" smtClean="0">
                <a:ea typeface="Times New Roman"/>
              </a:rPr>
              <a:t>SupplierID</a:t>
            </a:r>
            <a:r>
              <a:rPr lang="en-US" sz="1600" dirty="0" smtClean="0">
                <a:solidFill>
                  <a:srgbClr val="808080"/>
                </a:solidFill>
                <a:ea typeface="Times New Roman"/>
              </a:rPr>
              <a:t>,</a:t>
            </a:r>
            <a:r>
              <a:rPr lang="en-US" sz="1600" dirty="0" smtClean="0">
                <a:ea typeface="Times New Roman"/>
              </a:rPr>
              <a:t>CategoryID</a:t>
            </a:r>
            <a:r>
              <a:rPr lang="en-US" sz="1600" dirty="0" smtClean="0">
                <a:solidFill>
                  <a:srgbClr val="808080"/>
                </a:solidFill>
                <a:ea typeface="Times New Roman"/>
              </a:rPr>
              <a:t>,</a:t>
            </a:r>
            <a:r>
              <a:rPr lang="en-US" sz="1600" dirty="0" smtClean="0">
                <a:ea typeface="Times New Roman"/>
              </a:rPr>
              <a:t>QuantityPerUnit</a:t>
            </a:r>
            <a:r>
              <a:rPr lang="en-US" sz="1600" dirty="0" smtClean="0">
                <a:solidFill>
                  <a:srgbClr val="808080"/>
                </a:solidFill>
                <a:ea typeface="Times New Roman"/>
              </a:rPr>
              <a:t>,</a:t>
            </a:r>
            <a:r>
              <a:rPr lang="en-US" sz="1600" dirty="0" smtClean="0">
                <a:ea typeface="Times New Roman"/>
              </a:rPr>
              <a:t>UnitPrice</a:t>
            </a:r>
            <a:r>
              <a:rPr lang="en-US" sz="1600" dirty="0" smtClean="0">
                <a:solidFill>
                  <a:srgbClr val="808080"/>
                </a:solidFill>
                <a:ea typeface="Times New Roman"/>
              </a:rPr>
              <a:t>,</a:t>
            </a:r>
            <a:r>
              <a:rPr lang="en-US" sz="1600" dirty="0" smtClean="0">
                <a:ea typeface="Times New Roman"/>
              </a:rPr>
              <a:t>UnitsInStock</a:t>
            </a:r>
            <a:r>
              <a:rPr lang="en-US" sz="1600" dirty="0" smtClean="0">
                <a:solidFill>
                  <a:srgbClr val="808080"/>
                </a:solidFill>
                <a:ea typeface="Times New Roman"/>
              </a:rPr>
              <a:t>,</a:t>
            </a:r>
            <a:r>
              <a:rPr lang="en-US" sz="1600" dirty="0" smtClean="0">
                <a:ea typeface="Times New Roman"/>
              </a:rPr>
              <a:t>UnitsOnOrder</a:t>
            </a:r>
            <a:r>
              <a:rPr lang="en-US" sz="1600" dirty="0" smtClean="0">
                <a:solidFill>
                  <a:srgbClr val="808080"/>
                </a:solidFill>
                <a:ea typeface="Times New Roman"/>
              </a:rPr>
              <a:t>,</a:t>
            </a:r>
            <a:r>
              <a:rPr lang="en-US" sz="1600" dirty="0" smtClean="0">
                <a:ea typeface="Times New Roman"/>
              </a:rPr>
              <a:t>ReorderLevel</a:t>
            </a:r>
            <a:r>
              <a:rPr lang="en-US" sz="1600" dirty="0" smtClean="0">
                <a:solidFill>
                  <a:srgbClr val="808080"/>
                </a:solidFill>
                <a:ea typeface="Times New Roman"/>
              </a:rPr>
              <a:t>,</a:t>
            </a:r>
            <a:r>
              <a:rPr lang="en-US" sz="1600" dirty="0" smtClean="0">
                <a:ea typeface="Times New Roman"/>
              </a:rPr>
              <a:t>Discontinued</a:t>
            </a:r>
            <a:r>
              <a:rPr lang="en-US" sz="1600" dirty="0" smtClean="0">
                <a:solidFill>
                  <a:srgbClr val="808080"/>
                </a:solidFill>
                <a:ea typeface="Times New Roman"/>
              </a:rPr>
              <a:t>)</a:t>
            </a:r>
            <a:br>
              <a:rPr lang="en-US" sz="1600" dirty="0" smtClean="0">
                <a:solidFill>
                  <a:srgbClr val="808080"/>
                </a:solidFill>
                <a:ea typeface="Times New Roman"/>
              </a:rPr>
            </a:br>
            <a:r>
              <a:rPr lang="en-US" sz="1600" dirty="0" smtClean="0">
                <a:solidFill>
                  <a:srgbClr val="0000FF"/>
                </a:solidFill>
                <a:ea typeface="Times New Roman"/>
              </a:rPr>
              <a:t>VALUES</a:t>
            </a:r>
            <a:r>
              <a:rPr lang="en-US" sz="1600" dirty="0" smtClean="0">
                <a:solidFill>
                  <a:srgbClr val="808080"/>
                </a:solidFill>
                <a:ea typeface="Times New Roman"/>
              </a:rPr>
              <a:t>(</a:t>
            </a:r>
            <a:r>
              <a:rPr lang="en-US" sz="1600" dirty="0" smtClean="0">
                <a:solidFill>
                  <a:srgbClr val="FF0000"/>
                </a:solidFill>
                <a:ea typeface="Times New Roman"/>
              </a:rPr>
              <a:t>'Test View'</a:t>
            </a:r>
            <a:r>
              <a:rPr lang="en-US" sz="1600" dirty="0" smtClean="0">
                <a:solidFill>
                  <a:srgbClr val="808080"/>
                </a:solidFill>
                <a:ea typeface="Times New Roman"/>
              </a:rPr>
              <a:t>,</a:t>
            </a:r>
            <a:r>
              <a:rPr lang="en-US" sz="1600" dirty="0" smtClean="0">
                <a:ea typeface="Times New Roman"/>
              </a:rPr>
              <a:t>1</a:t>
            </a:r>
            <a:r>
              <a:rPr lang="en-US" sz="1600" dirty="0" smtClean="0">
                <a:solidFill>
                  <a:srgbClr val="808080"/>
                </a:solidFill>
                <a:ea typeface="Times New Roman"/>
              </a:rPr>
              <a:t>,</a:t>
            </a:r>
            <a:r>
              <a:rPr lang="en-US" sz="1600" dirty="0" smtClean="0">
                <a:ea typeface="Times New Roman"/>
              </a:rPr>
              <a:t>2</a:t>
            </a:r>
            <a:r>
              <a:rPr lang="en-US" sz="1600" dirty="0" smtClean="0">
                <a:solidFill>
                  <a:srgbClr val="808080"/>
                </a:solidFill>
                <a:ea typeface="Times New Roman"/>
              </a:rPr>
              <a:t>,</a:t>
            </a:r>
            <a:r>
              <a:rPr lang="en-US" sz="1600" dirty="0" smtClean="0">
                <a:solidFill>
                  <a:srgbClr val="FF0000"/>
                </a:solidFill>
                <a:ea typeface="Times New Roman"/>
              </a:rPr>
              <a:t>'100 per bag'</a:t>
            </a:r>
            <a:r>
              <a:rPr lang="en-US" sz="1600" dirty="0" smtClean="0">
                <a:solidFill>
                  <a:srgbClr val="808080"/>
                </a:solidFill>
                <a:ea typeface="Times New Roman"/>
              </a:rPr>
              <a:t>,</a:t>
            </a:r>
            <a:r>
              <a:rPr lang="en-US" sz="1600" dirty="0" smtClean="0">
                <a:ea typeface="Times New Roman"/>
              </a:rPr>
              <a:t>25.45</a:t>
            </a:r>
            <a:r>
              <a:rPr lang="en-US" sz="1600" dirty="0" smtClean="0">
                <a:solidFill>
                  <a:srgbClr val="808080"/>
                </a:solidFill>
                <a:ea typeface="Times New Roman"/>
              </a:rPr>
              <a:t>,</a:t>
            </a:r>
            <a:r>
              <a:rPr lang="en-US" sz="1600" dirty="0" smtClean="0">
                <a:ea typeface="Times New Roman"/>
              </a:rPr>
              <a:t>89</a:t>
            </a:r>
            <a:r>
              <a:rPr lang="en-US" sz="1600" dirty="0" smtClean="0">
                <a:solidFill>
                  <a:srgbClr val="808080"/>
                </a:solidFill>
                <a:ea typeface="Times New Roman"/>
              </a:rPr>
              <a:t>,</a:t>
            </a:r>
            <a:r>
              <a:rPr lang="en-US" sz="1600" dirty="0" smtClean="0">
                <a:ea typeface="Times New Roman"/>
              </a:rPr>
              <a:t>57</a:t>
            </a:r>
            <a:r>
              <a:rPr lang="en-US" sz="1600" dirty="0" smtClean="0">
                <a:solidFill>
                  <a:srgbClr val="808080"/>
                </a:solidFill>
                <a:ea typeface="Times New Roman"/>
              </a:rPr>
              <a:t>,</a:t>
            </a:r>
            <a:r>
              <a:rPr lang="en-US" sz="1600" dirty="0" smtClean="0">
                <a:ea typeface="Times New Roman"/>
              </a:rPr>
              <a:t>15</a:t>
            </a:r>
            <a:r>
              <a:rPr lang="en-US" sz="1600" dirty="0" smtClean="0">
                <a:solidFill>
                  <a:srgbClr val="808080"/>
                </a:solidFill>
                <a:ea typeface="Times New Roman"/>
              </a:rPr>
              <a:t>,</a:t>
            </a:r>
            <a:r>
              <a:rPr lang="en-US" sz="1600" dirty="0" smtClean="0">
                <a:ea typeface="Times New Roman"/>
              </a:rPr>
              <a:t>0</a:t>
            </a:r>
            <a:r>
              <a:rPr lang="en-US" sz="1600" dirty="0" smtClean="0">
                <a:solidFill>
                  <a:srgbClr val="808080"/>
                </a:solidFill>
                <a:ea typeface="Times New Roman"/>
              </a:rPr>
              <a:t>)</a:t>
            </a:r>
          </a:p>
          <a:p>
            <a:pPr>
              <a:buNone/>
            </a:pPr>
            <a:r>
              <a:rPr lang="en-US" sz="1600" dirty="0" smtClean="0">
                <a:solidFill>
                  <a:srgbClr val="808080"/>
                </a:solidFill>
                <a:ea typeface="Times New Roman"/>
              </a:rPr>
              <a:t/>
            </a:r>
            <a:br>
              <a:rPr lang="en-US" sz="1600" dirty="0" smtClean="0">
                <a:solidFill>
                  <a:srgbClr val="808080"/>
                </a:solidFill>
                <a:ea typeface="Times New Roman"/>
              </a:rPr>
            </a:br>
            <a:r>
              <a:rPr lang="en-US" sz="1600" dirty="0" smtClean="0">
                <a:solidFill>
                  <a:srgbClr val="008000"/>
                </a:solidFill>
                <a:ea typeface="Times New Roman"/>
              </a:rPr>
              <a:t>--DELETE</a:t>
            </a:r>
            <a:br>
              <a:rPr lang="en-US" sz="1600" dirty="0" smtClean="0">
                <a:solidFill>
                  <a:srgbClr val="008000"/>
                </a:solidFill>
                <a:ea typeface="Times New Roman"/>
              </a:rPr>
            </a:br>
            <a:r>
              <a:rPr lang="en-US" sz="1600" dirty="0" smtClean="0">
                <a:solidFill>
                  <a:srgbClr val="0000FF"/>
                </a:solidFill>
                <a:ea typeface="Times New Roman"/>
              </a:rPr>
              <a:t>DELETE</a:t>
            </a:r>
            <a:r>
              <a:rPr lang="en-US" sz="1600" dirty="0" smtClean="0">
                <a:ea typeface="Times New Roman"/>
              </a:rPr>
              <a:t> </a:t>
            </a:r>
            <a:r>
              <a:rPr lang="en-US" sz="1600" dirty="0" smtClean="0">
                <a:solidFill>
                  <a:srgbClr val="0000FF"/>
                </a:solidFill>
                <a:ea typeface="Times New Roman"/>
              </a:rPr>
              <a:t>FROM</a:t>
            </a:r>
            <a:r>
              <a:rPr lang="en-US" sz="1600" dirty="0" smtClean="0">
                <a:ea typeface="Times New Roman"/>
              </a:rPr>
              <a:t> [DBO]</a:t>
            </a:r>
            <a:r>
              <a:rPr lang="en-US" sz="1600" dirty="0" smtClean="0">
                <a:solidFill>
                  <a:srgbClr val="808080"/>
                </a:solidFill>
                <a:ea typeface="Times New Roman"/>
              </a:rPr>
              <a:t>.</a:t>
            </a:r>
            <a:r>
              <a:rPr lang="en-US" sz="1600" dirty="0" smtClean="0">
                <a:ea typeface="Times New Roman"/>
              </a:rPr>
              <a:t>vw_ViewProducts </a:t>
            </a:r>
            <a:r>
              <a:rPr lang="en-US" sz="1600" dirty="0" smtClean="0">
                <a:solidFill>
                  <a:srgbClr val="0000FF"/>
                </a:solidFill>
                <a:ea typeface="Times New Roman"/>
              </a:rPr>
              <a:t>WHERE</a:t>
            </a:r>
            <a:r>
              <a:rPr lang="en-US" sz="1600" dirty="0" smtClean="0">
                <a:ea typeface="Times New Roman"/>
              </a:rPr>
              <a:t> ProductID </a:t>
            </a:r>
            <a:r>
              <a:rPr lang="en-US" sz="1600" dirty="0" smtClean="0">
                <a:solidFill>
                  <a:srgbClr val="808080"/>
                </a:solidFill>
                <a:ea typeface="Times New Roman"/>
              </a:rPr>
              <a:t>=</a:t>
            </a:r>
            <a:r>
              <a:rPr lang="en-US" sz="1600" dirty="0" smtClean="0">
                <a:ea typeface="Times New Roman"/>
              </a:rPr>
              <a:t> 81</a:t>
            </a:r>
            <a:br>
              <a:rPr lang="en-US" sz="1600" dirty="0" smtClean="0">
                <a:ea typeface="Times New Roman"/>
              </a:rPr>
            </a:br>
            <a:r>
              <a:rPr lang="en-US" sz="1600" dirty="0" smtClean="0">
                <a:ea typeface="Times New Roman"/>
              </a:rPr>
              <a:t/>
            </a:r>
            <a:br>
              <a:rPr lang="en-US" sz="1600" dirty="0" smtClean="0">
                <a:ea typeface="Times New Roman"/>
              </a:rPr>
            </a:br>
            <a:r>
              <a:rPr lang="en-US" sz="1600" dirty="0" smtClean="0">
                <a:ea typeface="Times New Roman"/>
              </a:rPr>
              <a:t> </a:t>
            </a:r>
            <a:r>
              <a:rPr lang="en-US" sz="1600" dirty="0" smtClean="0">
                <a:solidFill>
                  <a:srgbClr val="C00000"/>
                </a:solidFill>
                <a:ea typeface="Times New Roman"/>
              </a:rPr>
              <a:t>NOTE: </a:t>
            </a:r>
            <a:r>
              <a:rPr lang="en-US" sz="1600" dirty="0" smtClean="0">
                <a:solidFill>
                  <a:srgbClr val="333333"/>
                </a:solidFill>
                <a:ea typeface="Times New Roman"/>
              </a:rPr>
              <a:t>We can do the DML operations in the view when you have only one table.</a:t>
            </a:r>
          </a:p>
          <a:p>
            <a:pPr>
              <a:buNone/>
            </a:pPr>
            <a:r>
              <a:rPr lang="en-US" sz="1600" dirty="0" smtClean="0">
                <a:solidFill>
                  <a:srgbClr val="333333"/>
                </a:solidFill>
                <a:ea typeface="Times New Roman"/>
              </a:rPr>
              <a:t>		A view created using multiple tables is by default non-updatable view i.e. we 	cannot perform insertion ,deletion or </a:t>
            </a:r>
            <a:r>
              <a:rPr lang="en-US" sz="1600" dirty="0" err="1" smtClean="0">
                <a:solidFill>
                  <a:srgbClr val="333333"/>
                </a:solidFill>
                <a:ea typeface="Times New Roman"/>
              </a:rPr>
              <a:t>updation</a:t>
            </a:r>
            <a:r>
              <a:rPr lang="en-US" sz="1600" dirty="0" smtClean="0">
                <a:solidFill>
                  <a:srgbClr val="333333"/>
                </a:solidFill>
                <a:ea typeface="Times New Roman"/>
              </a:rPr>
              <a:t> </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Options</a:t>
            </a:r>
          </a:p>
        </p:txBody>
      </p:sp>
      <p:sp>
        <p:nvSpPr>
          <p:cNvPr id="5" name="Content Placeholder 4"/>
          <p:cNvSpPr>
            <a:spLocks noGrp="1"/>
          </p:cNvSpPr>
          <p:nvPr>
            <p:ph sz="quarter" idx="1"/>
          </p:nvPr>
        </p:nvSpPr>
        <p:spPr/>
        <p:txBody>
          <a:bodyPr>
            <a:noAutofit/>
          </a:bodyPr>
          <a:lstStyle/>
          <a:p>
            <a:pPr>
              <a:lnSpc>
                <a:spcPct val="120000"/>
              </a:lnSpc>
            </a:pPr>
            <a:r>
              <a:rPr lang="en-US" sz="1600" b="1" dirty="0" smtClean="0">
                <a:latin typeface="Courier New" pitchFamily="49" charset="0"/>
                <a:cs typeface="Courier New" pitchFamily="49" charset="0"/>
              </a:rPr>
              <a:t>WITH </a:t>
            </a:r>
            <a:r>
              <a:rPr lang="en-US" sz="1600" b="1" dirty="0">
                <a:latin typeface="Courier New" pitchFamily="49" charset="0"/>
                <a:cs typeface="Courier New" pitchFamily="49" charset="0"/>
              </a:rPr>
              <a:t>ENCRYPTION</a:t>
            </a:r>
          </a:p>
          <a:p>
            <a:pPr lvl="1">
              <a:lnSpc>
                <a:spcPct val="120000"/>
              </a:lnSpc>
            </a:pPr>
            <a:r>
              <a:rPr lang="en-US" sz="1600" dirty="0"/>
              <a:t>Indicates that SQL Server will convert the original text of the </a:t>
            </a:r>
            <a:r>
              <a:rPr lang="en-US" sz="1600" b="1" dirty="0">
                <a:latin typeface="Courier New" pitchFamily="49" charset="0"/>
                <a:cs typeface="Courier New" pitchFamily="49" charset="0"/>
              </a:rPr>
              <a:t>CREATE</a:t>
            </a:r>
            <a:r>
              <a:rPr lang="en-US" sz="1600" dirty="0"/>
              <a:t> </a:t>
            </a:r>
            <a:r>
              <a:rPr lang="en-US" sz="1600" b="1" dirty="0">
                <a:latin typeface="Courier New" pitchFamily="49" charset="0"/>
                <a:cs typeface="Courier New" pitchFamily="49" charset="0"/>
              </a:rPr>
              <a:t>VIEW</a:t>
            </a:r>
            <a:r>
              <a:rPr lang="en-US" sz="1600" dirty="0"/>
              <a:t> statement to an encrypted (obfuscated) format such that it can be decrypted by SQL Server for execution.</a:t>
            </a:r>
          </a:p>
          <a:p>
            <a:pPr>
              <a:lnSpc>
                <a:spcPct val="120000"/>
              </a:lnSpc>
            </a:pPr>
            <a:r>
              <a:rPr lang="en-US" sz="1600" b="1" dirty="0">
                <a:latin typeface="Courier New" pitchFamily="49" charset="0"/>
                <a:cs typeface="Courier New" pitchFamily="49" charset="0"/>
              </a:rPr>
              <a:t>SCHEMABINDING</a:t>
            </a:r>
          </a:p>
          <a:p>
            <a:pPr lvl="1">
              <a:lnSpc>
                <a:spcPct val="120000"/>
              </a:lnSpc>
            </a:pPr>
            <a:r>
              <a:rPr lang="en-US" sz="1600" dirty="0"/>
              <a:t>Binds the view to the schema. In this case the views or tables cannot be dropped unless that view is dropped or changed so that it no longer has schema binding.</a:t>
            </a:r>
          </a:p>
        </p:txBody>
      </p:sp>
    </p:spTree>
    <p:extLst>
      <p:ext uri="{BB962C8B-B14F-4D97-AF65-F5344CB8AC3E}">
        <p14:creationId xmlns:p14="http://schemas.microsoft.com/office/powerpoint/2010/main" xmlns="" val="976751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a:bodyPr>
          <a:lstStyle/>
          <a:p>
            <a:r>
              <a:rPr lang="en-US" dirty="0" smtClean="0">
                <a:solidFill>
                  <a:srgbClr val="C00000"/>
                </a:solidFill>
              </a:rPr>
              <a:t>With Encryption:</a:t>
            </a:r>
          </a:p>
          <a:p>
            <a:pPr lvl="1"/>
            <a:r>
              <a:rPr lang="en-US" dirty="0" smtClean="0">
                <a:solidFill>
                  <a:srgbClr val="333333"/>
                </a:solidFill>
              </a:rPr>
              <a:t>Once we create a view “with Encryption” T-SQL script of the view will be encrypted(i.e. view script can not be viewed)</a:t>
            </a:r>
          </a:p>
          <a:p>
            <a:pPr lvl="1"/>
            <a:r>
              <a:rPr lang="en-US" dirty="0" smtClean="0">
                <a:solidFill>
                  <a:srgbClr val="333333"/>
                </a:solidFill>
              </a:rPr>
              <a:t>With Encryption option can be applied with stored procedure,userdefined functions &amp; Triggers etc.</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sz="3200" dirty="0" smtClean="0">
                <a:solidFill>
                  <a:srgbClr val="0000FF"/>
                </a:solidFill>
              </a:rPr>
              <a:t>create view [dbo]</a:t>
            </a:r>
            <a:r>
              <a:rPr lang="en-US" sz="3200" dirty="0" smtClean="0">
                <a:solidFill>
                  <a:srgbClr val="808080"/>
                </a:solidFill>
              </a:rPr>
              <a:t>.[Vw_ContactsView] </a:t>
            </a:r>
          </a:p>
          <a:p>
            <a:pPr>
              <a:buNone/>
            </a:pPr>
            <a:r>
              <a:rPr lang="en-US" sz="3200" dirty="0" smtClean="0">
                <a:solidFill>
                  <a:srgbClr val="0000FF"/>
                </a:solidFill>
              </a:rPr>
              <a:t>with schemabinding </a:t>
            </a:r>
          </a:p>
          <a:p>
            <a:pPr>
              <a:buNone/>
            </a:pPr>
            <a:r>
              <a:rPr lang="en-US" sz="3200" dirty="0" smtClean="0">
                <a:solidFill>
                  <a:srgbClr val="0000FF"/>
                </a:solidFill>
              </a:rPr>
              <a:t>as</a:t>
            </a:r>
          </a:p>
          <a:p>
            <a:pPr>
              <a:buNone/>
            </a:pPr>
            <a:r>
              <a:rPr lang="en-US" sz="3200" dirty="0" smtClean="0">
                <a:solidFill>
                  <a:srgbClr val="808080"/>
                </a:solidFill>
              </a:rPr>
              <a:t>(</a:t>
            </a:r>
            <a:r>
              <a:rPr lang="en-US" sz="3200" dirty="0" smtClean="0">
                <a:solidFill>
                  <a:srgbClr val="0000FF"/>
                </a:solidFill>
              </a:rPr>
              <a:t>select [FirstName]</a:t>
            </a:r>
            <a:r>
              <a:rPr lang="en-US" sz="3200" dirty="0" smtClean="0">
                <a:solidFill>
                  <a:srgbClr val="808080"/>
                </a:solidFill>
              </a:rPr>
              <a:t>, [LastName], [Contacts].[UserID], [Contacts].[Phoneno]</a:t>
            </a:r>
          </a:p>
          <a:p>
            <a:pPr>
              <a:buNone/>
            </a:pPr>
            <a:r>
              <a:rPr lang="en-US" sz="3200" dirty="0" smtClean="0">
                <a:solidFill>
                  <a:srgbClr val="0000FF"/>
                </a:solidFill>
              </a:rPr>
              <a:t>from [dbo]</a:t>
            </a:r>
            <a:r>
              <a:rPr lang="en-US" sz="3200" dirty="0" smtClean="0">
                <a:solidFill>
                  <a:srgbClr val="808080"/>
                </a:solidFill>
              </a:rPr>
              <a:t>.[Contacts]</a:t>
            </a:r>
          </a:p>
          <a:p>
            <a:pPr>
              <a:buNone/>
            </a:pPr>
            <a:r>
              <a:rPr lang="en-US" sz="3200" dirty="0" smtClean="0">
                <a:solidFill>
                  <a:srgbClr val="808080"/>
                </a:solidFill>
              </a:rPr>
              <a:t>inner join [dbo].[Users] </a:t>
            </a:r>
            <a:r>
              <a:rPr lang="en-US" sz="3200" dirty="0" smtClean="0">
                <a:solidFill>
                  <a:srgbClr val="0000FF"/>
                </a:solidFill>
              </a:rPr>
              <a:t>on [Contacts]</a:t>
            </a:r>
            <a:r>
              <a:rPr lang="en-US" sz="3200" dirty="0" smtClean="0">
                <a:solidFill>
                  <a:srgbClr val="808080"/>
                </a:solidFill>
              </a:rPr>
              <a:t>.[UserID] = [Users].[UserId]</a:t>
            </a:r>
          </a:p>
          <a:p>
            <a:pPr>
              <a:buNone/>
            </a:pPr>
            <a:r>
              <a:rPr lang="en-US" sz="3200" dirty="0" smtClean="0">
                <a:solidFill>
                  <a:srgbClr val="808080"/>
                </a:solidFill>
              </a:rPr>
              <a:t> )</a:t>
            </a:r>
            <a:endParaRPr lang="en-US" sz="3100" dirty="0" smtClean="0"/>
          </a:p>
          <a:p>
            <a:pPr lvl="1">
              <a:buNone/>
            </a:pPr>
            <a:r>
              <a:rPr lang="en-US" sz="2800" dirty="0" smtClean="0">
                <a:solidFill>
                  <a:srgbClr val="0000FF"/>
                </a:solidFill>
              </a:rPr>
              <a:t>create unique clustered index IX_Vw_ContactsView_OrgId on [Vw_ContactsView]</a:t>
            </a:r>
            <a:r>
              <a:rPr lang="en-US" sz="2800" dirty="0" smtClean="0">
                <a:solidFill>
                  <a:srgbClr val="808080"/>
                </a:solidFill>
              </a:rPr>
              <a:t>(</a:t>
            </a:r>
            <a:r>
              <a:rPr lang="en-US" sz="2800" dirty="0" err="1" smtClean="0">
                <a:solidFill>
                  <a:srgbClr val="808080"/>
                </a:solidFill>
              </a:rPr>
              <a:t>UserId</a:t>
            </a:r>
            <a:r>
              <a:rPr lang="en-US" sz="2800" dirty="0" smtClean="0">
                <a:solidFill>
                  <a:srgbClr val="808080"/>
                </a:solidFill>
              </a:rPr>
              <a:t>)</a:t>
            </a:r>
            <a:endParaRPr lang="en-US" sz="2800" b="1" dirty="0"/>
          </a:p>
          <a:p>
            <a:pPr lvl="1">
              <a:buNone/>
            </a:pPr>
            <a:r>
              <a:rPr lang="en-US" sz="2400" dirty="0"/>
              <a:t/>
            </a:r>
            <a:br>
              <a:rPr lang="en-US" sz="2400"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solidFill>
                  <a:srgbClr val="333333"/>
                </a:solidFill>
              </a:rPr>
              <a:t>To see the dependency info of a view.</a:t>
            </a:r>
          </a:p>
          <a:p>
            <a:pPr lvl="1"/>
            <a:r>
              <a:rPr lang="en-US" dirty="0" smtClean="0">
                <a:solidFill>
                  <a:srgbClr val="800000"/>
                </a:solidFill>
              </a:rPr>
              <a:t>sp_depends   viewname</a:t>
            </a:r>
          </a:p>
          <a:p>
            <a:r>
              <a:rPr lang="en-US" sz="2800" dirty="0" smtClean="0">
                <a:solidFill>
                  <a:srgbClr val="333333"/>
                </a:solidFill>
              </a:rPr>
              <a:t>To see the T-</a:t>
            </a:r>
            <a:r>
              <a:rPr lang="en-US" sz="2800" dirty="0" err="1" smtClean="0">
                <a:solidFill>
                  <a:srgbClr val="333333"/>
                </a:solidFill>
              </a:rPr>
              <a:t>Sql</a:t>
            </a:r>
            <a:r>
              <a:rPr lang="en-US" sz="2800" dirty="0" smtClean="0">
                <a:solidFill>
                  <a:srgbClr val="333333"/>
                </a:solidFill>
              </a:rPr>
              <a:t> script of a view</a:t>
            </a:r>
          </a:p>
          <a:p>
            <a:pPr lvl="1"/>
            <a:r>
              <a:rPr lang="en-US" dirty="0" smtClean="0">
                <a:solidFill>
                  <a:srgbClr val="C00000"/>
                </a:solidFill>
              </a:rPr>
              <a:t>sp_helptext   viewname </a:t>
            </a:r>
          </a:p>
          <a:p>
            <a:pPr lvl="0">
              <a:buClr>
                <a:srgbClr val="0BD0D9"/>
              </a:buClr>
            </a:pPr>
            <a:r>
              <a:rPr lang="en-US" dirty="0" smtClean="0">
                <a:solidFill>
                  <a:srgbClr val="C00000"/>
                </a:solidFill>
              </a:rPr>
              <a:t>Altering View:</a:t>
            </a:r>
          </a:p>
          <a:p>
            <a:pPr lvl="1">
              <a:buClr>
                <a:srgbClr val="0BD0D9"/>
              </a:buClr>
            </a:pPr>
            <a:r>
              <a:rPr lang="en-US" dirty="0" smtClean="0">
                <a:solidFill>
                  <a:srgbClr val="333333"/>
                </a:solidFill>
              </a:rPr>
              <a:t>Alter view statement used to modify the script present in the view.</a:t>
            </a:r>
          </a:p>
          <a:p>
            <a:pPr lvl="0">
              <a:buClr>
                <a:srgbClr val="0BD0D9"/>
              </a:buClr>
            </a:pPr>
            <a:r>
              <a:rPr lang="en-US" dirty="0" smtClean="0">
                <a:solidFill>
                  <a:srgbClr val="C00000"/>
                </a:solidFill>
              </a:rPr>
              <a:t>Drop View</a:t>
            </a:r>
            <a:r>
              <a:rPr lang="en-US" dirty="0">
                <a:solidFill>
                  <a:srgbClr val="C00000"/>
                </a:solidFill>
              </a:rPr>
              <a:t>:</a:t>
            </a:r>
          </a:p>
          <a:p>
            <a:pPr lvl="1">
              <a:buClr>
                <a:srgbClr val="0BD0D9"/>
              </a:buClr>
            </a:pPr>
            <a:r>
              <a:rPr lang="en-US" dirty="0" smtClean="0">
                <a:solidFill>
                  <a:srgbClr val="333333"/>
                </a:solidFill>
              </a:rPr>
              <a:t>Drop view </a:t>
            </a:r>
            <a:r>
              <a:rPr lang="en-US" dirty="0" err="1" smtClean="0">
                <a:solidFill>
                  <a:srgbClr val="333333"/>
                </a:solidFill>
              </a:rPr>
              <a:t>view_name</a:t>
            </a:r>
            <a:r>
              <a:rPr lang="en-US" dirty="0" smtClean="0">
                <a:solidFill>
                  <a:srgbClr val="333333"/>
                </a:solidFill>
              </a:rPr>
              <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689</TotalTime>
  <Words>453</Words>
  <Application>Microsoft Office PowerPoint</Application>
  <PresentationFormat>On-screen Show (4:3)</PresentationFormat>
  <Paragraphs>58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VIEWS</vt:lpstr>
      <vt:lpstr>VIEWS</vt:lpstr>
      <vt:lpstr>VIEWS</vt:lpstr>
      <vt:lpstr>VIEWS</vt:lpstr>
      <vt:lpstr>Views</vt:lpstr>
      <vt:lpstr>View Options</vt:lpstr>
      <vt:lpstr>Views</vt:lpstr>
      <vt:lpstr>VIEWS</vt:lpstr>
      <vt:lpstr>Views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
  <cp:lastModifiedBy>Santu</cp:lastModifiedBy>
  <cp:revision>70</cp:revision>
  <dcterms:created xsi:type="dcterms:W3CDTF">2006-08-16T00:00:00Z</dcterms:created>
  <dcterms:modified xsi:type="dcterms:W3CDTF">2016-09-08T08:55:26Z</dcterms:modified>
</cp:coreProperties>
</file>