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2" r:id="rId4"/>
    <p:sldId id="264" r:id="rId5"/>
    <p:sldId id="258" r:id="rId6"/>
    <p:sldId id="260" r:id="rId7"/>
    <p:sldId id="265" r:id="rId8"/>
    <p:sldId id="268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Some times, we are required to execute a sequence of statements as a single logical unit of work. In such a situation, we need either all the statements to executed successfully or none of them to be execute.</a:t>
            </a:r>
          </a:p>
          <a:p>
            <a:r>
              <a:rPr lang="en-US" sz="1800" dirty="0" smtClean="0"/>
              <a:t>A Transaction can be defined as a sequence of operations performed together as a single logical unit of work.</a:t>
            </a:r>
          </a:p>
          <a:p>
            <a:r>
              <a:rPr lang="en-US" sz="1800" dirty="0" smtClean="0"/>
              <a:t>Transactions ensure data integrity.</a:t>
            </a:r>
          </a:p>
          <a:p>
            <a:r>
              <a:rPr lang="en-US" sz="1800" dirty="0" smtClean="0"/>
              <a:t>Transactions must possess the four properties called ACID  properties. (Atomicity, Consistency, Isolation, Durability)</a:t>
            </a:r>
          </a:p>
          <a:p>
            <a:r>
              <a:rPr lang="en-US" sz="1800" b="1" dirty="0" smtClean="0"/>
              <a:t>Atomicity:</a:t>
            </a:r>
            <a:r>
              <a:rPr lang="en-US" sz="1800" dirty="0" smtClean="0"/>
              <a:t> This states that either all the data modifications are performed or none of them are performed.</a:t>
            </a:r>
          </a:p>
          <a:p>
            <a:r>
              <a:rPr lang="en-US" sz="1800" b="1" dirty="0" smtClean="0"/>
              <a:t>Consistency:</a:t>
            </a:r>
            <a:r>
              <a:rPr lang="en-US" sz="1800" dirty="0" smtClean="0"/>
              <a:t> This states that all the data is in a consistent state  after a transaction is completed successfully. All rules must be applied to the modifications in a transaction to maintain complete data integrity.</a:t>
            </a:r>
          </a:p>
          <a:p>
            <a:r>
              <a:rPr lang="en-US" sz="1800" b="1" dirty="0" smtClean="0"/>
              <a:t>Isolation:</a:t>
            </a:r>
            <a:r>
              <a:rPr lang="en-US" sz="1800" dirty="0" smtClean="0"/>
              <a:t> </a:t>
            </a:r>
          </a:p>
          <a:p>
            <a:pPr lvl="1"/>
            <a:r>
              <a:rPr lang="en-US" sz="1500" dirty="0" smtClean="0"/>
              <a:t>This states that any data modifications made by concurrent transactions must be isolated from the modifications made by other transaction.</a:t>
            </a:r>
          </a:p>
          <a:p>
            <a:pPr lvl="1"/>
            <a:r>
              <a:rPr lang="en-US" sz="1500" dirty="0" smtClean="0"/>
              <a:t>Isolation ensures that one transaction failure should not effect the other transaction in the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800" b="1" dirty="0" smtClean="0"/>
              <a:t>Durability: </a:t>
            </a:r>
            <a:r>
              <a:rPr lang="en-US" sz="1800" dirty="0" smtClean="0"/>
              <a:t>Durability guaranties that result of every commited transaction should be permanently saved in the database table.</a:t>
            </a:r>
          </a:p>
          <a:p>
            <a:r>
              <a:rPr lang="en-US" sz="1800" dirty="0" smtClean="0"/>
              <a:t>Commited means result is saved in the table</a:t>
            </a:r>
          </a:p>
          <a:p>
            <a:r>
              <a:rPr lang="en-US" sz="1800" dirty="0" smtClean="0"/>
              <a:t>Rollback means table is not effected</a:t>
            </a:r>
          </a:p>
        </p:txBody>
      </p:sp>
    </p:spTree>
    <p:extLst>
      <p:ext uri="{BB962C8B-B14F-4D97-AF65-F5344CB8AC3E}">
        <p14:creationId xmlns:p14="http://schemas.microsoft.com/office/powerpoint/2010/main" val="254386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Transactions are two types in SQL</a:t>
            </a:r>
            <a:r>
              <a:rPr lang="en-US" sz="1800" dirty="0"/>
              <a:t>S</a:t>
            </a:r>
            <a:r>
              <a:rPr lang="en-US" sz="1800" dirty="0" smtClean="0"/>
              <a:t>erver </a:t>
            </a:r>
          </a:p>
          <a:p>
            <a:pPr lvl="1"/>
            <a:r>
              <a:rPr lang="en-US" sz="1800" dirty="0" smtClean="0"/>
              <a:t>Autocommit Transactions</a:t>
            </a:r>
          </a:p>
          <a:p>
            <a:pPr lvl="1"/>
            <a:r>
              <a:rPr lang="en-US" sz="1800" dirty="0" smtClean="0"/>
              <a:t>Explicit Transactions</a:t>
            </a:r>
          </a:p>
          <a:p>
            <a:r>
              <a:rPr lang="en-US" sz="1800" b="1" dirty="0" smtClean="0"/>
              <a:t>Autocommit Transactions:</a:t>
            </a:r>
            <a:r>
              <a:rPr lang="en-US" sz="1800" dirty="0" smtClean="0"/>
              <a:t> The Autocommit Transaction is the  default Transaction mode in Sql Server. Based on Completeness of every T-Sql statement, transactions are automatically committed or rollbacked.A statement is committed if it is completed successfully and it is rolled back it encounters an error</a:t>
            </a:r>
          </a:p>
          <a:p>
            <a:r>
              <a:rPr lang="en-US" sz="1800" b="1" dirty="0" smtClean="0"/>
              <a:t>Explicit Transactions: </a:t>
            </a:r>
            <a:r>
              <a:rPr lang="en-US" sz="1800" dirty="0"/>
              <a:t>I</a:t>
            </a:r>
            <a:r>
              <a:rPr lang="en-US" sz="1800" dirty="0" smtClean="0"/>
              <a:t>n Explicit transaction both the start and the end of the transaction are defined explicitly.</a:t>
            </a:r>
          </a:p>
          <a:p>
            <a:r>
              <a:rPr lang="en-US" sz="1800" dirty="0" smtClean="0"/>
              <a:t>Explicit transactions also called user-defined exceptions.</a:t>
            </a:r>
          </a:p>
          <a:p>
            <a:r>
              <a:rPr lang="en-US" sz="1800" dirty="0"/>
              <a:t>Explicit Transactions are specified by </a:t>
            </a:r>
            <a:r>
              <a:rPr lang="en-US" sz="1800" dirty="0" smtClean="0"/>
              <a:t>using the BEGIN </a:t>
            </a:r>
            <a:r>
              <a:rPr lang="en-US" sz="1800" dirty="0"/>
              <a:t>TRANSACTION and COMMIT </a:t>
            </a:r>
            <a:r>
              <a:rPr lang="en-US" sz="1800" dirty="0" smtClean="0"/>
              <a:t>TRANSACTION statements.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6374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Beginning a Transaction</a:t>
            </a:r>
          </a:p>
          <a:p>
            <a:pPr lvl="1"/>
            <a:r>
              <a:rPr lang="en-US" sz="1500" dirty="0" smtClean="0"/>
              <a:t>The </a:t>
            </a:r>
            <a:r>
              <a:rPr lang="en-US" sz="1500" b="1" dirty="0" smtClean="0"/>
              <a:t>BEGIN TRANSACTION </a:t>
            </a:r>
            <a:r>
              <a:rPr lang="en-US" sz="1500" dirty="0" smtClean="0"/>
              <a:t>statement marks the start of a transaction.</a:t>
            </a:r>
          </a:p>
          <a:p>
            <a:pPr lvl="1"/>
            <a:r>
              <a:rPr lang="en-US" sz="1500" dirty="0" smtClean="0"/>
              <a:t>Syntax</a:t>
            </a:r>
            <a:r>
              <a:rPr lang="en-US" sz="1500" dirty="0" smtClean="0">
                <a:solidFill>
                  <a:srgbClr val="C00000"/>
                </a:solidFill>
              </a:rPr>
              <a:t>:</a:t>
            </a:r>
          </a:p>
          <a:p>
            <a:pPr lvl="1"/>
            <a:r>
              <a:rPr lang="en-US" sz="1500" b="1" dirty="0" smtClean="0"/>
              <a:t>BEGIN TRANSACTION  </a:t>
            </a:r>
            <a:r>
              <a:rPr lang="en-US" sz="1500" dirty="0"/>
              <a:t>(or) </a:t>
            </a:r>
            <a:r>
              <a:rPr lang="en-US" sz="1500" b="1" dirty="0" smtClean="0"/>
              <a:t>BEGIN TRAN </a:t>
            </a:r>
            <a:r>
              <a:rPr lang="en-US" sz="1500" dirty="0" smtClean="0"/>
              <a:t>transaction_name</a:t>
            </a:r>
          </a:p>
          <a:p>
            <a:r>
              <a:rPr lang="en-US" sz="1800" b="1" dirty="0" smtClean="0"/>
              <a:t>Committing a Transaction</a:t>
            </a:r>
          </a:p>
          <a:p>
            <a:pPr lvl="1"/>
            <a:r>
              <a:rPr lang="en-US" sz="1500" dirty="0" smtClean="0"/>
              <a:t>The COMMIT </a:t>
            </a:r>
            <a:r>
              <a:rPr lang="en-US" sz="1500" dirty="0"/>
              <a:t>TRANSACTION state the end of an explicit </a:t>
            </a:r>
            <a:r>
              <a:rPr lang="en-US" sz="1500" dirty="0" smtClean="0"/>
              <a:t>transaction. This </a:t>
            </a:r>
            <a:r>
              <a:rPr lang="en-US" sz="1500" dirty="0"/>
              <a:t>statement is used to end a transaction for which no errors were encountered during the transaction</a:t>
            </a:r>
          </a:p>
          <a:p>
            <a:pPr lvl="1"/>
            <a:r>
              <a:rPr lang="en-US" sz="1500" dirty="0"/>
              <a:t>Syntax:</a:t>
            </a:r>
          </a:p>
          <a:p>
            <a:r>
              <a:rPr lang="en-US" sz="1800" b="1" dirty="0"/>
              <a:t>COMMIT TRANSACTION</a:t>
            </a:r>
            <a:r>
              <a:rPr lang="en-US" sz="1800" b="1" dirty="0" smtClean="0"/>
              <a:t> </a:t>
            </a:r>
            <a:r>
              <a:rPr lang="en-US" sz="1800" dirty="0"/>
              <a:t>(or) </a:t>
            </a:r>
            <a:r>
              <a:rPr lang="en-US" sz="1800" b="1" dirty="0"/>
              <a:t>COMMIT </a:t>
            </a:r>
            <a:r>
              <a:rPr lang="en-US" sz="1800" b="1" dirty="0" smtClean="0"/>
              <a:t>TRAN </a:t>
            </a:r>
            <a:r>
              <a:rPr lang="en-US" sz="1800" dirty="0"/>
              <a:t>transaction_name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1981200" y="4866409"/>
            <a:ext cx="50292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3"/>
            <a:r>
              <a:rPr lang="en-US" dirty="0">
                <a:solidFill>
                  <a:srgbClr val="C00000"/>
                </a:solidFill>
              </a:rPr>
              <a:t>Begin  </a:t>
            </a:r>
            <a:r>
              <a:rPr lang="en-US" dirty="0" smtClean="0">
                <a:solidFill>
                  <a:srgbClr val="C00000"/>
                </a:solidFill>
              </a:rPr>
              <a:t>Transaction</a:t>
            </a:r>
            <a:endParaRPr lang="en-US" dirty="0"/>
          </a:p>
          <a:p>
            <a:pPr lvl="3"/>
            <a:r>
              <a:rPr lang="en-US" dirty="0"/>
              <a:t>Select * from products</a:t>
            </a:r>
          </a:p>
          <a:p>
            <a:pPr lvl="3"/>
            <a:r>
              <a:rPr lang="en-US" dirty="0">
                <a:solidFill>
                  <a:srgbClr val="C00000"/>
                </a:solidFill>
              </a:rPr>
              <a:t>Commit </a:t>
            </a:r>
            <a:r>
              <a:rPr lang="en-US" dirty="0" smtClean="0">
                <a:solidFill>
                  <a:srgbClr val="C00000"/>
                </a:solidFill>
              </a:rPr>
              <a:t>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0BD0D9"/>
              </a:buClr>
            </a:pPr>
            <a:r>
              <a:rPr lang="en-US" sz="1800" b="1" dirty="0" smtClean="0">
                <a:solidFill>
                  <a:prstClr val="black"/>
                </a:solidFill>
              </a:rPr>
              <a:t>Reverting Transactions:</a:t>
            </a:r>
            <a:r>
              <a:rPr lang="en-US" sz="1800" dirty="0" smtClean="0">
                <a:solidFill>
                  <a:prstClr val="black"/>
                </a:solidFill>
              </a:rPr>
              <a:t> </a:t>
            </a:r>
          </a:p>
          <a:p>
            <a:pPr lvl="0">
              <a:buClr>
                <a:srgbClr val="0BD0D9"/>
              </a:buClr>
            </a:pPr>
            <a:r>
              <a:rPr lang="en-US" sz="1800" dirty="0" smtClean="0">
                <a:solidFill>
                  <a:prstClr val="black"/>
                </a:solidFill>
              </a:rPr>
              <a:t>There is a possibility that due to a problem all the statements of a transaction will not be successfully executed. </a:t>
            </a:r>
          </a:p>
          <a:p>
            <a:pPr lvl="0">
              <a:buClr>
                <a:srgbClr val="0BD0D9"/>
              </a:buClr>
            </a:pPr>
            <a:r>
              <a:rPr lang="en-US" sz="1800" dirty="0" smtClean="0">
                <a:solidFill>
                  <a:prstClr val="black"/>
                </a:solidFill>
              </a:rPr>
              <a:t>For example, in case of power failure between two statements, one statement will be executed and not the other. This leaves the transaction in an invalid state. </a:t>
            </a:r>
          </a:p>
          <a:p>
            <a:pPr lvl="0">
              <a:buClr>
                <a:srgbClr val="0BD0D9"/>
              </a:buClr>
            </a:pPr>
            <a:r>
              <a:rPr lang="en-US" sz="1800" dirty="0" smtClean="0">
                <a:solidFill>
                  <a:prstClr val="black"/>
                </a:solidFill>
              </a:rPr>
              <a:t>In such case ,to maintain consistency, you need to revert the statements that has been successfully execute</a:t>
            </a:r>
          </a:p>
          <a:p>
            <a:pPr lvl="0">
              <a:buClr>
                <a:srgbClr val="0BD0D9"/>
              </a:buClr>
            </a:pPr>
            <a:r>
              <a:rPr lang="en-US" sz="1800" dirty="0">
                <a:solidFill>
                  <a:prstClr val="black"/>
                </a:solidFill>
              </a:rPr>
              <a:t>The </a:t>
            </a:r>
            <a:r>
              <a:rPr lang="en-US" sz="1800" b="1" dirty="0">
                <a:solidFill>
                  <a:prstClr val="black"/>
                </a:solidFill>
              </a:rPr>
              <a:t>ROLLBACK TRANSACTION</a:t>
            </a:r>
            <a:r>
              <a:rPr lang="en-US" sz="1800" dirty="0">
                <a:solidFill>
                  <a:prstClr val="black"/>
                </a:solidFill>
              </a:rPr>
              <a:t> statement rolls back an explicit Transaction to the beginning of the transaction.</a:t>
            </a:r>
          </a:p>
          <a:p>
            <a:pPr lvl="0">
              <a:buClr>
                <a:srgbClr val="0BD0D9"/>
              </a:buClr>
            </a:pPr>
            <a:r>
              <a:rPr lang="en-US" sz="1800" dirty="0">
                <a:solidFill>
                  <a:prstClr val="black"/>
                </a:solidFill>
              </a:rPr>
              <a:t>Syntax:</a:t>
            </a:r>
          </a:p>
          <a:p>
            <a:pPr lvl="1">
              <a:buClr>
                <a:srgbClr val="0BD0D9"/>
              </a:buClr>
            </a:pPr>
            <a:r>
              <a:rPr lang="en-US" sz="1500" b="1" dirty="0">
                <a:solidFill>
                  <a:prstClr val="black"/>
                </a:solidFill>
              </a:rPr>
              <a:t>ROLLBACK TRANSACTION</a:t>
            </a:r>
            <a:r>
              <a:rPr lang="en-US" sz="1500" dirty="0" smtClean="0">
                <a:solidFill>
                  <a:prstClr val="black"/>
                </a:solidFill>
              </a:rPr>
              <a:t> or </a:t>
            </a:r>
            <a:r>
              <a:rPr lang="en-US" sz="1500" b="1" dirty="0">
                <a:solidFill>
                  <a:prstClr val="black"/>
                </a:solidFill>
              </a:rPr>
              <a:t>ROLLBACK </a:t>
            </a:r>
            <a:r>
              <a:rPr lang="en-US" sz="1500" b="1" dirty="0" smtClean="0">
                <a:solidFill>
                  <a:prstClr val="black"/>
                </a:solidFill>
              </a:rPr>
              <a:t>TRAN</a:t>
            </a:r>
            <a:r>
              <a:rPr lang="en-US" sz="1500" dirty="0" smtClean="0">
                <a:solidFill>
                  <a:prstClr val="black"/>
                </a:solidFill>
              </a:rPr>
              <a:t> transaction_name</a:t>
            </a:r>
            <a:endParaRPr lang="en-US" sz="1500" dirty="0">
              <a:solidFill>
                <a:prstClr val="black"/>
              </a:solidFill>
            </a:endParaRPr>
          </a:p>
          <a:p>
            <a:pPr lvl="0">
              <a:buClr>
                <a:srgbClr val="0BD0D9"/>
              </a:buClr>
            </a:pPr>
            <a:endParaRPr lang="en-US" sz="1800" dirty="0" smtClean="0">
              <a:solidFill>
                <a:prstClr val="black"/>
              </a:solidFill>
            </a:endParaRP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Ex: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Begin Transaction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	Begin Try</a:t>
            </a:r>
          </a:p>
          <a:p>
            <a:pPr lvl="1">
              <a:buNone/>
            </a:pPr>
            <a:r>
              <a:rPr lang="en-US" dirty="0" smtClean="0"/>
              <a:t>Update customer set amt=amt- wamt  where custid=@custid</a:t>
            </a:r>
          </a:p>
          <a:p>
            <a:pPr lvl="1">
              <a:buNone/>
            </a:pPr>
            <a:r>
              <a:rPr lang="en-US" dirty="0" smtClean="0"/>
              <a:t>Update customer set amt=amt + damt where custid=@custid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Commit Transaction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Print </a:t>
            </a:r>
            <a:r>
              <a:rPr lang="en-US" dirty="0" smtClean="0"/>
              <a:t>‘transaction executed’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End try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Begin catch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Rollback Transaction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Print </a:t>
            </a:r>
            <a:r>
              <a:rPr lang="en-US" dirty="0" smtClean="0"/>
              <a:t>‘transaction rollbacked’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End catch</a:t>
            </a:r>
          </a:p>
          <a:p>
            <a:pPr lvl="1">
              <a:buNone/>
            </a:pPr>
            <a:endParaRPr 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0BD0D9"/>
              </a:buClr>
            </a:pPr>
            <a:r>
              <a:rPr lang="en-US" sz="1800" dirty="0" smtClean="0">
                <a:solidFill>
                  <a:prstClr val="black"/>
                </a:solidFill>
              </a:rPr>
              <a:t>In a multi-user environment, it is possible that at a single point of time there are multiple accessing the database server.</a:t>
            </a:r>
          </a:p>
          <a:p>
            <a:pPr lvl="0">
              <a:buClr>
                <a:srgbClr val="0BD0D9"/>
              </a:buClr>
            </a:pPr>
            <a:r>
              <a:rPr lang="en-US" sz="1800" dirty="0" smtClean="0">
                <a:solidFill>
                  <a:prstClr val="black"/>
                </a:solidFill>
              </a:rPr>
              <a:t>Multiple users might also executes the update or select statements on the same data. This may lead to data redundancy or incorrectness in the database.</a:t>
            </a:r>
          </a:p>
          <a:p>
            <a:pPr lvl="0">
              <a:buClr>
                <a:srgbClr val="0BD0D9"/>
              </a:buClr>
            </a:pPr>
            <a:r>
              <a:rPr lang="en-US" sz="1800" dirty="0" smtClean="0">
                <a:solidFill>
                  <a:prstClr val="black"/>
                </a:solidFill>
              </a:rPr>
              <a:t>Consider a Scenario:</a:t>
            </a:r>
          </a:p>
          <a:p>
            <a:pPr lvl="0">
              <a:buClr>
                <a:srgbClr val="0BD0D9"/>
              </a:buClr>
            </a:pPr>
            <a:r>
              <a:rPr lang="en-US" sz="1800" dirty="0" smtClean="0">
                <a:solidFill>
                  <a:prstClr val="black"/>
                </a:solidFill>
              </a:rPr>
              <a:t>A user sends a request to update all the records in table. At the same time ,another user might send a query to update data in only selected records in the same table.</a:t>
            </a:r>
          </a:p>
          <a:p>
            <a:pPr lvl="0">
              <a:buClr>
                <a:srgbClr val="0BD0D9"/>
              </a:buClr>
            </a:pPr>
            <a:r>
              <a:rPr lang="en-US" sz="1800" dirty="0" smtClean="0">
                <a:solidFill>
                  <a:prstClr val="black"/>
                </a:solidFill>
              </a:rPr>
              <a:t>In such a case, there are chances of losing information. Data within the database may become incorrect. Such problems can be resolved by using locks.</a:t>
            </a:r>
          </a:p>
          <a:p>
            <a:pPr lvl="0">
              <a:buClr>
                <a:srgbClr val="0BD0D9"/>
              </a:buClr>
            </a:pPr>
            <a:endParaRPr lang="en-US" sz="1800" dirty="0" smtClean="0">
              <a:solidFill>
                <a:prstClr val="black"/>
              </a:solidFill>
            </a:endParaRPr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354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LOCKING(Contd..)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0BD0D9"/>
              </a:buClr>
            </a:pPr>
            <a:r>
              <a:rPr lang="en-US" sz="1800" dirty="0" smtClean="0">
                <a:solidFill>
                  <a:prstClr val="black"/>
                </a:solidFill>
              </a:rPr>
              <a:t>Locking Mechanism eliminates concurrency problems and provide consistency.</a:t>
            </a:r>
            <a:endParaRPr lang="en-US" sz="1800" dirty="0">
              <a:solidFill>
                <a:prstClr val="black"/>
              </a:solidFill>
            </a:endParaRPr>
          </a:p>
          <a:p>
            <a:pPr lvl="0">
              <a:buClr>
                <a:srgbClr val="0BD0D9"/>
              </a:buClr>
            </a:pPr>
            <a:r>
              <a:rPr lang="en-US" sz="1800" dirty="0">
                <a:solidFill>
                  <a:prstClr val="black"/>
                </a:solidFill>
              </a:rPr>
              <a:t>Locking prevents users from changing the same data at same time.</a:t>
            </a:r>
          </a:p>
          <a:p>
            <a:pPr lvl="0">
              <a:buClr>
                <a:srgbClr val="0BD0D9"/>
              </a:buClr>
            </a:pPr>
            <a:r>
              <a:rPr lang="en-US" sz="1800" dirty="0">
                <a:solidFill>
                  <a:prstClr val="black"/>
                </a:solidFill>
              </a:rPr>
              <a:t>In SQL Server locking is implemented automatically.</a:t>
            </a:r>
          </a:p>
          <a:p>
            <a:pPr lvl="0">
              <a:buClr>
                <a:srgbClr val="0BD0D9"/>
              </a:buClr>
            </a:pPr>
            <a:r>
              <a:rPr lang="en-US" sz="1800" dirty="0">
                <a:solidFill>
                  <a:prstClr val="black"/>
                </a:solidFill>
              </a:rPr>
              <a:t>Locking can be implemented explicitly.</a:t>
            </a:r>
          </a:p>
          <a:p>
            <a:pPr lvl="0">
              <a:buClr>
                <a:srgbClr val="0BD0D9"/>
              </a:buClr>
            </a:pPr>
            <a:r>
              <a:rPr lang="en-US" sz="1800" dirty="0">
                <a:solidFill>
                  <a:prstClr val="black"/>
                </a:solidFill>
              </a:rPr>
              <a:t>Locking is required when more than one transaction use the same data from  a database at the same time</a:t>
            </a:r>
            <a:r>
              <a:rPr lang="en-US" sz="1800" dirty="0" smtClean="0">
                <a:solidFill>
                  <a:prstClr val="black"/>
                </a:solidFill>
              </a:rPr>
              <a:t>.</a:t>
            </a:r>
          </a:p>
          <a:p>
            <a:pPr lvl="0">
              <a:buClr>
                <a:srgbClr val="0BD0D9"/>
              </a:buClr>
            </a:pPr>
            <a:r>
              <a:rPr lang="en-US" sz="1800" dirty="0" smtClean="0">
                <a:solidFill>
                  <a:prstClr val="black"/>
                </a:solidFill>
              </a:rPr>
              <a:t>Locks can be implemented in diff levels </a:t>
            </a:r>
          </a:p>
          <a:p>
            <a:pPr lvl="0">
              <a:buClr>
                <a:srgbClr val="0BD0D9"/>
              </a:buClr>
            </a:pPr>
            <a:r>
              <a:rPr lang="en-US" sz="1800" dirty="0" smtClean="0">
                <a:solidFill>
                  <a:prstClr val="black"/>
                </a:solidFill>
              </a:rPr>
              <a:t>Database level</a:t>
            </a:r>
          </a:p>
          <a:p>
            <a:pPr lvl="0">
              <a:buClr>
                <a:srgbClr val="0BD0D9"/>
              </a:buClr>
            </a:pPr>
            <a:r>
              <a:rPr lang="en-US" sz="1800" dirty="0" smtClean="0">
                <a:solidFill>
                  <a:prstClr val="black"/>
                </a:solidFill>
              </a:rPr>
              <a:t>Table level</a:t>
            </a:r>
          </a:p>
          <a:p>
            <a:pPr lvl="0">
              <a:buClr>
                <a:srgbClr val="0BD0D9"/>
              </a:buClr>
            </a:pPr>
            <a:r>
              <a:rPr lang="en-US" sz="1800" dirty="0" smtClean="0">
                <a:solidFill>
                  <a:prstClr val="black"/>
                </a:solidFill>
              </a:rPr>
              <a:t>Page level</a:t>
            </a:r>
          </a:p>
          <a:p>
            <a:pPr lvl="0">
              <a:buClr>
                <a:srgbClr val="0BD0D9"/>
              </a:buClr>
            </a:pPr>
            <a:r>
              <a:rPr lang="en-US" sz="1800" dirty="0" smtClean="0">
                <a:solidFill>
                  <a:prstClr val="black"/>
                </a:solidFill>
              </a:rPr>
              <a:t>Row level</a:t>
            </a:r>
          </a:p>
          <a:p>
            <a:pPr lvl="0">
              <a:buClr>
                <a:srgbClr val="0BD0D9"/>
              </a:buClr>
            </a:pPr>
            <a:endParaRPr lang="en-US" sz="1800" dirty="0" smtClean="0">
              <a:solidFill>
                <a:prstClr val="black"/>
              </a:solidFill>
            </a:endParaRPr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614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0BD0D9"/>
              </a:buClr>
            </a:pPr>
            <a:r>
              <a:rPr lang="en-US" sz="1800" dirty="0" smtClean="0">
                <a:solidFill>
                  <a:prstClr val="black"/>
                </a:solidFill>
              </a:rPr>
              <a:t>Types </a:t>
            </a:r>
            <a:r>
              <a:rPr lang="en-US" sz="1800" dirty="0">
                <a:solidFill>
                  <a:prstClr val="black"/>
                </a:solidFill>
              </a:rPr>
              <a:t>of Locks</a:t>
            </a:r>
            <a:r>
              <a:rPr lang="en-US" sz="1800" dirty="0" smtClean="0">
                <a:solidFill>
                  <a:prstClr val="black"/>
                </a:solidFill>
              </a:rPr>
              <a:t>:</a:t>
            </a:r>
            <a:endParaRPr lang="en-US" sz="1800" dirty="0">
              <a:solidFill>
                <a:prstClr val="black"/>
              </a:solidFill>
            </a:endParaRPr>
          </a:p>
          <a:p>
            <a:pPr lvl="0">
              <a:buClr>
                <a:srgbClr val="0BD0D9"/>
              </a:buClr>
            </a:pPr>
            <a:r>
              <a:rPr lang="en-US" sz="1800" dirty="0">
                <a:solidFill>
                  <a:prstClr val="black"/>
                </a:solidFill>
              </a:rPr>
              <a:t>Shared </a:t>
            </a:r>
            <a:r>
              <a:rPr lang="en-US" sz="1800" dirty="0" smtClean="0">
                <a:solidFill>
                  <a:prstClr val="black"/>
                </a:solidFill>
              </a:rPr>
              <a:t>Locks:</a:t>
            </a:r>
          </a:p>
          <a:p>
            <a:pPr lvl="1">
              <a:buClr>
                <a:srgbClr val="0BD0D9"/>
              </a:buClr>
            </a:pPr>
            <a:r>
              <a:rPr lang="en-US" sz="1500" dirty="0" smtClean="0">
                <a:solidFill>
                  <a:prstClr val="black"/>
                </a:solidFill>
              </a:rPr>
              <a:t>Which can applied for select stmt.</a:t>
            </a:r>
          </a:p>
          <a:p>
            <a:pPr lvl="0">
              <a:buClr>
                <a:srgbClr val="0BD0D9"/>
              </a:buClr>
            </a:pPr>
            <a:r>
              <a:rPr lang="en-US" sz="1800" dirty="0" smtClean="0">
                <a:solidFill>
                  <a:prstClr val="black"/>
                </a:solidFill>
              </a:rPr>
              <a:t>Update locks:</a:t>
            </a:r>
          </a:p>
          <a:p>
            <a:pPr lvl="1">
              <a:buClr>
                <a:srgbClr val="0BD0D9"/>
              </a:buClr>
            </a:pPr>
            <a:r>
              <a:rPr lang="en-US" sz="1500" dirty="0" smtClean="0">
                <a:solidFill>
                  <a:prstClr val="black"/>
                </a:solidFill>
              </a:rPr>
              <a:t>Which can applied for update stmt.</a:t>
            </a:r>
          </a:p>
          <a:p>
            <a:pPr>
              <a:buClr>
                <a:srgbClr val="0BD0D9"/>
              </a:buClr>
            </a:pPr>
            <a:r>
              <a:rPr lang="en-US" sz="1800" dirty="0">
                <a:solidFill>
                  <a:prstClr val="black"/>
                </a:solidFill>
              </a:rPr>
              <a:t>Exclusive </a:t>
            </a:r>
            <a:r>
              <a:rPr lang="en-US" sz="1800" dirty="0" smtClean="0">
                <a:solidFill>
                  <a:prstClr val="black"/>
                </a:solidFill>
              </a:rPr>
              <a:t>Locks:</a:t>
            </a:r>
          </a:p>
          <a:p>
            <a:pPr lvl="1">
              <a:buClr>
                <a:srgbClr val="0BD0D9"/>
              </a:buClr>
            </a:pPr>
            <a:r>
              <a:rPr lang="en-US" sz="1500" dirty="0" smtClean="0">
                <a:solidFill>
                  <a:prstClr val="black"/>
                </a:solidFill>
              </a:rPr>
              <a:t>A Transaction applied to exclusive lock it can perform any DML </a:t>
            </a:r>
            <a:r>
              <a:rPr lang="en-US" sz="1500" dirty="0" err="1" smtClean="0">
                <a:solidFill>
                  <a:prstClr val="black"/>
                </a:solidFill>
              </a:rPr>
              <a:t>Operation.Only</a:t>
            </a:r>
            <a:r>
              <a:rPr lang="en-US" sz="1500" dirty="0" smtClean="0">
                <a:solidFill>
                  <a:prstClr val="black"/>
                </a:solidFill>
              </a:rPr>
              <a:t> one transaction can apply exclusive lock at a time until that transaction completed other transactions can’t access the data.</a:t>
            </a:r>
            <a:endParaRPr lang="en-US" sz="1500" dirty="0">
              <a:solidFill>
                <a:prstClr val="black"/>
              </a:solidFill>
            </a:endParaRPr>
          </a:p>
          <a:p>
            <a:pPr marL="0" lvl="0" indent="0">
              <a:buClr>
                <a:srgbClr val="0BD0D9"/>
              </a:buClr>
              <a:buNone/>
            </a:pPr>
            <a:endParaRPr lang="en-US" sz="1800" dirty="0" smtClean="0">
              <a:solidFill>
                <a:prstClr val="black"/>
              </a:solidFill>
            </a:endParaRPr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770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399</TotalTime>
  <Words>744</Words>
  <Application>Microsoft Office PowerPoint</Application>
  <PresentationFormat>On-screen Show (4:3)</PresentationFormat>
  <Paragraphs>80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Median</vt:lpstr>
      <vt:lpstr>Transactions</vt:lpstr>
      <vt:lpstr>Transactions</vt:lpstr>
      <vt:lpstr>Transactions</vt:lpstr>
      <vt:lpstr>Transactions</vt:lpstr>
      <vt:lpstr>Transactions</vt:lpstr>
      <vt:lpstr>Transactions</vt:lpstr>
      <vt:lpstr>LOCKING</vt:lpstr>
      <vt:lpstr>LOCKING(Contd..)</vt:lpstr>
      <vt:lpstr>Contd…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Transactions</dc:title>
  <dc:creator/>
  <cp:lastModifiedBy>santu</cp:lastModifiedBy>
  <cp:revision>26</cp:revision>
  <dcterms:created xsi:type="dcterms:W3CDTF">2006-08-16T00:00:00Z</dcterms:created>
  <dcterms:modified xsi:type="dcterms:W3CDTF">2014-09-03T03:52:27Z</dcterms:modified>
</cp:coreProperties>
</file>