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7" r:id="rId3"/>
    <p:sldId id="288" r:id="rId4"/>
    <p:sldId id="270" r:id="rId5"/>
    <p:sldId id="278" r:id="rId6"/>
    <p:sldId id="289" r:id="rId7"/>
    <p:sldId id="261" r:id="rId8"/>
    <p:sldId id="294" r:id="rId9"/>
    <p:sldId id="295" r:id="rId10"/>
    <p:sldId id="263" r:id="rId11"/>
    <p:sldId id="296" r:id="rId12"/>
    <p:sldId id="264" r:id="rId13"/>
    <p:sldId id="297" r:id="rId14"/>
    <p:sldId id="276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68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Ado. Net</a:t>
            </a:r>
          </a:p>
          <a:p>
            <a:r>
              <a:rPr lang="en-US" dirty="0"/>
              <a:t>ADO.NET is </a:t>
            </a:r>
            <a:r>
              <a:rPr lang="en-US" dirty="0" smtClean="0"/>
              <a:t>an </a:t>
            </a:r>
            <a:r>
              <a:rPr lang="en-US" dirty="0"/>
              <a:t>object model or  </a:t>
            </a:r>
            <a:r>
              <a:rPr lang="en-US" dirty="0" smtClean="0"/>
              <a:t>data access </a:t>
            </a:r>
            <a:r>
              <a:rPr lang="en-US" dirty="0"/>
              <a:t>technology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ADO Stands for </a:t>
            </a:r>
            <a:r>
              <a:rPr lang="en-US" b="1" dirty="0" smtClean="0"/>
              <a:t>ActiveX </a:t>
            </a:r>
            <a:r>
              <a:rPr lang="en-US" b="1" dirty="0"/>
              <a:t>Data </a:t>
            </a:r>
            <a:r>
              <a:rPr lang="en-US" b="1" dirty="0" smtClean="0"/>
              <a:t>Objects.</a:t>
            </a:r>
            <a:endParaRPr lang="en-US" dirty="0" smtClean="0"/>
          </a:p>
          <a:p>
            <a:r>
              <a:rPr lang="en-US" dirty="0" smtClean="0"/>
              <a:t>It is an integral part of the .NET Framework, providing access to relational data[ SqlServer,  MySql, Oracle, Msaccess], XML documents, and application data</a:t>
            </a:r>
          </a:p>
          <a:p>
            <a:r>
              <a:rPr lang="en-US" dirty="0" smtClean="0"/>
              <a:t>Provides data access services using Microsoft .NET platform</a:t>
            </a:r>
          </a:p>
          <a:p>
            <a:r>
              <a:rPr lang="en-US" dirty="0" smtClean="0"/>
              <a:t>Ado.net come up with set of object-oriented libraries that allows you to interact with diff data sources.</a:t>
            </a:r>
          </a:p>
          <a:p>
            <a:r>
              <a:rPr lang="en-US" dirty="0" smtClean="0"/>
              <a:t>Commonly, the data source is a data base, but it could also be a text file, an Excel spread sheet, or an XML file</a:t>
            </a:r>
          </a:p>
          <a:p>
            <a:r>
              <a:rPr lang="en-US" dirty="0" smtClean="0"/>
              <a:t>ADO.NET serializes data using XML. i.e. Reading and Writing  data from datasource in the form of XML format.</a:t>
            </a:r>
          </a:p>
          <a:p>
            <a:r>
              <a:rPr lang="en-US" dirty="0" smtClean="0"/>
              <a:t>Ado.net is Integrated with XML. 	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open()-</a:t>
            </a:r>
            <a:r>
              <a:rPr lang="en-US" sz="2000" dirty="0" smtClean="0"/>
              <a:t>to open a connection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close()-</a:t>
            </a:r>
            <a:r>
              <a:rPr lang="en-US" sz="2000" dirty="0" smtClean="0"/>
              <a:t>to close the connection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dispose()-</a:t>
            </a:r>
            <a:r>
              <a:rPr lang="en-US" sz="2000" dirty="0" smtClean="0"/>
              <a:t>to destroy the instance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Begin Transaction()</a:t>
            </a:r>
          </a:p>
          <a:p>
            <a:r>
              <a:rPr lang="en-US" sz="2000" dirty="0" smtClean="0"/>
              <a:t>Properties: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State:</a:t>
            </a:r>
            <a:r>
              <a:rPr lang="en-US" sz="2000" dirty="0" smtClean="0"/>
              <a:t>-it state the connection is open or not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Connectionstring:- </a:t>
            </a:r>
            <a:r>
              <a:rPr lang="en-US" sz="2000" dirty="0" smtClean="0"/>
              <a:t>Get and Set the Connection string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Server version:-</a:t>
            </a:r>
            <a:r>
              <a:rPr lang="en-US" sz="2000" dirty="0" smtClean="0"/>
              <a:t>returns version of a server</a:t>
            </a:r>
          </a:p>
          <a:p>
            <a:pPr lvl="1"/>
            <a:r>
              <a:rPr lang="en-US" sz="2000" dirty="0" err="1" smtClean="0">
                <a:solidFill>
                  <a:srgbClr val="C00000"/>
                </a:solidFill>
              </a:rPr>
              <a:t>DataSource</a:t>
            </a:r>
            <a:r>
              <a:rPr lang="en-US" sz="2000" dirty="0" smtClean="0">
                <a:solidFill>
                  <a:srgbClr val="C00000"/>
                </a:solidFill>
              </a:rPr>
              <a:t>:-</a:t>
            </a:r>
            <a:r>
              <a:rPr lang="en-US" sz="2000" dirty="0" smtClean="0"/>
              <a:t>Return data source name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Database:-</a:t>
            </a:r>
            <a:r>
              <a:rPr lang="en-US" sz="2000" dirty="0" smtClean="0"/>
              <a:t>Return data base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Points to Remember:</a:t>
            </a:r>
          </a:p>
          <a:p>
            <a:pPr lvl="1"/>
            <a:r>
              <a:rPr lang="en-US" dirty="0" smtClean="0"/>
              <a:t>Once connection object is instantiated, we need to open the connection</a:t>
            </a:r>
          </a:p>
          <a:p>
            <a:pPr lvl="1"/>
            <a:r>
              <a:rPr lang="en-US" dirty="0" smtClean="0"/>
              <a:t> This is done with the help of </a:t>
            </a:r>
            <a:r>
              <a:rPr lang="en-US" i="1" dirty="0" smtClean="0"/>
              <a:t>Open method</a:t>
            </a:r>
          </a:p>
          <a:p>
            <a:pPr lvl="1"/>
            <a:r>
              <a:rPr lang="en-US" dirty="0" smtClean="0"/>
              <a:t>After the connection is open we can perform the tasks that need to be done</a:t>
            </a:r>
          </a:p>
          <a:p>
            <a:pPr lvl="1"/>
            <a:r>
              <a:rPr lang="en-US" dirty="0" smtClean="0"/>
              <a:t>Once task is completed, we need to close the connection by calling the </a:t>
            </a:r>
            <a:r>
              <a:rPr lang="en-US" i="1" dirty="0" smtClean="0"/>
              <a:t>Close method</a:t>
            </a:r>
          </a:p>
          <a:p>
            <a:pPr lvl="1"/>
            <a:r>
              <a:rPr lang="en-US" dirty="0" smtClean="0"/>
              <a:t>Failure to close connections could have serious consequences in the performance and scalability of your application</a:t>
            </a:r>
          </a:p>
          <a:p>
            <a:pPr lvl="1"/>
            <a:r>
              <a:rPr lang="en-US" dirty="0" smtClean="0"/>
              <a:t>Close method can be implemented in the finally block to ensure it is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class used to Execute Sql statements against the database.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Statement could be any one of following type.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DDL-create, alter, drop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DML-insert, update,  delete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TCL-commit, rollback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QL-select</a:t>
            </a:r>
          </a:p>
          <a:p>
            <a:pPr lvl="0">
              <a:buClr>
                <a:srgbClr val="DD8047"/>
              </a:buClr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Command class could also be used to invoke the stored procedure and functions from the database.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Initialization: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2B91AF"/>
                </a:solidFill>
              </a:rPr>
              <a:t>SqlCommand cmd = </a:t>
            </a:r>
            <a:r>
              <a:rPr lang="en-US" b="1" dirty="0" smtClean="0">
                <a:solidFill>
                  <a:srgbClr val="0000FF"/>
                </a:solidFill>
              </a:rPr>
              <a:t>new </a:t>
            </a:r>
            <a:r>
              <a:rPr lang="en-US" b="1" dirty="0" smtClean="0">
                <a:solidFill>
                  <a:srgbClr val="2B91AF"/>
                </a:solidFill>
              </a:rPr>
              <a:t>SqlCommand(</a:t>
            </a:r>
            <a:r>
              <a:rPr lang="en-US" b="1" dirty="0" smtClean="0">
                <a:solidFill>
                  <a:srgbClr val="A31515"/>
                </a:solidFill>
              </a:rPr>
              <a:t>“</a:t>
            </a:r>
            <a:r>
              <a:rPr lang="en-US" b="1" dirty="0" err="1" smtClean="0">
                <a:solidFill>
                  <a:srgbClr val="A31515"/>
                </a:solidFill>
              </a:rPr>
              <a:t>Sql_Statement</a:t>
            </a:r>
            <a:r>
              <a:rPr lang="en-US" b="1" dirty="0" smtClean="0">
                <a:solidFill>
                  <a:srgbClr val="A31515"/>
                </a:solidFill>
              </a:rPr>
              <a:t>”, con);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string Source = “Data Source=local; Integrated security=SSPI; Initial Catalog=</a:t>
            </a:r>
            <a:r>
              <a:rPr lang="en-US" sz="2000" dirty="0" err="1" smtClean="0"/>
              <a:t>SalesOrder</a:t>
            </a:r>
            <a:r>
              <a:rPr lang="en-US" sz="2000" dirty="0" smtClean="0"/>
              <a:t>”;</a:t>
            </a:r>
          </a:p>
          <a:p>
            <a:r>
              <a:rPr lang="en-US" sz="2000" dirty="0" smtClean="0"/>
              <a:t>string Select = “SELECT CustomerId, CustName FROM Customers”;</a:t>
            </a:r>
          </a:p>
          <a:p>
            <a:r>
              <a:rPr lang="en-US" sz="2000" dirty="0" smtClean="0"/>
              <a:t>SqlConnection Conn = new SqlConnection(source);</a:t>
            </a:r>
          </a:p>
          <a:p>
            <a:r>
              <a:rPr lang="en-US" sz="2000" dirty="0" smtClean="0"/>
              <a:t>Conn.Open();</a:t>
            </a:r>
          </a:p>
          <a:p>
            <a:r>
              <a:rPr lang="en-US" sz="2000" b="1" dirty="0" smtClean="0"/>
              <a:t>SqlCommand Cmd = new SqlCommand(Select, Conn);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Once a command is defined, we need to execute the command</a:t>
            </a:r>
          </a:p>
          <a:p>
            <a:r>
              <a:rPr lang="en-US" sz="2000" dirty="0" smtClean="0"/>
              <a:t> Different ways exist to issue the statement, depending on </a:t>
            </a:r>
            <a:r>
              <a:rPr lang="en-US" sz="2000" dirty="0" err="1" smtClean="0"/>
              <a:t>whatyou</a:t>
            </a:r>
            <a:r>
              <a:rPr lang="en-US" sz="2000" dirty="0" smtClean="0"/>
              <a:t> expect to be returned (if anything) from that command</a:t>
            </a:r>
          </a:p>
          <a:p>
            <a:r>
              <a:rPr lang="en-US" sz="2000" dirty="0" smtClean="0"/>
              <a:t> Command classes provide the following execute methods</a:t>
            </a:r>
          </a:p>
          <a:p>
            <a:r>
              <a:rPr lang="en-US" sz="2000" b="1" dirty="0" smtClean="0"/>
              <a:t>ExecuteNonQuery() — Executes the command but does not return any </a:t>
            </a:r>
            <a:r>
              <a:rPr lang="en-US" sz="2000" dirty="0" smtClean="0"/>
              <a:t>Output</a:t>
            </a:r>
          </a:p>
          <a:p>
            <a:r>
              <a:rPr lang="en-US" sz="2000" b="1" dirty="0" err="1" smtClean="0"/>
              <a:t>ExecuteReader</a:t>
            </a:r>
            <a:r>
              <a:rPr lang="en-US" sz="2000" b="1" dirty="0" smtClean="0"/>
              <a:t>() — Executes the command and returns a typed </a:t>
            </a:r>
            <a:r>
              <a:rPr lang="en-US" sz="2000" b="1" dirty="0" err="1" smtClean="0"/>
              <a:t>IDataReader</a:t>
            </a:r>
            <a:endParaRPr lang="en-US" sz="2000" b="1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ExecuteScalar() — Executes the command and returns a single value</a:t>
            </a:r>
          </a:p>
          <a:p>
            <a:r>
              <a:rPr lang="en-US" sz="2000" dirty="0" smtClean="0"/>
              <a:t> </a:t>
            </a:r>
            <a:r>
              <a:rPr lang="en-US" sz="2000" b="1" dirty="0" err="1" smtClean="0"/>
              <a:t>ExecuteXmlReader</a:t>
            </a:r>
            <a:r>
              <a:rPr lang="en-US" sz="2000" b="1" dirty="0" smtClean="0"/>
              <a:t>() — Executes the command and returns an </a:t>
            </a:r>
            <a:r>
              <a:rPr lang="en-US" sz="2000" b="1" dirty="0" err="1" smtClean="0"/>
              <a:t>XmlReader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ExecuteNonQuery():</a:t>
            </a:r>
          </a:p>
          <a:p>
            <a:r>
              <a:rPr lang="en-US" dirty="0" smtClean="0"/>
              <a:t>This method is commonly used for INSERT, UPDATE, DELETE Statements</a:t>
            </a:r>
          </a:p>
          <a:p>
            <a:r>
              <a:rPr lang="en-US" dirty="0" smtClean="0"/>
              <a:t>it returns how many records are executed against database</a:t>
            </a:r>
          </a:p>
          <a:p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string select = “UPDATE Customers SET </a:t>
            </a:r>
            <a:r>
              <a:rPr lang="en-US" dirty="0" err="1" smtClean="0"/>
              <a:t>CustomerName</a:t>
            </a:r>
            <a:r>
              <a:rPr lang="en-US" dirty="0" smtClean="0"/>
              <a:t> = ‘KK’ WHERE CustomerId = 776”;</a:t>
            </a:r>
          </a:p>
          <a:p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rowsReturned</a:t>
            </a:r>
            <a:r>
              <a:rPr lang="en-US" dirty="0" smtClean="0"/>
              <a:t> =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ExecuteScalar()</a:t>
            </a:r>
          </a:p>
          <a:p>
            <a:r>
              <a:rPr lang="en-US" dirty="0" smtClean="0"/>
              <a:t> On many occasions, it is necessary to return a single result from a SQL statement, such as the count of records in a given table, or the current date/time on the server </a:t>
            </a:r>
          </a:p>
          <a:p>
            <a:r>
              <a:rPr lang="en-US" dirty="0" smtClean="0"/>
              <a:t>Returns the first value from the select statement. Return type is object, hence we need to cast based on the data type of the value</a:t>
            </a:r>
          </a:p>
          <a:p>
            <a:pPr lvl="1"/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select = “SELECT COUNT(*) FROM Products”;</a:t>
            </a:r>
          </a:p>
          <a:p>
            <a:pPr lvl="1"/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Count = (</a:t>
            </a:r>
            <a:r>
              <a:rPr lang="en-US" b="1" dirty="0" err="1" smtClean="0"/>
              <a:t>int</a:t>
            </a:r>
            <a:r>
              <a:rPr lang="en-US" b="1" dirty="0" smtClean="0"/>
              <a:t>) </a:t>
            </a:r>
            <a:r>
              <a:rPr lang="en-US" b="1" dirty="0" err="1" smtClean="0"/>
              <a:t>cmd.ExecuteScalar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(“Total No of Products : {0}”, Count);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ExecuteReader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This method executes the command and returns a typed data reader object, depending on the provider in use.</a:t>
            </a:r>
          </a:p>
          <a:p>
            <a:r>
              <a:rPr lang="en-US" dirty="0" smtClean="0"/>
              <a:t> The object returned can be used to iterate through the record(s) returned</a:t>
            </a:r>
          </a:p>
          <a:p>
            <a:pPr lvl="1"/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select=“SELECT </a:t>
            </a:r>
            <a:r>
              <a:rPr lang="en-US" dirty="0" err="1" smtClean="0"/>
              <a:t>CustomerId,CustomerName</a:t>
            </a:r>
            <a:r>
              <a:rPr lang="en-US" dirty="0" smtClean="0"/>
              <a:t> FROM Customers”;</a:t>
            </a:r>
          </a:p>
          <a:p>
            <a:pPr lvl="1"/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pPr lvl="1"/>
            <a:r>
              <a:rPr lang="en-US" b="1" dirty="0" err="1" smtClean="0"/>
              <a:t>SqlDataReader</a:t>
            </a:r>
            <a:r>
              <a:rPr lang="en-US" b="1" dirty="0" smtClean="0"/>
              <a:t> reader = </a:t>
            </a:r>
            <a:r>
              <a:rPr lang="en-US" b="1" dirty="0" err="1" smtClean="0"/>
              <a:t>cmd.ExecuteReader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ExecuteXmlReader</a:t>
            </a:r>
            <a:r>
              <a:rPr lang="en-US" dirty="0" smtClean="0"/>
              <a:t>() </a:t>
            </a:r>
            <a:r>
              <a:rPr lang="en-US" i="1" dirty="0" smtClean="0"/>
              <a:t>(</a:t>
            </a:r>
            <a:r>
              <a:rPr lang="en-US" i="1" dirty="0" err="1" smtClean="0"/>
              <a:t>SqlClient</a:t>
            </a:r>
            <a:r>
              <a:rPr lang="en-US" i="1" dirty="0" smtClean="0"/>
              <a:t> Provider Only)</a:t>
            </a:r>
          </a:p>
          <a:p>
            <a:r>
              <a:rPr lang="en-US" dirty="0" smtClean="0"/>
              <a:t> This method executes the command and returns an </a:t>
            </a:r>
            <a:r>
              <a:rPr lang="en-US" dirty="0" err="1" smtClean="0"/>
              <a:t>XmlReader</a:t>
            </a:r>
            <a:r>
              <a:rPr lang="en-US" dirty="0" smtClean="0"/>
              <a:t> object to the caller</a:t>
            </a:r>
          </a:p>
          <a:p>
            <a:r>
              <a:rPr lang="en-US" dirty="0" smtClean="0"/>
              <a:t>string source = “Data Source=local; Integrated Security=SSPI; Initial</a:t>
            </a:r>
          </a:p>
          <a:p>
            <a:r>
              <a:rPr lang="en-US" dirty="0" smtClean="0"/>
              <a:t>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string select=“SELECT </a:t>
            </a:r>
            <a:r>
              <a:rPr lang="en-US" dirty="0" err="1" smtClean="0"/>
              <a:t>CustomerId,CustomerName</a:t>
            </a:r>
            <a:r>
              <a:rPr lang="en-US" dirty="0" smtClean="0"/>
              <a:t> FROM Customers</a:t>
            </a:r>
          </a:p>
          <a:p>
            <a:r>
              <a:rPr lang="en-US" dirty="0" smtClean="0"/>
              <a:t>FOR XML AUTO”;</a:t>
            </a:r>
          </a:p>
          <a:p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r>
              <a:rPr lang="en-US" b="1" dirty="0" err="1" smtClean="0"/>
              <a:t>XmlReader</a:t>
            </a:r>
            <a:r>
              <a:rPr lang="en-US" b="1" dirty="0" smtClean="0"/>
              <a:t> </a:t>
            </a:r>
            <a:r>
              <a:rPr lang="en-US" b="1" dirty="0" err="1" smtClean="0"/>
              <a:t>xr</a:t>
            </a:r>
            <a:r>
              <a:rPr lang="en-US" b="1" dirty="0" smtClean="0"/>
              <a:t> = </a:t>
            </a:r>
            <a:r>
              <a:rPr lang="en-US" b="1" dirty="0" err="1" smtClean="0"/>
              <a:t>cmd.ExecuteXmlReader</a:t>
            </a:r>
            <a:r>
              <a:rPr lang="en-US" b="1" dirty="0" smtClean="0"/>
              <a:t>();</a:t>
            </a:r>
          </a:p>
          <a:p>
            <a:r>
              <a:rPr lang="en-US" dirty="0" err="1" smtClean="0"/>
              <a:t>xr.Read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data reader is the simplest and fastest way of selecting some data from a data source</a:t>
            </a:r>
          </a:p>
          <a:p>
            <a:r>
              <a:rPr lang="en-US" sz="2000" dirty="0" smtClean="0"/>
              <a:t> It can only read data and cannot write</a:t>
            </a:r>
          </a:p>
          <a:p>
            <a:r>
              <a:rPr lang="en-US" sz="2000" dirty="0" smtClean="0"/>
              <a:t> You cannot directly instantiate a data reader object An instance is returned from the appropriate database ’ s command object (such as SqlCommand ) after having called the </a:t>
            </a:r>
            <a:r>
              <a:rPr lang="en-US" sz="2000" dirty="0" err="1" smtClean="0"/>
              <a:t>ExecuteReader</a:t>
            </a:r>
            <a:r>
              <a:rPr lang="en-US" sz="2000" dirty="0" smtClean="0"/>
              <a:t>() method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DataReaders</a:t>
            </a:r>
            <a:r>
              <a:rPr lang="en-US" sz="2000" dirty="0" smtClean="0"/>
              <a:t> are often described as fast-forward </a:t>
            </a:r>
            <a:r>
              <a:rPr lang="en-US" sz="2000" dirty="0" err="1" smtClean="0"/>
              <a:t>firehose</a:t>
            </a:r>
            <a:r>
              <a:rPr lang="en-US" sz="2000" dirty="0" smtClean="0"/>
              <a:t>-like streams of data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central components of ADO.NET </a:t>
            </a:r>
          </a:p>
          <a:p>
            <a:r>
              <a:rPr lang="en-US" dirty="0" smtClean="0"/>
              <a:t> 1..NET Framework Data Providers </a:t>
            </a:r>
          </a:p>
          <a:p>
            <a:r>
              <a:rPr lang="en-US" dirty="0" smtClean="0"/>
              <a:t>2.Dataset.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Once you've read some data, you must save it because you will not be able to go back and read it again</a:t>
            </a:r>
          </a:p>
          <a:p>
            <a:r>
              <a:rPr lang="en-US" sz="2000" dirty="0" smtClean="0"/>
              <a:t> The forward only design of the DataReader is what enables it to be fast</a:t>
            </a:r>
          </a:p>
          <a:p>
            <a:r>
              <a:rPr lang="en-US" sz="2000" dirty="0" smtClean="0"/>
              <a:t>Therefore, if your only requirement for a group of data is for reading one time and you want the fastest method possible, the DataReader is the best choice</a:t>
            </a:r>
          </a:p>
          <a:p>
            <a:r>
              <a:rPr lang="en-US" sz="2000" dirty="0" smtClean="0"/>
              <a:t> The typical method of reading from the data stream returned by the </a:t>
            </a:r>
            <a:r>
              <a:rPr lang="en-US" sz="2000" dirty="0" err="1" smtClean="0"/>
              <a:t>SqlDataReader</a:t>
            </a:r>
            <a:r>
              <a:rPr lang="en-US" sz="2000" dirty="0" smtClean="0"/>
              <a:t> is to iterate through each row with a while loop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database connection used is kept open until the data reader</a:t>
            </a:r>
          </a:p>
          <a:p>
            <a:r>
              <a:rPr lang="en-US" dirty="0" smtClean="0"/>
              <a:t>has been closed</a:t>
            </a:r>
          </a:p>
          <a:p>
            <a:r>
              <a:rPr lang="en-US" dirty="0" smtClean="0"/>
              <a:t> The DataReader class has an indexer that permits access to any field using the familiar array style syntax</a:t>
            </a:r>
          </a:p>
          <a:p>
            <a:r>
              <a:rPr lang="en-US" dirty="0" smtClean="0"/>
              <a:t>object o = </a:t>
            </a:r>
            <a:r>
              <a:rPr lang="en-US" dirty="0" err="1" smtClean="0"/>
              <a:t>aReader</a:t>
            </a:r>
            <a:r>
              <a:rPr lang="en-US" dirty="0" smtClean="0"/>
              <a:t>[0]; or object o = </a:t>
            </a:r>
            <a:r>
              <a:rPr lang="en-US" dirty="0" err="1" smtClean="0"/>
              <a:t>aReader</a:t>
            </a:r>
            <a:r>
              <a:rPr lang="en-US" dirty="0" smtClean="0"/>
              <a:t>[“</a:t>
            </a:r>
            <a:r>
              <a:rPr lang="en-US" dirty="0" err="1" smtClean="0"/>
              <a:t>CustomerID</a:t>
            </a:r>
            <a:r>
              <a:rPr lang="en-US" dirty="0" smtClean="0"/>
              <a:t>”];</a:t>
            </a:r>
          </a:p>
          <a:p>
            <a:r>
              <a:rPr lang="en-US" dirty="0" smtClean="0"/>
              <a:t>Accessing through indexer is going to be faster however the latter is more readable</a:t>
            </a:r>
          </a:p>
          <a:p>
            <a:r>
              <a:rPr lang="en-US" dirty="0" smtClean="0"/>
              <a:t>Regardless of the type of the indexer parameter, a DataReader</a:t>
            </a:r>
          </a:p>
          <a:p>
            <a:r>
              <a:rPr lang="en-US" dirty="0" smtClean="0"/>
              <a:t>indexer will return type object</a:t>
            </a:r>
          </a:p>
          <a:p>
            <a:r>
              <a:rPr lang="en-US" dirty="0" smtClean="0"/>
              <a:t> We can convert to anything after that and proceed with our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 Reader has to be closed at 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database connection used is kept open until the data reader has been closed</a:t>
            </a:r>
          </a:p>
          <a:p>
            <a:pPr lvl="1"/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select=“SELECT </a:t>
            </a:r>
            <a:r>
              <a:rPr lang="en-US" dirty="0" err="1" smtClean="0"/>
              <a:t>CustomerId,CustomerName</a:t>
            </a:r>
            <a:r>
              <a:rPr lang="en-US" dirty="0" smtClean="0"/>
              <a:t> FROM Customers”;</a:t>
            </a:r>
          </a:p>
          <a:p>
            <a:pPr lvl="1"/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pPr lvl="1"/>
            <a:r>
              <a:rPr lang="en-US" b="1" dirty="0" err="1" smtClean="0"/>
              <a:t>SqlDataReader</a:t>
            </a:r>
            <a:r>
              <a:rPr lang="en-US" b="1" dirty="0" smtClean="0"/>
              <a:t> reader = </a:t>
            </a:r>
            <a:r>
              <a:rPr lang="en-US" b="1" dirty="0" err="1" smtClean="0"/>
              <a:t>cmd.ExecuteReader</a:t>
            </a:r>
            <a:r>
              <a:rPr lang="en-US" b="1" dirty="0" smtClean="0"/>
              <a:t>();</a:t>
            </a:r>
          </a:p>
          <a:p>
            <a:pPr lvl="1"/>
            <a:r>
              <a:rPr lang="en-US" b="1" dirty="0" smtClean="0"/>
              <a:t>while(</a:t>
            </a:r>
            <a:r>
              <a:rPr lang="en-US" b="1" dirty="0" err="1" smtClean="0"/>
              <a:t>reader.Read</a:t>
            </a:r>
            <a:r>
              <a:rPr lang="en-US" b="1" dirty="0" smtClean="0"/>
              <a:t>())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(“ID : {0} Name : {1}”, reader[0] , reader[1]); </a:t>
            </a:r>
            <a:r>
              <a:rPr lang="en-US" b="1" dirty="0" smtClean="0"/>
              <a:t>or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(“ID : {0} Name : {1}”, reader[“CustomerId”] ,</a:t>
            </a:r>
          </a:p>
          <a:p>
            <a:pPr lvl="1"/>
            <a:r>
              <a:rPr lang="en-US" dirty="0" smtClean="0"/>
              <a:t>reader[“</a:t>
            </a:r>
            <a:r>
              <a:rPr lang="en-US" dirty="0" err="1" smtClean="0"/>
              <a:t>CustomerName</a:t>
            </a:r>
            <a:r>
              <a:rPr lang="en-US" dirty="0" smtClean="0"/>
              <a:t>”]);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b="1" dirty="0" err="1" smtClean="0"/>
              <a:t>reader.Close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Read():</a:t>
            </a:r>
            <a:r>
              <a:rPr lang="en-US" dirty="0" smtClean="0"/>
              <a:t> It Reads the records in dr object one by one in forward only direction.</a:t>
            </a:r>
          </a:p>
          <a:p>
            <a:pPr>
              <a:buNone/>
            </a:pPr>
            <a:r>
              <a:rPr lang="en-US" dirty="0" smtClean="0"/>
              <a:t>	      if record exist on dr object it returns true or else returns false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solidFill>
                  <a:srgbClr val="C00000"/>
                </a:solidFill>
              </a:rPr>
              <a:t> dr[index]-</a:t>
            </a:r>
            <a:r>
              <a:rPr lang="en-US" dirty="0" smtClean="0"/>
              <a:t>it reruns the value of specific index column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dr[column-name]- </a:t>
            </a:r>
            <a:r>
              <a:rPr lang="en-US" dirty="0" smtClean="0"/>
              <a:t>it reruns the value of specific index column</a:t>
            </a:r>
          </a:p>
          <a:p>
            <a:pPr lvl="1">
              <a:buNone/>
            </a:pPr>
            <a:r>
              <a:rPr lang="en-US" dirty="0" smtClean="0"/>
              <a:t>	Note: dr object  returns value in the form object.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close() :</a:t>
            </a:r>
            <a:r>
              <a:rPr lang="en-US" dirty="0" smtClean="0"/>
              <a:t>it will close the DataReader object.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Properties: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bool HasRows:-</a:t>
            </a:r>
            <a:r>
              <a:rPr lang="en-US" dirty="0" smtClean="0"/>
              <a:t>it returns true if  </a:t>
            </a:r>
            <a:r>
              <a:rPr lang="en-US" dirty="0" err="1" smtClean="0"/>
              <a:t>dr</a:t>
            </a:r>
            <a:r>
              <a:rPr lang="en-US" dirty="0" smtClean="0"/>
              <a:t> is having records or returns false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int FieldCount:-</a:t>
            </a:r>
            <a:r>
              <a:rPr lang="en-US" dirty="0" smtClean="0"/>
              <a:t> it returns no of columns.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bool IsClosed:-</a:t>
            </a:r>
            <a:r>
              <a:rPr lang="en-US" dirty="0" smtClean="0"/>
              <a:t>it checks whether the </a:t>
            </a:r>
            <a:r>
              <a:rPr lang="en-US" dirty="0" err="1" smtClean="0"/>
              <a:t>dr</a:t>
            </a:r>
            <a:r>
              <a:rPr lang="en-US" dirty="0" smtClean="0"/>
              <a:t> object is closed or not, returns true if data Reader is closed or else returns false.</a:t>
            </a:r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smtClean="0"/>
              <a:t>The Ado.net Object Model.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72400" cy="482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Providers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ADO.NET allows us to interact with different types of data sources and different types of databases</a:t>
            </a:r>
          </a:p>
          <a:p>
            <a:r>
              <a:rPr lang="en-US" sz="2000" dirty="0" smtClean="0"/>
              <a:t> Since different data sources expose different protocols, we need a way to communicate with the right data source using the right protocol</a:t>
            </a:r>
          </a:p>
          <a:p>
            <a:r>
              <a:rPr lang="en-US" sz="2000" dirty="0" smtClean="0"/>
              <a:t> ADO.NET provides a relatively common way to interact with data sources, but comes in different sets of libraries for each way you can communicate to a data source</a:t>
            </a:r>
          </a:p>
          <a:p>
            <a:r>
              <a:rPr lang="en-US" sz="2000" dirty="0" smtClean="0"/>
              <a:t> These libraries are called </a:t>
            </a:r>
            <a:r>
              <a:rPr lang="en-US" sz="2000" b="1" dirty="0" smtClean="0"/>
              <a:t>Data Providers.</a:t>
            </a:r>
          </a:p>
          <a:p>
            <a:r>
              <a:rPr lang="en-US" sz="2000" dirty="0" smtClean="0"/>
              <a:t>Simply Data providers are libraries to communicate with diff data sources.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77427"/>
              </p:ext>
            </p:extLst>
          </p:nvPr>
        </p:nvGraphicFramePr>
        <p:xfrm>
          <a:off x="152400" y="1295400"/>
          <a:ext cx="86868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417805"/>
                <a:gridCol w="3678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Provider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Data source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System.Data.ODBC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Sources with an ODBC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interface. Normally older data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Bases like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OleDb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System.Data.OleDb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Sources that expose an OleDb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interface, i.e. Access or 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System.Data.Oracle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Oracle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System.Data.SqlClient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interacting with Microsoft SQL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SQL data 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209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OLE DB </a:t>
            </a:r>
          </a:p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209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133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ODBC .</a:t>
            </a:r>
          </a:p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9906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33400" y="44196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2004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4102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74676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2819400" y="44196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Access &amp; excel 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029200" y="44958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7162800" y="44958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ODBC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ADO.NET Namespaces</a:t>
            </a:r>
            <a:endParaRPr lang="en-US" dirty="0"/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077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Classes under  System.Data.Sqlclient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SqlConnection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SqlCommand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SqlDatareader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SqlDataadaptor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SqlParameter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SqlTransaction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SqlConnection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SqlConnection is an object, just like any other C# object</a:t>
            </a:r>
          </a:p>
          <a:p>
            <a:r>
              <a:rPr lang="en-US" sz="1800" dirty="0" smtClean="0"/>
              <a:t> The purpose of creating a SqlConnection object is so you can enable other ADO.NET code to work with a database</a:t>
            </a:r>
          </a:p>
          <a:p>
            <a:r>
              <a:rPr lang="en-US" sz="1800" dirty="0" smtClean="0"/>
              <a:t> Other ADO.NET objects, such as a SqlCommand and a SqlDataAdapter take a connection object as a parameter</a:t>
            </a:r>
          </a:p>
          <a:p>
            <a:r>
              <a:rPr lang="en-US" sz="1800" dirty="0" smtClean="0"/>
              <a:t>SqlConnection object needs certain information to establish a connection</a:t>
            </a:r>
          </a:p>
          <a:p>
            <a:r>
              <a:rPr lang="en-US" sz="1800" dirty="0" smtClean="0"/>
              <a:t> This is assigned to the connection object with the help of a Connection String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Sqlconnection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con</a:t>
            </a:r>
            <a:r>
              <a:rPr lang="en-US" sz="1800" dirty="0" smtClean="0">
                <a:solidFill>
                  <a:srgbClr val="C00000"/>
                </a:solidFill>
              </a:rPr>
              <a:t>=new SqlConnection("Connection string");</a:t>
            </a:r>
          </a:p>
          <a:p>
            <a:r>
              <a:rPr lang="en-US" sz="1800" dirty="0" smtClean="0"/>
              <a:t>ADO.NET Connection Strings contain certain key/value pairs for specifying how to make a database connection.</a:t>
            </a:r>
          </a:p>
          <a:p>
            <a:r>
              <a:rPr lang="en-US" sz="1800" dirty="0" smtClean="0"/>
              <a:t>They include the location, name of the database, and security credentials[</a:t>
            </a:r>
            <a:r>
              <a:rPr lang="en-US" sz="1800" dirty="0" err="1" smtClean="0"/>
              <a:t>Username,Password</a:t>
            </a:r>
            <a:r>
              <a:rPr lang="en-US" sz="180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		 SqlConnection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Connection String parameters: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38146"/>
              </p:ext>
            </p:extLst>
          </p:nvPr>
        </p:nvGraphicFramePr>
        <p:xfrm>
          <a:off x="838200" y="2286000"/>
          <a:ext cx="73152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Parameter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Data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latin typeface="Helvetica"/>
                        </a:rPr>
                        <a:t>Identifies the Location server. Could be local machine, machine domain name, or IP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Name of user configured in SQL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Password matching SQL Server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Initial 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Database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Integrated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latin typeface="Helvetica"/>
                        </a:rPr>
                        <a:t>Set to SSPI(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Support Provider Interface)</a:t>
                      </a:r>
                      <a:r>
                        <a:rPr lang="en-US" sz="1800" baseline="0" dirty="0" smtClean="0">
                          <a:latin typeface="Helvetica"/>
                        </a:rPr>
                        <a:t> to make connection with user's</a:t>
                      </a:r>
                    </a:p>
                    <a:p>
                      <a:pPr algn="l"/>
                      <a:r>
                        <a:rPr lang="en-US" sz="1800" baseline="0" smtClean="0">
                          <a:latin typeface="Helvetica"/>
                        </a:rPr>
                        <a:t>Windows login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" y="5410200"/>
            <a:ext cx="78486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sz="2200" dirty="0" smtClean="0">
                <a:solidFill>
                  <a:srgbClr val="2B91AF"/>
                </a:solidFill>
              </a:rPr>
              <a:t>SqlConnection</a:t>
            </a:r>
            <a:r>
              <a:rPr lang="en-US" sz="2200" b="1" dirty="0" smtClean="0">
                <a:solidFill>
                  <a:srgbClr val="2B91AF"/>
                </a:solidFill>
              </a:rPr>
              <a:t> con = </a:t>
            </a:r>
            <a:r>
              <a:rPr lang="en-US" sz="2200" b="1" dirty="0" smtClean="0">
                <a:solidFill>
                  <a:srgbClr val="0000FF"/>
                </a:solidFill>
              </a:rPr>
              <a:t>new 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sz="2200" dirty="0" smtClean="0">
                <a:solidFill>
                  <a:srgbClr val="2B91AF"/>
                </a:solidFill>
              </a:rPr>
              <a:t>SqlConnection</a:t>
            </a:r>
            <a:r>
              <a:rPr lang="en-US" b="1" dirty="0" smtClean="0">
                <a:solidFill>
                  <a:srgbClr val="C00000"/>
                </a:solidFill>
                <a:latin typeface="Helvetica"/>
              </a:rPr>
              <a:t>(</a:t>
            </a:r>
            <a:r>
              <a:rPr lang="en-US" dirty="0" smtClean="0">
                <a:latin typeface="Helvetica"/>
              </a:rPr>
              <a:t>"Data Source=local; Initial Catalog=</a:t>
            </a:r>
            <a:r>
              <a:rPr lang="en-US" dirty="0" err="1" smtClean="0">
                <a:latin typeface="Helvetica"/>
              </a:rPr>
              <a:t>SalesOrder</a:t>
            </a:r>
            <a:r>
              <a:rPr lang="en-US" dirty="0" smtClean="0">
                <a:latin typeface="Helvetica"/>
              </a:rPr>
              <a:t>; 	User ID=</a:t>
            </a:r>
            <a:r>
              <a:rPr lang="en-US" dirty="0" err="1" smtClean="0">
                <a:latin typeface="Helvetica"/>
              </a:rPr>
              <a:t>sa</a:t>
            </a:r>
            <a:r>
              <a:rPr lang="en-US" dirty="0" smtClean="0">
                <a:latin typeface="Helvetica"/>
              </a:rPr>
              <a:t>; Password=</a:t>
            </a:r>
            <a:r>
              <a:rPr lang="en-US" dirty="0" err="1" smtClean="0">
                <a:latin typeface="Helvetica"/>
              </a:rPr>
              <a:t>sqltest</a:t>
            </a:r>
            <a:r>
              <a:rPr lang="en-US" dirty="0" smtClean="0">
                <a:latin typeface="Helvetica"/>
              </a:rPr>
              <a:t>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2352</TotalTime>
  <Words>1631</Words>
  <Application>Microsoft Office PowerPoint</Application>
  <PresentationFormat>On-screen Show (4:3)</PresentationFormat>
  <Paragraphs>232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Overview of ADO.NET</vt:lpstr>
      <vt:lpstr>Overview of ADO.NET</vt:lpstr>
      <vt:lpstr>Data Providers</vt:lpstr>
      <vt:lpstr>Data Provider</vt:lpstr>
      <vt:lpstr>Data Provider</vt:lpstr>
      <vt:lpstr>ADO.NET Namespaces</vt:lpstr>
      <vt:lpstr>ADO.NET</vt:lpstr>
      <vt:lpstr>    SqlConnection</vt:lpstr>
      <vt:lpstr>    SqlConnection</vt:lpstr>
      <vt:lpstr>SqlConnection</vt:lpstr>
      <vt:lpstr>SqlConnection</vt:lpstr>
      <vt:lpstr>SqlCommand</vt:lpstr>
      <vt:lpstr>SqlCommand</vt:lpstr>
      <vt:lpstr>Sql Command</vt:lpstr>
      <vt:lpstr>Sql Command</vt:lpstr>
      <vt:lpstr>Sql Command</vt:lpstr>
      <vt:lpstr>Sql Command</vt:lpstr>
      <vt:lpstr>Sql Command</vt:lpstr>
      <vt:lpstr>Sql DataReader</vt:lpstr>
      <vt:lpstr>Sql DataReader</vt:lpstr>
      <vt:lpstr>Sql DataReader</vt:lpstr>
      <vt:lpstr>Sql DataReader</vt:lpstr>
      <vt:lpstr>Sql DataReader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/>
  <cp:lastModifiedBy>santu</cp:lastModifiedBy>
  <cp:revision>151</cp:revision>
  <dcterms:created xsi:type="dcterms:W3CDTF">2006-08-16T00:00:00Z</dcterms:created>
  <dcterms:modified xsi:type="dcterms:W3CDTF">2014-09-04T07:12:33Z</dcterms:modified>
</cp:coreProperties>
</file>