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60" r:id="rId2"/>
    <p:sldId id="274" r:id="rId3"/>
    <p:sldId id="275" r:id="rId4"/>
    <p:sldId id="261" r:id="rId5"/>
    <p:sldId id="263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4660"/>
  </p:normalViewPr>
  <p:slideViewPr>
    <p:cSldViewPr>
      <p:cViewPr>
        <p:scale>
          <a:sx n="40" d="100"/>
          <a:sy n="40" d="100"/>
        </p:scale>
        <p:origin x="-2082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1C485-BDE1-40A9-AD11-8F047CCE4A85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CEBA5-9AC5-4466-A6C0-3CA6A20C94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4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EBA5-9AC5-4466-A6C0-3CA6A20C94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EBA5-9AC5-4466-A6C0-3CA6A20C943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EBA5-9AC5-4466-A6C0-3CA6A20C943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term "LINQ to Objects" refers to the use of LINQ queries Objects that implement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Ienumerable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&lt;T&gt; or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IQueryable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</a:t>
            </a:r>
            <a:r>
              <a:rPr lang="en-US" sz="2400" dirty="0"/>
              <a:t>&gt;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meaning all collection classes like List, Dictionary as well as arrays and string can use LINQ.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collection name become the data source.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from clause similar to the for-each statement.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identifier is used to refer to individual item in the collection. The where clause uses this identifier name to filter the collection.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very powerful tool since a collection can be filtered using multiple where conditions. Where clause can use any C# condition that evaluated to a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boolean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value.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query returns IEnumerable object.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Student  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public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Id{get; set;}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public string Name { get; set; 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public Student(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id, string name) 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id;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class Enroll  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public string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get; set; 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public Enroll(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id, string name) 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id;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this.CourseName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Name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Program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Student[] students = { new Student(1,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Hari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"), new Student(2, "Ravi"), new Student(3,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Narender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"), new Student(4,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Sandeep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 };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Enroll[] enrollments = { new Enroll(1, ".NET"), new Enroll(2, "SAP"), new Enroll(3, "SAP"), new Enroll(4, "SAP")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334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join = from s in students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join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enrollments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new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(var ex in join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ex.Name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":"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72983"/>
            <a:ext cx="6174461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5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Query methods provide a short cut way of writing queries.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These methods can be used on any enumerable object.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System.Linq.Enumerable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methods have query methods and these extend the functionality of  IEnumerable&lt;T&gt;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lvl="1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OrderByDescending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</a:t>
            </a:r>
          </a:p>
          <a:p>
            <a:pPr lvl="1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GroupBy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var l=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FlowerList.Select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 =&gt;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e.Name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Lambda expression in LINQ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string[] flowers = { "dahlia", "rose", "lotus", "lily", "hibiscus", "daffodil" };</a:t>
            </a:r>
          </a:p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IEnumerable&lt;string&gt;f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flowers.Where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(flower=&gt;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("d"));</a:t>
            </a:r>
          </a:p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foreach (string g in f)  {</a:t>
            </a:r>
          </a:p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(g);</a:t>
            </a:r>
          </a:p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Count()</a:t>
            </a:r>
          </a:p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Sum()</a:t>
            </a:r>
          </a:p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Min()</a:t>
            </a:r>
          </a:p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Max()</a:t>
            </a:r>
          </a:p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Average()</a:t>
            </a:r>
          </a:p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These LINQ methods produce single (non-sequential) result. So in such cases, immediate execution takes place.</a:t>
            </a:r>
          </a:p>
          <a:p>
            <a:pPr marL="0" lvl="0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flowers.Count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(x =&gt;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x.StartsWith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("d")));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Single, </a:t>
            </a:r>
            <a:r>
              <a:rPr lang="en-US" sz="2800" dirty="0" err="1"/>
              <a:t>SingleOrDefault</a:t>
            </a:r>
            <a:r>
              <a:rPr lang="en-US" sz="2800" dirty="0"/>
              <a:t>, First and </a:t>
            </a:r>
            <a:r>
              <a:rPr lang="en-US" sz="2800" dirty="0" err="1"/>
              <a:t>FirstOrDefault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solidFill>
                  <a:srgbClr val="4466C5"/>
                </a:solidFill>
              </a:rPr>
              <a:t>Single</a:t>
            </a:r>
          </a:p>
          <a:p>
            <a:pPr algn="just" fontAlgn="t"/>
            <a:r>
              <a:rPr lang="en-US" dirty="0">
                <a:solidFill>
                  <a:srgbClr val="161616"/>
                </a:solidFill>
              </a:rPr>
              <a:t>It returns a single specific element from a collection of elements if element match found. An exception is thrown, if none or more than one match found for that element in the collection.</a:t>
            </a:r>
          </a:p>
          <a:p>
            <a:pPr algn="just"/>
            <a:r>
              <a:rPr lang="en-US" dirty="0" err="1">
                <a:solidFill>
                  <a:srgbClr val="4466C5"/>
                </a:solidFill>
              </a:rPr>
              <a:t>SingleOrDefault</a:t>
            </a:r>
            <a:endParaRPr lang="en-US" dirty="0">
              <a:solidFill>
                <a:srgbClr val="4466C5"/>
              </a:solidFill>
            </a:endParaRPr>
          </a:p>
          <a:p>
            <a:pPr algn="just" fontAlgn="t"/>
            <a:r>
              <a:rPr lang="en-US" dirty="0">
                <a:solidFill>
                  <a:srgbClr val="161616"/>
                </a:solidFill>
              </a:rPr>
              <a:t>It returns a single specific element from a collection of elements if element match found. An exception is thrown, if more than one match found for that element in the collection. A default value is returned, if no match is found for that element in the collection</a:t>
            </a:r>
            <a:r>
              <a:rPr lang="en-US" dirty="0" smtClean="0">
                <a:solidFill>
                  <a:srgbClr val="161616"/>
                </a:solidFill>
              </a:rPr>
              <a:t>.</a:t>
            </a:r>
          </a:p>
          <a:p>
            <a:r>
              <a:rPr lang="en-US" dirty="0">
                <a:solidFill>
                  <a:srgbClr val="4466C5"/>
                </a:solidFill>
              </a:rPr>
              <a:t>First</a:t>
            </a:r>
          </a:p>
          <a:p>
            <a:pPr fontAlgn="t"/>
            <a:r>
              <a:rPr lang="en-US" dirty="0"/>
              <a:t>It </a:t>
            </a:r>
            <a:r>
              <a:rPr lang="en-US" dirty="0"/>
              <a:t>returns</a:t>
            </a:r>
            <a:r>
              <a:rPr lang="en-US" dirty="0"/>
              <a:t> first specific element from a collection of elements if one or more than one match found for that element. An exception is thrown, if no match is found for that element in the collection.</a:t>
            </a:r>
          </a:p>
          <a:p>
            <a:r>
              <a:rPr lang="en-US" dirty="0" err="1">
                <a:solidFill>
                  <a:srgbClr val="4466C5"/>
                </a:solidFill>
              </a:rPr>
              <a:t>FirstOrDefault</a:t>
            </a:r>
            <a:endParaRPr lang="en-US" dirty="0">
              <a:solidFill>
                <a:srgbClr val="4466C5"/>
              </a:solidFill>
            </a:endParaRPr>
          </a:p>
          <a:p>
            <a:pPr fontAlgn="t"/>
            <a:r>
              <a:rPr lang="en-US" dirty="0"/>
              <a:t>It returns first specific element from a collection of elements if one or more than one match found for that element. A default value is returned, if no match is found for that element in the collection.</a:t>
            </a:r>
          </a:p>
          <a:p>
            <a:pPr algn="just" fontAlgn="t"/>
            <a:endParaRPr lang="en-US" dirty="0">
              <a:solidFill>
                <a:srgbClr val="161616"/>
              </a:solidFill>
              <a:latin typeface="Segoe UI"/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Single, </a:t>
            </a:r>
            <a:r>
              <a:rPr lang="en-US" sz="2800" dirty="0" err="1"/>
              <a:t>SingleOrDefault</a:t>
            </a:r>
            <a:r>
              <a:rPr lang="en-US" sz="2800" dirty="0"/>
              <a:t>, First and </a:t>
            </a:r>
            <a:r>
              <a:rPr lang="en-US" sz="2800" dirty="0" err="1"/>
              <a:t>FirstOrDefault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rgbClr val="00A69A"/>
                </a:solidFill>
                <a:latin typeface="Segoe UI"/>
              </a:rPr>
              <a:t>When to use Single, </a:t>
            </a:r>
            <a:r>
              <a:rPr lang="en-US" dirty="0" err="1">
                <a:solidFill>
                  <a:srgbClr val="00A69A"/>
                </a:solidFill>
                <a:latin typeface="Segoe UI"/>
              </a:rPr>
              <a:t>SingleOrDefault</a:t>
            </a:r>
            <a:r>
              <a:rPr lang="en-US" dirty="0">
                <a:solidFill>
                  <a:srgbClr val="00A69A"/>
                </a:solidFill>
                <a:latin typeface="Segoe UI"/>
              </a:rPr>
              <a:t>, First and </a:t>
            </a:r>
            <a:r>
              <a:rPr lang="en-US" dirty="0" err="1">
                <a:solidFill>
                  <a:srgbClr val="00A69A"/>
                </a:solidFill>
                <a:latin typeface="Segoe UI"/>
              </a:rPr>
              <a:t>FirstOrDefault</a:t>
            </a:r>
            <a:endParaRPr lang="en-US" dirty="0">
              <a:solidFill>
                <a:srgbClr val="00A69A"/>
              </a:solidFill>
              <a:latin typeface="Segoe UI"/>
            </a:endParaRPr>
          </a:p>
          <a:p>
            <a:pPr algn="just" fontAlgn="t"/>
            <a:r>
              <a:rPr lang="en-US" dirty="0">
                <a:solidFill>
                  <a:srgbClr val="161616"/>
                </a:solidFill>
                <a:latin typeface="Segoe UI"/>
              </a:rPr>
              <a:t>You should take care of following points while choosing Single, </a:t>
            </a:r>
            <a:r>
              <a:rPr lang="en-US" dirty="0" err="1">
                <a:solidFill>
                  <a:srgbClr val="161616"/>
                </a:solidFill>
                <a:latin typeface="Segoe UI"/>
              </a:rPr>
              <a:t>SingleOrDefault</a:t>
            </a:r>
            <a:r>
              <a:rPr lang="en-US" dirty="0">
                <a:solidFill>
                  <a:srgbClr val="161616"/>
                </a:solidFill>
                <a:latin typeface="Segoe UI"/>
              </a:rPr>
              <a:t>, First and </a:t>
            </a:r>
            <a:r>
              <a:rPr lang="en-US" dirty="0" err="1">
                <a:solidFill>
                  <a:srgbClr val="161616"/>
                </a:solidFill>
                <a:latin typeface="Segoe UI"/>
              </a:rPr>
              <a:t>FirstOrDefault</a:t>
            </a:r>
            <a:r>
              <a:rPr lang="en-US" dirty="0">
                <a:solidFill>
                  <a:srgbClr val="161616"/>
                </a:solidFill>
                <a:latin typeface="Segoe UI"/>
              </a:rPr>
              <a:t>:</a:t>
            </a:r>
          </a:p>
          <a:p>
            <a:pPr algn="just" fontAlgn="t">
              <a:buFont typeface="+mj-lt"/>
              <a:buAutoNum type="arabicPeriod"/>
            </a:pPr>
            <a:r>
              <a:rPr lang="en-US" dirty="0">
                <a:solidFill>
                  <a:srgbClr val="161616"/>
                </a:solidFill>
                <a:latin typeface="Segoe UI"/>
              </a:rPr>
              <a:t>When you want an exception to be thrown if the result set contains many records, use Single or </a:t>
            </a:r>
            <a:r>
              <a:rPr lang="en-US" dirty="0" err="1">
                <a:solidFill>
                  <a:srgbClr val="161616"/>
                </a:solidFill>
                <a:latin typeface="Segoe UI"/>
              </a:rPr>
              <a:t>SingleOrDefault</a:t>
            </a:r>
            <a:r>
              <a:rPr lang="en-US" dirty="0">
                <a:solidFill>
                  <a:srgbClr val="161616"/>
                </a:solidFill>
                <a:latin typeface="Segoe UI"/>
              </a:rPr>
              <a:t>.</a:t>
            </a:r>
          </a:p>
          <a:p>
            <a:pPr algn="just" fontAlgn="t">
              <a:buFont typeface="+mj-lt"/>
              <a:buAutoNum type="arabicPeriod"/>
            </a:pPr>
            <a:r>
              <a:rPr lang="en-US" dirty="0">
                <a:solidFill>
                  <a:srgbClr val="161616"/>
                </a:solidFill>
                <a:latin typeface="Segoe UI"/>
              </a:rPr>
              <a:t>When you want a default value is returned if the result set contains no record, use </a:t>
            </a:r>
            <a:r>
              <a:rPr lang="en-US" dirty="0" err="1">
                <a:solidFill>
                  <a:srgbClr val="161616"/>
                </a:solidFill>
                <a:latin typeface="Segoe UI"/>
              </a:rPr>
              <a:t>SingleOrDefault</a:t>
            </a:r>
            <a:r>
              <a:rPr lang="en-US" dirty="0">
                <a:solidFill>
                  <a:srgbClr val="161616"/>
                </a:solidFill>
                <a:latin typeface="Segoe UI"/>
              </a:rPr>
              <a:t>.</a:t>
            </a:r>
          </a:p>
          <a:p>
            <a:pPr algn="just" fontAlgn="t">
              <a:buFont typeface="+mj-lt"/>
              <a:buAutoNum type="arabicPeriod"/>
            </a:pPr>
            <a:r>
              <a:rPr lang="en-US" dirty="0">
                <a:solidFill>
                  <a:srgbClr val="161616"/>
                </a:solidFill>
                <a:latin typeface="Segoe UI"/>
              </a:rPr>
              <a:t>When you always want one record no matter what the result set contains, use First or </a:t>
            </a:r>
            <a:r>
              <a:rPr lang="en-US" dirty="0" err="1">
                <a:solidFill>
                  <a:srgbClr val="161616"/>
                </a:solidFill>
                <a:latin typeface="Segoe UI"/>
              </a:rPr>
              <a:t>FirstOrDefault</a:t>
            </a:r>
            <a:r>
              <a:rPr lang="en-US" dirty="0">
                <a:solidFill>
                  <a:srgbClr val="161616"/>
                </a:solidFill>
                <a:latin typeface="Segoe UI"/>
              </a:rPr>
              <a:t>.</a:t>
            </a:r>
          </a:p>
          <a:p>
            <a:pPr algn="just" fontAlgn="t">
              <a:buFont typeface="+mj-lt"/>
              <a:buAutoNum type="arabicPeriod"/>
            </a:pPr>
            <a:r>
              <a:rPr lang="en-US" dirty="0">
                <a:solidFill>
                  <a:srgbClr val="161616"/>
                </a:solidFill>
                <a:latin typeface="Segoe UI"/>
              </a:rPr>
              <a:t>When you want a default value if the result set contains no record, use </a:t>
            </a:r>
            <a:r>
              <a:rPr lang="en-US" dirty="0" err="1">
                <a:solidFill>
                  <a:srgbClr val="161616"/>
                </a:solidFill>
                <a:latin typeface="Segoe UI"/>
              </a:rPr>
              <a:t>FirstOrDefault</a:t>
            </a:r>
            <a:r>
              <a:rPr lang="en-US" dirty="0">
                <a:solidFill>
                  <a:srgbClr val="161616"/>
                </a:solidFill>
                <a:latin typeface="Segoe UI"/>
              </a:rPr>
              <a:t>.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3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LINQ query start with </a:t>
            </a:r>
            <a:r>
              <a:rPr lang="en-US" i="1" dirty="0" smtClean="0"/>
              <a:t>From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clause and end with </a:t>
            </a:r>
            <a:r>
              <a:rPr lang="en-US" i="1" dirty="0" smtClean="0"/>
              <a:t>select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en-US" i="1" dirty="0" smtClean="0"/>
              <a:t>Group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clause.</a:t>
            </a:r>
          </a:p>
          <a:p>
            <a:r>
              <a:rPr lang="en-US" sz="3200" i="1" dirty="0" smtClean="0"/>
              <a:t>query_variable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refers the result defined by the query.</a:t>
            </a: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query_variable only stores the query commands</a:t>
            </a: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actual execution happens only when some operation is requested like iteration</a:t>
            </a:r>
          </a:p>
          <a:p>
            <a:r>
              <a:rPr lang="en-US" sz="3200" i="1" dirty="0" smtClean="0"/>
              <a:t>range_variable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a result set  obtained from the data source.</a:t>
            </a: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While the syntax allows usage of “</a:t>
            </a:r>
            <a:r>
              <a:rPr lang="en-US" sz="3200" dirty="0" smtClean="0"/>
              <a:t>var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keyword, what the query really returns is a </a:t>
            </a:r>
            <a:r>
              <a:rPr lang="en-US" sz="3200" dirty="0" smtClean="0"/>
              <a:t>IEnumerable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object.</a:t>
            </a: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Hence </a:t>
            </a:r>
            <a:r>
              <a:rPr lang="en-US" sz="3200" dirty="0" smtClean="0"/>
              <a:t>foreach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used with the result of LINQ.</a:t>
            </a: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that LINQ query is case sensitive.</a:t>
            </a: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 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may be any collection object or SQL table  or XML file.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676400"/>
            <a:ext cx="7315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var query_variable=</a:t>
            </a:r>
            <a:r>
              <a:rPr lang="en-US" sz="2400" b="1" dirty="0" smtClean="0">
                <a:solidFill>
                  <a:schemeClr val="tx1"/>
                </a:solidFill>
              </a:rPr>
              <a:t>from</a:t>
            </a:r>
            <a:r>
              <a:rPr lang="en-US" sz="2400" i="1" dirty="0" smtClean="0">
                <a:solidFill>
                  <a:schemeClr val="tx1"/>
                </a:solidFill>
              </a:rPr>
              <a:t> range_variable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in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  <a:r>
              <a:rPr lang="en-US" sz="2400" b="1" dirty="0" smtClean="0">
                <a:solidFill>
                  <a:schemeClr val="tx1"/>
                </a:solidFill>
              </a:rPr>
              <a:t>_</a:t>
            </a:r>
            <a:r>
              <a:rPr lang="en-US" sz="2400" i="1" dirty="0" smtClean="0">
                <a:solidFill>
                  <a:schemeClr val="tx1"/>
                </a:solidFill>
              </a:rPr>
              <a:t>source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select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expression|group expr.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LINQ query can also use the </a:t>
            </a:r>
            <a:r>
              <a:rPr lang="en-US" i="1" dirty="0" smtClean="0"/>
              <a:t>Where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i="1" dirty="0" smtClean="0"/>
              <a:t>OrderBy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clauses to perform additional functions.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70548" y="3276600"/>
            <a:ext cx="73152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var var_name=</a:t>
            </a:r>
            <a:r>
              <a:rPr lang="en-US" sz="2400" b="1" dirty="0" smtClean="0">
                <a:solidFill>
                  <a:schemeClr val="tx1"/>
                </a:solidFill>
              </a:rPr>
              <a:t>from</a:t>
            </a:r>
            <a:r>
              <a:rPr lang="en-US" sz="2400" i="1" dirty="0" smtClean="0">
                <a:solidFill>
                  <a:schemeClr val="tx1"/>
                </a:solidFill>
              </a:rPr>
              <a:t> id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in </a:t>
            </a:r>
            <a:r>
              <a:rPr lang="en-US" sz="2400" i="1" dirty="0" smtClean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		</a:t>
            </a:r>
            <a:r>
              <a:rPr lang="en-US" sz="2400" b="1" dirty="0" smtClean="0">
                <a:solidFill>
                  <a:schemeClr val="tx1"/>
                </a:solidFill>
              </a:rPr>
              <a:t>where</a:t>
            </a:r>
            <a:r>
              <a:rPr lang="en-US" sz="2400" i="1" dirty="0" smtClean="0">
                <a:solidFill>
                  <a:schemeClr val="tx1"/>
                </a:solidFill>
              </a:rPr>
              <a:t> condition</a:t>
            </a:r>
          </a:p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			order by ascending|descending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		select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expr|group expr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LINQ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System;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System.Linq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 Program{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static void Main(string[]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args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string[] flowers = { "dahlia", "rose", "lotus", "lily", "hibiscus", "daffodil" };</a:t>
            </a:r>
          </a:p>
          <a:p>
            <a:pPr>
              <a:buNone/>
            </a:pP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fQuery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flower in flowers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 (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flower.StartsWith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("d"))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flower;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foreach (string f in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fQuery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{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Console.WriteLine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(f);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  }}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414969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Execution happens here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rot="10800000" flipV="1">
            <a:off x="3124200" y="4334356"/>
            <a:ext cx="2743200" cy="66257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600290" y="4642734"/>
            <a:ext cx="189947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F5F5F"/>
                </a:solidFill>
              </a:rPr>
              <a:t>On execution :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dahlia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daffodil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select and from clause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 can be used to return a computed value as well.</a:t>
            </a:r>
          </a:p>
          <a:p>
            <a:pPr>
              <a:buNone/>
            </a:pPr>
            <a:r>
              <a:rPr lang="en-US" sz="2200" dirty="0" smtClean="0"/>
              <a:t>var </a:t>
            </a:r>
            <a:r>
              <a:rPr lang="en-US" sz="2200" dirty="0" err="1" smtClean="0"/>
              <a:t>fQuery</a:t>
            </a:r>
            <a:r>
              <a:rPr lang="en-US" sz="2200" dirty="0" smtClean="0"/>
              <a:t> =</a:t>
            </a:r>
          </a:p>
          <a:p>
            <a:pPr>
              <a:buNone/>
            </a:pPr>
            <a:r>
              <a:rPr lang="en-US" sz="2200" dirty="0" smtClean="0"/>
              <a:t>        from flower in flowers</a:t>
            </a:r>
          </a:p>
          <a:p>
            <a:pPr>
              <a:buNone/>
            </a:pPr>
            <a:r>
              <a:rPr lang="en-US" sz="2200" dirty="0" smtClean="0"/>
              <a:t>        where (</a:t>
            </a:r>
            <a:r>
              <a:rPr lang="en-US" sz="2200" dirty="0" err="1" smtClean="0"/>
              <a:t>flower.StartsWith</a:t>
            </a:r>
            <a:r>
              <a:rPr lang="en-US" sz="2200" dirty="0" smtClean="0"/>
              <a:t>("d"))</a:t>
            </a:r>
          </a:p>
          <a:p>
            <a:pPr>
              <a:buNone/>
            </a:pPr>
            <a:r>
              <a:rPr lang="en-US" sz="2200" dirty="0" smtClean="0"/>
              <a:t>        select </a:t>
            </a:r>
            <a:r>
              <a:rPr lang="en-US" sz="2200" dirty="0" err="1" smtClean="0"/>
              <a:t>flower.ToUpper</a:t>
            </a:r>
            <a:r>
              <a:rPr lang="en-US" sz="2200" dirty="0" smtClean="0"/>
              <a:t>();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collection that implements IEnumerable&lt;T&gt; it is not compulsory to specify the type in the from clause. But for the collection that implements IEnumerable, the type has to be specified in from clause </a:t>
            </a:r>
          </a:p>
          <a:p>
            <a:pPr>
              <a:buNone/>
            </a:pPr>
            <a:r>
              <a:rPr lang="en-US" sz="2200" dirty="0" smtClean="0"/>
              <a:t>select flower;</a:t>
            </a:r>
          </a:p>
          <a:p>
            <a:pPr>
              <a:buNone/>
            </a:pPr>
            <a:r>
              <a:rPr lang="en-US" sz="2200" dirty="0" smtClean="0"/>
              <a:t>var </a:t>
            </a:r>
            <a:r>
              <a:rPr lang="en-US" sz="2200" dirty="0" err="1" smtClean="0"/>
              <a:t>fQuery</a:t>
            </a:r>
            <a:r>
              <a:rPr lang="en-US" sz="2200" dirty="0" smtClean="0"/>
              <a:t> =</a:t>
            </a:r>
          </a:p>
          <a:p>
            <a:pPr>
              <a:buNone/>
            </a:pPr>
            <a:r>
              <a:rPr lang="en-US" sz="2200" dirty="0" smtClean="0"/>
              <a:t>from string flower in flowers</a:t>
            </a:r>
          </a:p>
          <a:p>
            <a:pPr>
              <a:buNone/>
            </a:pPr>
            <a:r>
              <a:rPr lang="en-US" sz="2200" dirty="0" smtClean="0"/>
              <a:t>where (</a:t>
            </a:r>
            <a:r>
              <a:rPr lang="en-US" sz="2200" dirty="0" err="1" smtClean="0"/>
              <a:t>flower.StartsWith</a:t>
            </a:r>
            <a:r>
              <a:rPr lang="en-US" sz="2200" dirty="0" smtClean="0"/>
              <a:t>("d"))</a:t>
            </a:r>
          </a:p>
          <a:p>
            <a:pPr>
              <a:buNone/>
            </a:pPr>
            <a:r>
              <a:rPr lang="en-US" sz="2200" dirty="0" smtClean="0"/>
              <a:t>select flower;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where clause and 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Query can have any number of where clause to filter that data.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=from flower in flowers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000" b="1" kern="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("d")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flower.Length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&gt;7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select flower;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is same as 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 from flower in flowers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("d") </a:t>
            </a:r>
            <a:r>
              <a:rPr lang="en-US" sz="2000" b="1" kern="0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flower.Length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&gt;7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select flower;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keyword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can be used retain temporary value.</a:t>
            </a:r>
          </a:p>
          <a:p>
            <a:pPr marL="0" lvl="0" indent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from flower in flowers</a:t>
            </a:r>
          </a:p>
          <a:p>
            <a:pPr marL="0" lvl="0" indent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flower.Length</a:t>
            </a:r>
            <a:endParaRPr lang="en-US" sz="2000" b="1" kern="0" dirty="0" smtClean="0">
              <a:latin typeface="Courier New" pitchFamily="49" charset="0"/>
              <a:cs typeface="Courier New" pitchFamily="49" charset="0"/>
            </a:endParaRPr>
          </a:p>
          <a:p>
            <a:pPr marL="0" lvl="0" indent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 where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&gt; 5 &amp;&amp; </a:t>
            </a:r>
            <a:r>
              <a:rPr lang="en-US" sz="2000" b="1" kern="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kern="0" dirty="0" smtClean="0">
                <a:latin typeface="Courier New" pitchFamily="49" charset="0"/>
                <a:cs typeface="Courier New" pitchFamily="49" charset="0"/>
              </a:rPr>
              <a:t> &lt;7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select flower;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orderby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clause is used to sort on one or more fields.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orderby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default arranges the elements in ascending order.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orderby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ascending or order by descending can also be used to arranges the elements in ascending order or descending order.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Flower{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Flower(string n,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p)    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Name = n;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Petals = p;    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string Name { get; set; 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Petals { get; set; 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063" y="152400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List&lt;Flower&gt;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List&lt;Flower&gt;();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Flower("dahlia", 5));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Flower("lotus", 20));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Flower("lily", 5));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Flower("daffodil", 6));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Flower("hibiscus", 5));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Using LINQ with Collections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from Flower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4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flower.Name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descending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select flower;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(Flower f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": "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f.Petals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4" y="5473076"/>
            <a:ext cx="4191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14900" y="57609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how collection has been used in LINQ. </a:t>
            </a:r>
          </a:p>
        </p:txBody>
      </p:sp>
      <p:sp>
        <p:nvSpPr>
          <p:cNvPr id="7" name="Freeform 6"/>
          <p:cNvSpPr/>
          <p:nvPr/>
        </p:nvSpPr>
        <p:spPr>
          <a:xfrm>
            <a:off x="3380509" y="2133600"/>
            <a:ext cx="3061855" cy="872836"/>
          </a:xfrm>
          <a:custGeom>
            <a:avLst/>
            <a:gdLst>
              <a:gd name="connsiteX0" fmla="*/ 0 w 3061855"/>
              <a:gd name="connsiteY0" fmla="*/ 872836 h 872836"/>
              <a:gd name="connsiteX1" fmla="*/ 872836 w 3061855"/>
              <a:gd name="connsiteY1" fmla="*/ 762000 h 872836"/>
              <a:gd name="connsiteX2" fmla="*/ 1620982 w 3061855"/>
              <a:gd name="connsiteY2" fmla="*/ 762000 h 872836"/>
              <a:gd name="connsiteX3" fmla="*/ 3061855 w 3061855"/>
              <a:gd name="connsiteY3" fmla="*/ 0 h 8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855" h="872836">
                <a:moveTo>
                  <a:pt x="0" y="872836"/>
                </a:moveTo>
                <a:cubicBezTo>
                  <a:pt x="301336" y="826654"/>
                  <a:pt x="602672" y="780473"/>
                  <a:pt x="872836" y="762000"/>
                </a:cubicBezTo>
                <a:cubicBezTo>
                  <a:pt x="1143000" y="743527"/>
                  <a:pt x="1256146" y="889000"/>
                  <a:pt x="1620982" y="762000"/>
                </a:cubicBezTo>
                <a:cubicBezTo>
                  <a:pt x="1985819" y="635000"/>
                  <a:pt x="2523837" y="317500"/>
                  <a:pt x="306185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8509" y="178272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we need to specify the type here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3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Joining refers to combining data from two data sources based on some common fields in both the data sources.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Syntax:</a:t>
            </a:r>
          </a:p>
          <a:p>
            <a:r>
              <a:rPr lang="en-US" dirty="0" smtClean="0"/>
              <a:t>from var1 in DataSource1</a:t>
            </a:r>
          </a:p>
          <a:p>
            <a:r>
              <a:rPr lang="en-US" dirty="0" smtClean="0"/>
              <a:t>join var2 in DataSource2</a:t>
            </a:r>
          </a:p>
          <a:p>
            <a:r>
              <a:rPr lang="en-US" dirty="0" smtClean="0"/>
              <a:t>on var1.property equals var2.property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2204</TotalTime>
  <Words>1346</Words>
  <Application>Microsoft Office PowerPoint</Application>
  <PresentationFormat>On-screen Show (4:3)</PresentationFormat>
  <Paragraphs>244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LINQ with Objects</vt:lpstr>
      <vt:lpstr>LINQ Query Syntax</vt:lpstr>
      <vt:lpstr>LINQ Query Syntax</vt:lpstr>
      <vt:lpstr>Example : LINQ with array</vt:lpstr>
      <vt:lpstr>More on select and from clause </vt:lpstr>
      <vt:lpstr>Multiple where clause and let</vt:lpstr>
      <vt:lpstr>Sort</vt:lpstr>
      <vt:lpstr>PowerPoint Presentation</vt:lpstr>
      <vt:lpstr>Joining</vt:lpstr>
      <vt:lpstr>Example</vt:lpstr>
      <vt:lpstr>PowerPoint Presentation</vt:lpstr>
      <vt:lpstr>PowerPoint Presentation</vt:lpstr>
      <vt:lpstr>Query Methods</vt:lpstr>
      <vt:lpstr>Using Lambda expression in LINQ </vt:lpstr>
      <vt:lpstr>Aggregate methods</vt:lpstr>
      <vt:lpstr>Understanding Single, SingleOrDefault, First and FirstOrDefault</vt:lpstr>
      <vt:lpstr>Understanding Single, SingleOrDefault, First and FirstOrDefault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/>
  <cp:lastModifiedBy>santu</cp:lastModifiedBy>
  <cp:revision>100</cp:revision>
  <dcterms:created xsi:type="dcterms:W3CDTF">2006-08-16T00:00:00Z</dcterms:created>
  <dcterms:modified xsi:type="dcterms:W3CDTF">2014-09-09T03:33:56Z</dcterms:modified>
</cp:coreProperties>
</file>