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64"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6" d="100"/>
          <a:sy n="46" d="100"/>
        </p:scale>
        <p:origin x="-605"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9/27/2013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9/27/2013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9/27/2013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9/27/2013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9/27/2013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9/27/2013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9/27/2013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Page Structure</a:t>
            </a:r>
            <a:endParaRPr lang="en-US" dirty="0"/>
          </a:p>
        </p:txBody>
      </p:sp>
      <p:sp>
        <p:nvSpPr>
          <p:cNvPr id="5" name="Content Placeholder 4"/>
          <p:cNvSpPr>
            <a:spLocks noGrp="1"/>
          </p:cNvSpPr>
          <p:nvPr>
            <p:ph sz="quarter" idx="1"/>
          </p:nvPr>
        </p:nvSpPr>
        <p:spPr/>
        <p:txBody>
          <a:bodyPr>
            <a:normAutofit fontScale="85000" lnSpcReduction="20000"/>
          </a:bodyPr>
          <a:lstStyle/>
          <a:p>
            <a:r>
              <a:rPr lang="en-US" dirty="0" smtClean="0">
                <a:solidFill>
                  <a:schemeClr val="tx1">
                    <a:lumMod val="65000"/>
                    <a:lumOff val="35000"/>
                  </a:schemeClr>
                </a:solidFill>
              </a:rPr>
              <a:t>Every webpage in Asp. Net split into 2 pages.</a:t>
            </a:r>
          </a:p>
          <a:p>
            <a:pPr lvl="1"/>
            <a:r>
              <a:rPr lang="en-US" dirty="0" smtClean="0">
                <a:solidFill>
                  <a:schemeClr val="tx1">
                    <a:lumMod val="65000"/>
                    <a:lumOff val="35000"/>
                  </a:schemeClr>
                </a:solidFill>
              </a:rPr>
              <a:t>.aspx page[Design page]</a:t>
            </a:r>
          </a:p>
          <a:p>
            <a:pPr lvl="2"/>
            <a:r>
              <a:rPr lang="en-US" dirty="0" smtClean="0">
                <a:solidFill>
                  <a:schemeClr val="tx1">
                    <a:lumMod val="65000"/>
                    <a:lumOff val="35000"/>
                  </a:schemeClr>
                </a:solidFill>
              </a:rPr>
              <a:t>it is a designing page where we can design User Interface </a:t>
            </a:r>
          </a:p>
          <a:p>
            <a:pPr lvl="2"/>
            <a:r>
              <a:rPr lang="en-US" dirty="0" smtClean="0">
                <a:solidFill>
                  <a:schemeClr val="tx1">
                    <a:lumMod val="65000"/>
                    <a:lumOff val="35000"/>
                  </a:schemeClr>
                </a:solidFill>
              </a:rPr>
              <a:t>An aspx page consist of</a:t>
            </a:r>
          </a:p>
          <a:p>
            <a:pPr lvl="2"/>
            <a:r>
              <a:rPr lang="en-US" dirty="0" smtClean="0">
                <a:solidFill>
                  <a:schemeClr val="tx1">
                    <a:lumMod val="65000"/>
                    <a:lumOff val="35000"/>
                  </a:schemeClr>
                </a:solidFill>
              </a:rPr>
              <a:t>asp.net controls</a:t>
            </a:r>
          </a:p>
          <a:p>
            <a:pPr lvl="2"/>
            <a:r>
              <a:rPr lang="en-US" dirty="0" smtClean="0">
                <a:solidFill>
                  <a:schemeClr val="tx1">
                    <a:lumMod val="65000"/>
                    <a:lumOff val="35000"/>
                  </a:schemeClr>
                </a:solidFill>
              </a:rPr>
              <a:t>html controls and tags</a:t>
            </a:r>
          </a:p>
          <a:p>
            <a:pPr lvl="2"/>
            <a:r>
              <a:rPr lang="en-US" dirty="0" smtClean="0">
                <a:solidFill>
                  <a:schemeClr val="tx1">
                    <a:lumMod val="65000"/>
                    <a:lumOff val="35000"/>
                  </a:schemeClr>
                </a:solidFill>
              </a:rPr>
              <a:t>Plain text,css styles</a:t>
            </a:r>
          </a:p>
          <a:p>
            <a:pPr lvl="2"/>
            <a:r>
              <a:rPr lang="en-US" dirty="0" smtClean="0">
                <a:solidFill>
                  <a:schemeClr val="tx1">
                    <a:lumMod val="65000"/>
                    <a:lumOff val="35000"/>
                  </a:schemeClr>
                </a:solidFill>
              </a:rPr>
              <a:t>Client scripts like javascript,vbscript</a:t>
            </a:r>
          </a:p>
          <a:p>
            <a:pPr lvl="1"/>
            <a:r>
              <a:rPr lang="en-US" dirty="0" smtClean="0">
                <a:solidFill>
                  <a:schemeClr val="tx1">
                    <a:lumMod val="65000"/>
                    <a:lumOff val="35000"/>
                  </a:schemeClr>
                </a:solidFill>
              </a:rPr>
              <a:t>.aspx.cs/</a:t>
            </a:r>
            <a:r>
              <a:rPr lang="en-US" dirty="0" err="1" smtClean="0">
                <a:solidFill>
                  <a:schemeClr val="tx1">
                    <a:lumMod val="65000"/>
                    <a:lumOff val="35000"/>
                  </a:schemeClr>
                </a:solidFill>
              </a:rPr>
              <a:t>vb</a:t>
            </a:r>
            <a:r>
              <a:rPr lang="en-US" dirty="0" smtClean="0">
                <a:solidFill>
                  <a:schemeClr val="tx1">
                    <a:lumMod val="65000"/>
                    <a:lumOff val="35000"/>
                  </a:schemeClr>
                </a:solidFill>
              </a:rPr>
              <a:t> [Code behind page]</a:t>
            </a:r>
          </a:p>
          <a:p>
            <a:pPr lvl="2"/>
            <a:r>
              <a:rPr lang="en-US" dirty="0" smtClean="0">
                <a:solidFill>
                  <a:schemeClr val="tx1">
                    <a:lumMod val="65000"/>
                    <a:lumOff val="35000"/>
                  </a:schemeClr>
                </a:solidFill>
              </a:rPr>
              <a:t>it is a code behind page where we can write business logic or event handling code.]</a:t>
            </a:r>
          </a:p>
          <a:p>
            <a:pPr lvl="1">
              <a:buNone/>
            </a:pPr>
            <a:r>
              <a:rPr lang="en-US" dirty="0" smtClean="0">
                <a:solidFill>
                  <a:schemeClr val="tx1">
                    <a:lumMod val="65000"/>
                    <a:lumOff val="35000"/>
                  </a:schemeClr>
                </a:solidFill>
              </a:rPr>
              <a:t>		ex:	login.aspx---&gt;design page</a:t>
            </a:r>
          </a:p>
          <a:p>
            <a:pPr lvl="1">
              <a:buNone/>
            </a:pPr>
            <a:r>
              <a:rPr lang="en-US" dirty="0" smtClean="0">
                <a:solidFill>
                  <a:schemeClr val="tx1">
                    <a:lumMod val="65000"/>
                    <a:lumOff val="35000"/>
                  </a:schemeClr>
                </a:solidFill>
              </a:rPr>
              <a:t>	   		login. aspx.cs--&gt;code behind page.</a:t>
            </a:r>
          </a:p>
          <a:p>
            <a:pPr lvl="1">
              <a:buNone/>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Designing Techniques</a:t>
            </a:r>
            <a:endParaRPr lang="en-US" dirty="0"/>
          </a:p>
        </p:txBody>
      </p:sp>
      <p:sp>
        <p:nvSpPr>
          <p:cNvPr id="5" name="Content Placeholder 4"/>
          <p:cNvSpPr>
            <a:spLocks noGrp="1"/>
          </p:cNvSpPr>
          <p:nvPr>
            <p:ph sz="quarter" idx="1"/>
          </p:nvPr>
        </p:nvSpPr>
        <p:spPr/>
        <p:txBody>
          <a:bodyPr>
            <a:normAutofit fontScale="85000" lnSpcReduction="20000"/>
          </a:bodyPr>
          <a:lstStyle/>
          <a:p>
            <a:r>
              <a:rPr lang="en-US" dirty="0" smtClean="0">
                <a:solidFill>
                  <a:schemeClr val="tx1">
                    <a:lumMod val="65000"/>
                    <a:lumOff val="35000"/>
                  </a:schemeClr>
                </a:solidFill>
              </a:rPr>
              <a:t>Asp.net supports two types of Designing Techniques</a:t>
            </a:r>
          </a:p>
          <a:p>
            <a:pPr lvl="1"/>
            <a:r>
              <a:rPr lang="en-US" dirty="0" smtClean="0"/>
              <a:t>In page Technique</a:t>
            </a:r>
          </a:p>
          <a:p>
            <a:pPr lvl="1"/>
            <a:r>
              <a:rPr lang="en-US" dirty="0" smtClean="0"/>
              <a:t>Code behind Technique</a:t>
            </a:r>
          </a:p>
          <a:p>
            <a:r>
              <a:rPr lang="en-US" dirty="0" smtClean="0"/>
              <a:t>In page Techniques:</a:t>
            </a:r>
          </a:p>
          <a:p>
            <a:pPr lvl="1"/>
            <a:r>
              <a:rPr lang="en-US" dirty="0" smtClean="0">
                <a:solidFill>
                  <a:schemeClr val="tx1">
                    <a:lumMod val="65000"/>
                    <a:lumOff val="35000"/>
                  </a:schemeClr>
                </a:solidFill>
              </a:rPr>
              <a:t>In this technique we write designing and Business logic both in same page i.e. .aspx.</a:t>
            </a:r>
          </a:p>
          <a:p>
            <a:pPr lvl="1"/>
            <a:r>
              <a:rPr lang="en-US" dirty="0" smtClean="0">
                <a:solidFill>
                  <a:schemeClr val="tx1">
                    <a:lumMod val="65000"/>
                    <a:lumOff val="35000"/>
                  </a:schemeClr>
                </a:solidFill>
              </a:rPr>
              <a:t>asp 3.0 used </a:t>
            </a:r>
            <a:r>
              <a:rPr lang="en-US" dirty="0" err="1" smtClean="0">
                <a:solidFill>
                  <a:schemeClr val="tx1">
                    <a:lumMod val="65000"/>
                    <a:lumOff val="35000"/>
                  </a:schemeClr>
                </a:solidFill>
              </a:rPr>
              <a:t>inpage</a:t>
            </a:r>
            <a:r>
              <a:rPr lang="en-US" dirty="0" smtClean="0">
                <a:solidFill>
                  <a:schemeClr val="tx1">
                    <a:lumMod val="65000"/>
                    <a:lumOff val="35000"/>
                  </a:schemeClr>
                </a:solidFill>
              </a:rPr>
              <a:t> technique</a:t>
            </a:r>
          </a:p>
          <a:p>
            <a:pPr>
              <a:buNone/>
            </a:pPr>
            <a:r>
              <a:rPr lang="en-US" dirty="0" smtClean="0">
                <a:solidFill>
                  <a:schemeClr val="tx1">
                    <a:lumMod val="65000"/>
                    <a:lumOff val="35000"/>
                  </a:schemeClr>
                </a:solidFill>
              </a:rPr>
              <a:t>		drawbacks:</a:t>
            </a:r>
          </a:p>
          <a:p>
            <a:pPr lvl="1"/>
            <a:r>
              <a:rPr lang="en-US" dirty="0" smtClean="0">
                <a:solidFill>
                  <a:schemeClr val="tx1">
                    <a:lumMod val="65000"/>
                    <a:lumOff val="35000"/>
                  </a:schemeClr>
                </a:solidFill>
              </a:rPr>
              <a:t>developer and designer both should be share same page</a:t>
            </a:r>
          </a:p>
          <a:p>
            <a:pPr lvl="1"/>
            <a:r>
              <a:rPr lang="en-US" dirty="0" smtClean="0">
                <a:solidFill>
                  <a:schemeClr val="tx1">
                    <a:lumMod val="65000"/>
                    <a:lumOff val="35000"/>
                  </a:schemeClr>
                </a:solidFill>
              </a:rPr>
              <a:t>no security to the business logic.</a:t>
            </a:r>
          </a:p>
          <a:p>
            <a:pPr lvl="1"/>
            <a:endParaRPr lang="en-US" dirty="0" smtClean="0"/>
          </a:p>
          <a:p>
            <a:pPr lvl="1">
              <a:buNone/>
            </a:pPr>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990600" y="228600"/>
            <a:ext cx="8153400" cy="990600"/>
          </a:xfrm>
        </p:spPr>
        <p:txBody>
          <a:bodyPr/>
          <a:lstStyle/>
          <a:p>
            <a:r>
              <a:rPr lang="en-US" dirty="0" smtClean="0"/>
              <a:t>Inpage Technique</a:t>
            </a:r>
            <a:endParaRPr lang="en-US" dirty="0"/>
          </a:p>
        </p:txBody>
      </p:sp>
      <p:sp>
        <p:nvSpPr>
          <p:cNvPr id="7" name="Rectangle 6"/>
          <p:cNvSpPr/>
          <p:nvPr/>
        </p:nvSpPr>
        <p:spPr>
          <a:xfrm>
            <a:off x="381000" y="1295399"/>
            <a:ext cx="7696200" cy="5078313"/>
          </a:xfrm>
          <a:prstGeom prst="rect">
            <a:avLst/>
          </a:prstGeom>
        </p:spPr>
        <p:txBody>
          <a:bodyPr wrap="square">
            <a:spAutoFit/>
          </a:bodyPr>
          <a:lstStyle/>
          <a:p>
            <a:r>
              <a:rPr lang="en-US" dirty="0" smtClean="0">
                <a:highlight>
                  <a:srgbClr val="FFEE62"/>
                </a:highlight>
              </a:rPr>
              <a:t>&lt;%</a:t>
            </a:r>
            <a:r>
              <a:rPr lang="en-US" dirty="0" smtClean="0">
                <a:solidFill>
                  <a:srgbClr val="0000FF"/>
                </a:solidFill>
                <a:highlight>
                  <a:srgbClr val="FFEE62"/>
                </a:highlight>
              </a:rPr>
              <a:t>@ </a:t>
            </a:r>
            <a:r>
              <a:rPr lang="en-US" dirty="0" smtClean="0">
                <a:solidFill>
                  <a:srgbClr val="A31515"/>
                </a:solidFill>
                <a:highlight>
                  <a:srgbClr val="FFEE62"/>
                </a:highlight>
              </a:rPr>
              <a:t>Page </a:t>
            </a:r>
            <a:r>
              <a:rPr lang="en-US" dirty="0" smtClean="0">
                <a:solidFill>
                  <a:srgbClr val="FF0000"/>
                </a:solidFill>
                <a:highlight>
                  <a:srgbClr val="FFEE62"/>
                </a:highlight>
              </a:rPr>
              <a:t>Language</a:t>
            </a:r>
            <a:r>
              <a:rPr lang="en-US" dirty="0" smtClean="0">
                <a:solidFill>
                  <a:srgbClr val="0000FF"/>
                </a:solidFill>
                <a:highlight>
                  <a:srgbClr val="FFEE62"/>
                </a:highlight>
              </a:rPr>
              <a:t>="C#" %&gt;</a:t>
            </a:r>
          </a:p>
          <a:p>
            <a:endParaRPr lang="en-US" dirty="0" smtClean="0">
              <a:solidFill>
                <a:srgbClr val="0000FF"/>
              </a:solidFill>
              <a:highlight>
                <a:srgbClr val="FFEE62"/>
              </a:highlight>
            </a:endParaRPr>
          </a:p>
          <a:p>
            <a:r>
              <a:rPr lang="en-US" dirty="0" smtClean="0">
                <a:solidFill>
                  <a:srgbClr val="0000FF"/>
                </a:solidFill>
                <a:highlight>
                  <a:srgbClr val="FFEE62"/>
                </a:highlight>
              </a:rPr>
              <a:t>&lt;</a:t>
            </a:r>
            <a:r>
              <a:rPr lang="en-US" dirty="0" smtClean="0">
                <a:solidFill>
                  <a:srgbClr val="A31515"/>
                </a:solidFill>
                <a:highlight>
                  <a:srgbClr val="FFEE62"/>
                </a:highlight>
              </a:rPr>
              <a:t>script </a:t>
            </a:r>
            <a:r>
              <a:rPr lang="en-US" dirty="0" err="1" smtClean="0">
                <a:solidFill>
                  <a:srgbClr val="FF0000"/>
                </a:solidFill>
                <a:highlight>
                  <a:srgbClr val="FFEE62"/>
                </a:highlight>
              </a:rPr>
              <a:t>runat</a:t>
            </a:r>
            <a:r>
              <a:rPr lang="en-US" dirty="0" smtClean="0">
                <a:solidFill>
                  <a:srgbClr val="0000FF"/>
                </a:solidFill>
                <a:highlight>
                  <a:srgbClr val="FFEE62"/>
                </a:highlight>
              </a:rPr>
              <a:t>="server"&gt;</a:t>
            </a:r>
          </a:p>
          <a:p>
            <a:endParaRPr lang="en-US" dirty="0" smtClean="0">
              <a:solidFill>
                <a:srgbClr val="0000FF"/>
              </a:solidFill>
              <a:highlight>
                <a:srgbClr val="FFEE62"/>
              </a:highlight>
            </a:endParaRPr>
          </a:p>
          <a:p>
            <a:r>
              <a:rPr lang="en-US" dirty="0" smtClean="0">
                <a:solidFill>
                  <a:srgbClr val="0000FF"/>
                </a:solidFill>
                <a:highlight>
                  <a:srgbClr val="FFEE62"/>
                </a:highlight>
              </a:rPr>
              <a:t>&lt;/</a:t>
            </a:r>
            <a:r>
              <a:rPr lang="en-US" dirty="0" smtClean="0">
                <a:solidFill>
                  <a:srgbClr val="A31515"/>
                </a:solidFill>
                <a:highlight>
                  <a:srgbClr val="FFEE62"/>
                </a:highlight>
              </a:rPr>
              <a:t>script</a:t>
            </a:r>
            <a:r>
              <a:rPr lang="en-US" dirty="0" smtClean="0">
                <a:solidFill>
                  <a:srgbClr val="0000FF"/>
                </a:solidFill>
                <a:highlight>
                  <a:srgbClr val="FFEE62"/>
                </a:highlight>
              </a:rPr>
              <a:t>&gt;</a:t>
            </a:r>
          </a:p>
          <a:p>
            <a:endParaRPr lang="en-US" dirty="0" smtClean="0">
              <a:solidFill>
                <a:srgbClr val="0000FF"/>
              </a:solidFill>
              <a:highlight>
                <a:srgbClr val="FFEE62"/>
              </a:highlight>
            </a:endParaRPr>
          </a:p>
          <a:p>
            <a:r>
              <a:rPr lang="en-US" dirty="0" smtClean="0">
                <a:solidFill>
                  <a:srgbClr val="0000FF"/>
                </a:solidFill>
                <a:highlight>
                  <a:srgbClr val="FFEE62"/>
                </a:highlight>
              </a:rPr>
              <a:t>&lt;</a:t>
            </a:r>
            <a:r>
              <a:rPr lang="en-US" dirty="0" smtClean="0">
                <a:solidFill>
                  <a:srgbClr val="A31515"/>
                </a:solidFill>
                <a:highlight>
                  <a:srgbClr val="FFEE62"/>
                </a:highlight>
              </a:rPr>
              <a:t>html </a:t>
            </a:r>
            <a:r>
              <a:rPr lang="en-US" dirty="0" err="1" smtClean="0">
                <a:solidFill>
                  <a:srgbClr val="FF0000"/>
                </a:solidFill>
                <a:highlight>
                  <a:srgbClr val="FFEE62"/>
                </a:highlight>
              </a:rPr>
              <a:t>xmlns</a:t>
            </a:r>
            <a:r>
              <a:rPr lang="en-US" dirty="0" smtClean="0">
                <a:solidFill>
                  <a:srgbClr val="0000FF"/>
                </a:solidFill>
                <a:highlight>
                  <a:srgbClr val="FFEE62"/>
                </a:highlight>
              </a:rPr>
              <a:t>="http://www.w3.org/1999/xhtml"&gt;</a:t>
            </a:r>
          </a:p>
          <a:p>
            <a:r>
              <a:rPr lang="en-US" dirty="0" smtClean="0">
                <a:solidFill>
                  <a:srgbClr val="0000FF"/>
                </a:solidFill>
                <a:highlight>
                  <a:srgbClr val="FFEE62"/>
                </a:highlight>
              </a:rPr>
              <a:t>&lt;</a:t>
            </a:r>
            <a:r>
              <a:rPr lang="en-US" dirty="0" smtClean="0">
                <a:solidFill>
                  <a:srgbClr val="A31515"/>
                </a:solidFill>
                <a:highlight>
                  <a:srgbClr val="FFEE62"/>
                </a:highlight>
              </a:rPr>
              <a:t>head </a:t>
            </a:r>
            <a:r>
              <a:rPr lang="en-US" dirty="0" err="1" smtClean="0">
                <a:solidFill>
                  <a:srgbClr val="FF0000"/>
                </a:solidFill>
                <a:highlight>
                  <a:srgbClr val="FFEE62"/>
                </a:highlight>
              </a:rPr>
              <a:t>runat</a:t>
            </a:r>
            <a:r>
              <a:rPr lang="en-US" dirty="0" smtClean="0">
                <a:solidFill>
                  <a:srgbClr val="0000FF"/>
                </a:solidFill>
                <a:highlight>
                  <a:srgbClr val="FFEE62"/>
                </a:highlight>
              </a:rPr>
              <a:t>="server"&gt;</a:t>
            </a:r>
          </a:p>
          <a:p>
            <a:r>
              <a:rPr lang="en-US" dirty="0" smtClean="0">
                <a:solidFill>
                  <a:srgbClr val="0000FF"/>
                </a:solidFill>
                <a:highlight>
                  <a:srgbClr val="FFEE62"/>
                </a:highlight>
              </a:rPr>
              <a:t>    &lt;</a:t>
            </a:r>
            <a:r>
              <a:rPr lang="en-US" dirty="0" smtClean="0">
                <a:solidFill>
                  <a:srgbClr val="A31515"/>
                </a:solidFill>
                <a:highlight>
                  <a:srgbClr val="FFEE62"/>
                </a:highlight>
              </a:rPr>
              <a:t>title</a:t>
            </a:r>
            <a:r>
              <a:rPr lang="en-US" dirty="0" smtClean="0">
                <a:solidFill>
                  <a:srgbClr val="0000FF"/>
                </a:solidFill>
                <a:highlight>
                  <a:srgbClr val="FFEE62"/>
                </a:highlight>
              </a:rPr>
              <a:t>&gt;Untitled Page&lt;/</a:t>
            </a:r>
            <a:r>
              <a:rPr lang="en-US" dirty="0" smtClean="0">
                <a:solidFill>
                  <a:srgbClr val="A31515"/>
                </a:solidFill>
                <a:highlight>
                  <a:srgbClr val="FFEE62"/>
                </a:highlight>
              </a:rPr>
              <a:t>title</a:t>
            </a:r>
            <a:r>
              <a:rPr lang="en-US" dirty="0" smtClean="0">
                <a:solidFill>
                  <a:srgbClr val="0000FF"/>
                </a:solidFill>
                <a:highlight>
                  <a:srgbClr val="FFEE62"/>
                </a:highlight>
              </a:rPr>
              <a:t>&gt;</a:t>
            </a:r>
          </a:p>
          <a:p>
            <a:r>
              <a:rPr lang="en-US" dirty="0" smtClean="0">
                <a:solidFill>
                  <a:srgbClr val="0000FF"/>
                </a:solidFill>
                <a:highlight>
                  <a:srgbClr val="FFEE62"/>
                </a:highlight>
              </a:rPr>
              <a:t>&lt;/</a:t>
            </a:r>
            <a:r>
              <a:rPr lang="en-US" dirty="0" smtClean="0">
                <a:solidFill>
                  <a:srgbClr val="A31515"/>
                </a:solidFill>
                <a:highlight>
                  <a:srgbClr val="FFEE62"/>
                </a:highlight>
              </a:rPr>
              <a:t>head</a:t>
            </a:r>
            <a:r>
              <a:rPr lang="en-US" dirty="0" smtClean="0">
                <a:solidFill>
                  <a:srgbClr val="0000FF"/>
                </a:solidFill>
                <a:highlight>
                  <a:srgbClr val="FFEE62"/>
                </a:highlight>
              </a:rPr>
              <a:t>&gt;</a:t>
            </a:r>
          </a:p>
          <a:p>
            <a:r>
              <a:rPr lang="en-US" dirty="0" smtClean="0">
                <a:solidFill>
                  <a:srgbClr val="0000FF"/>
                </a:solidFill>
                <a:highlight>
                  <a:srgbClr val="FFEE62"/>
                </a:highlight>
              </a:rPr>
              <a:t>&lt;</a:t>
            </a:r>
            <a:r>
              <a:rPr lang="en-US" dirty="0" smtClean="0">
                <a:solidFill>
                  <a:srgbClr val="A31515"/>
                </a:solidFill>
                <a:highlight>
                  <a:srgbClr val="FFEE62"/>
                </a:highlight>
              </a:rPr>
              <a:t>body</a:t>
            </a:r>
            <a:r>
              <a:rPr lang="en-US" dirty="0" smtClean="0">
                <a:solidFill>
                  <a:srgbClr val="0000FF"/>
                </a:solidFill>
                <a:highlight>
                  <a:srgbClr val="FFEE62"/>
                </a:highlight>
              </a:rPr>
              <a:t>&gt;</a:t>
            </a:r>
          </a:p>
          <a:p>
            <a:r>
              <a:rPr lang="en-US" dirty="0" smtClean="0">
                <a:solidFill>
                  <a:srgbClr val="0000FF"/>
                </a:solidFill>
                <a:highlight>
                  <a:srgbClr val="FFEE62"/>
                </a:highlight>
              </a:rPr>
              <a:t>    &lt;</a:t>
            </a:r>
            <a:r>
              <a:rPr lang="en-US" dirty="0" smtClean="0">
                <a:solidFill>
                  <a:srgbClr val="A31515"/>
                </a:solidFill>
                <a:highlight>
                  <a:srgbClr val="FFEE62"/>
                </a:highlight>
              </a:rPr>
              <a:t>form </a:t>
            </a:r>
            <a:r>
              <a:rPr lang="en-US" dirty="0" smtClean="0">
                <a:solidFill>
                  <a:srgbClr val="FF0000"/>
                </a:solidFill>
                <a:highlight>
                  <a:srgbClr val="FFEE62"/>
                </a:highlight>
              </a:rPr>
              <a:t>id</a:t>
            </a:r>
            <a:r>
              <a:rPr lang="en-US" dirty="0" smtClean="0">
                <a:solidFill>
                  <a:srgbClr val="0000FF"/>
                </a:solidFill>
                <a:highlight>
                  <a:srgbClr val="FFEE62"/>
                </a:highlight>
              </a:rPr>
              <a:t>="form1" </a:t>
            </a:r>
            <a:r>
              <a:rPr lang="en-US" dirty="0" err="1" smtClean="0">
                <a:solidFill>
                  <a:srgbClr val="FF0000"/>
                </a:solidFill>
                <a:highlight>
                  <a:srgbClr val="FFEE62"/>
                </a:highlight>
              </a:rPr>
              <a:t>runat</a:t>
            </a:r>
            <a:r>
              <a:rPr lang="en-US" dirty="0" smtClean="0">
                <a:solidFill>
                  <a:srgbClr val="0000FF"/>
                </a:solidFill>
                <a:highlight>
                  <a:srgbClr val="FFEE62"/>
                </a:highlight>
              </a:rPr>
              <a:t>="server"&gt;</a:t>
            </a:r>
          </a:p>
          <a:p>
            <a:r>
              <a:rPr lang="en-US" dirty="0" smtClean="0">
                <a:solidFill>
                  <a:srgbClr val="0000FF"/>
                </a:solidFill>
                <a:highlight>
                  <a:srgbClr val="FFEE62"/>
                </a:highlight>
              </a:rPr>
              <a:t>    &lt;</a:t>
            </a:r>
            <a:r>
              <a:rPr lang="en-US" dirty="0" smtClean="0">
                <a:solidFill>
                  <a:srgbClr val="A31515"/>
                </a:solidFill>
                <a:highlight>
                  <a:srgbClr val="FFEE62"/>
                </a:highlight>
              </a:rPr>
              <a:t>div</a:t>
            </a:r>
            <a:r>
              <a:rPr lang="en-US" dirty="0" smtClean="0">
                <a:solidFill>
                  <a:srgbClr val="0000FF"/>
                </a:solidFill>
                <a:highlight>
                  <a:srgbClr val="FFEE62"/>
                </a:highlight>
              </a:rPr>
              <a:t>&gt;</a:t>
            </a:r>
          </a:p>
          <a:p>
            <a:r>
              <a:rPr lang="en-US" dirty="0" smtClean="0">
                <a:solidFill>
                  <a:srgbClr val="0000FF"/>
                </a:solidFill>
                <a:highlight>
                  <a:srgbClr val="FFEE62"/>
                </a:highlight>
              </a:rPr>
              <a:t>    </a:t>
            </a:r>
          </a:p>
          <a:p>
            <a:r>
              <a:rPr lang="en-US" dirty="0" smtClean="0">
                <a:solidFill>
                  <a:srgbClr val="0000FF"/>
                </a:solidFill>
                <a:highlight>
                  <a:srgbClr val="FFEE62"/>
                </a:highlight>
              </a:rPr>
              <a:t>    &lt;/</a:t>
            </a:r>
            <a:r>
              <a:rPr lang="en-US" dirty="0" smtClean="0">
                <a:solidFill>
                  <a:srgbClr val="A31515"/>
                </a:solidFill>
                <a:highlight>
                  <a:srgbClr val="FFEE62"/>
                </a:highlight>
              </a:rPr>
              <a:t>div</a:t>
            </a:r>
            <a:r>
              <a:rPr lang="en-US" dirty="0" smtClean="0">
                <a:solidFill>
                  <a:srgbClr val="0000FF"/>
                </a:solidFill>
                <a:highlight>
                  <a:srgbClr val="FFEE62"/>
                </a:highlight>
              </a:rPr>
              <a:t>&gt;</a:t>
            </a:r>
          </a:p>
          <a:p>
            <a:r>
              <a:rPr lang="en-US" dirty="0" smtClean="0">
                <a:solidFill>
                  <a:srgbClr val="0000FF"/>
                </a:solidFill>
                <a:highlight>
                  <a:srgbClr val="FFEE62"/>
                </a:highlight>
              </a:rPr>
              <a:t>    &lt;/</a:t>
            </a:r>
            <a:r>
              <a:rPr lang="en-US" dirty="0" smtClean="0">
                <a:solidFill>
                  <a:srgbClr val="A31515"/>
                </a:solidFill>
                <a:highlight>
                  <a:srgbClr val="FFEE62"/>
                </a:highlight>
              </a:rPr>
              <a:t>form</a:t>
            </a:r>
            <a:r>
              <a:rPr lang="en-US" dirty="0" smtClean="0">
                <a:solidFill>
                  <a:srgbClr val="0000FF"/>
                </a:solidFill>
                <a:highlight>
                  <a:srgbClr val="FFEE62"/>
                </a:highlight>
              </a:rPr>
              <a:t>&gt;</a:t>
            </a:r>
          </a:p>
          <a:p>
            <a:r>
              <a:rPr lang="en-US" dirty="0" smtClean="0">
                <a:solidFill>
                  <a:srgbClr val="0000FF"/>
                </a:solidFill>
                <a:highlight>
                  <a:srgbClr val="FFEE62"/>
                </a:highlight>
              </a:rPr>
              <a:t>&lt;/</a:t>
            </a:r>
            <a:r>
              <a:rPr lang="en-US" dirty="0" smtClean="0">
                <a:solidFill>
                  <a:srgbClr val="A31515"/>
                </a:solidFill>
                <a:highlight>
                  <a:srgbClr val="FFEE62"/>
                </a:highlight>
              </a:rPr>
              <a:t>body</a:t>
            </a:r>
            <a:r>
              <a:rPr lang="en-US" dirty="0" smtClean="0">
                <a:solidFill>
                  <a:srgbClr val="0000FF"/>
                </a:solidFill>
                <a:highlight>
                  <a:srgbClr val="FFEE62"/>
                </a:highlight>
              </a:rPr>
              <a:t>&gt;</a:t>
            </a:r>
          </a:p>
          <a:p>
            <a:r>
              <a:rPr lang="en-US" dirty="0" smtClean="0">
                <a:solidFill>
                  <a:srgbClr val="0000FF"/>
                </a:solidFill>
                <a:highlight>
                  <a:srgbClr val="FFEE62"/>
                </a:highlight>
              </a:rPr>
              <a:t>&lt;/</a:t>
            </a:r>
            <a:r>
              <a:rPr lang="en-US" dirty="0" smtClean="0">
                <a:solidFill>
                  <a:srgbClr val="A31515"/>
                </a:solidFill>
                <a:highlight>
                  <a:srgbClr val="FFEE62"/>
                </a:highlight>
              </a:rPr>
              <a:t>html</a:t>
            </a:r>
            <a:r>
              <a:rPr lang="en-US" dirty="0" smtClean="0">
                <a:solidFill>
                  <a:srgbClr val="0000FF"/>
                </a:solidFill>
                <a:highlight>
                  <a:srgbClr val="FFEE62"/>
                </a:highlight>
              </a:rPr>
              <a:t>&gt;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Code Behind Page</a:t>
            </a:r>
            <a:endParaRPr lang="en-US" dirty="0"/>
          </a:p>
        </p:txBody>
      </p:sp>
      <p:sp>
        <p:nvSpPr>
          <p:cNvPr id="5" name="Content Placeholder 4"/>
          <p:cNvSpPr>
            <a:spLocks noGrp="1"/>
          </p:cNvSpPr>
          <p:nvPr>
            <p:ph sz="quarter" idx="1"/>
          </p:nvPr>
        </p:nvSpPr>
        <p:spPr/>
        <p:txBody>
          <a:bodyPr>
            <a:normAutofit/>
          </a:bodyPr>
          <a:lstStyle/>
          <a:p>
            <a:r>
              <a:rPr lang="en-US" sz="2400" dirty="0" smtClean="0"/>
              <a:t>The code-behind page model allows you to keep the markup in one file that is the .aspx file and the programming code in another file. The name of the code file varies according to what programming language you are using. 	</a:t>
            </a:r>
          </a:p>
          <a:p>
            <a:r>
              <a:rPr lang="en-US" sz="2400" dirty="0" smtClean="0"/>
              <a:t>The code-behind page contains a partial class that inherits from a base page class .</a:t>
            </a:r>
          </a:p>
          <a:p>
            <a:r>
              <a:rPr lang="en-US" sz="2400" dirty="0" smtClean="0"/>
              <a:t>The .ASPX file contains an Inherits attribute in the @ Pagedirective that points to the code-behind partial class.</a:t>
            </a:r>
          </a:p>
          <a:p>
            <a:endParaRPr lang="en-US" sz="2000" dirty="0" smtClean="0">
              <a:solidFill>
                <a:schemeClr val="tx1">
                  <a:lumMod val="85000"/>
                  <a:lumOff val="15000"/>
                </a:schemeClr>
              </a:solidFill>
            </a:endParaRPr>
          </a:p>
          <a:p>
            <a:pPr lvl="1"/>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mtClean="0"/>
              <a:t>Advantages of Code-Behind Pages</a:t>
            </a:r>
            <a:endParaRPr lang="en-US" dirty="0"/>
          </a:p>
        </p:txBody>
      </p:sp>
      <p:sp>
        <p:nvSpPr>
          <p:cNvPr id="5" name="Content Placeholder 4"/>
          <p:cNvSpPr>
            <a:spLocks noGrp="1"/>
          </p:cNvSpPr>
          <p:nvPr>
            <p:ph sz="quarter" idx="1"/>
          </p:nvPr>
        </p:nvSpPr>
        <p:spPr/>
        <p:txBody>
          <a:bodyPr/>
          <a:lstStyle/>
          <a:p>
            <a:pPr>
              <a:buNone/>
            </a:pPr>
            <a:r>
              <a:rPr lang="en-US" dirty="0" smtClean="0"/>
              <a:t>Following are the advantages of Code-Behind Pages:</a:t>
            </a:r>
          </a:p>
          <a:p>
            <a:pPr lvl="1"/>
            <a:r>
              <a:rPr lang="en-US" dirty="0" smtClean="0"/>
              <a:t>It offers a clean separation of the markup (user interface) and code. It is practical to have a designer working on the markup while a programmer writes code.</a:t>
            </a:r>
          </a:p>
          <a:p>
            <a:pPr lvl="1"/>
            <a:r>
              <a:rPr lang="en-US" dirty="0" smtClean="0"/>
              <a:t>Code is not exposed to page designers or others who are working only with the page markup.</a:t>
            </a:r>
          </a:p>
          <a:p>
            <a:pPr lvl="1"/>
            <a:r>
              <a:rPr lang="en-US" dirty="0" smtClean="0"/>
              <a:t>Code can be reused for multiple pages.</a:t>
            </a:r>
          </a:p>
          <a:p>
            <a:endParaRPr lang="en-US" dirty="0" smtClean="0"/>
          </a:p>
          <a:p>
            <a:pPr lvl="1"/>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Code-Behind Page</a:t>
            </a:r>
            <a:endParaRPr lang="en-US" dirty="0"/>
          </a:p>
        </p:txBody>
      </p:sp>
      <p:sp>
        <p:nvSpPr>
          <p:cNvPr id="5" name="Content Placeholder 4"/>
          <p:cNvSpPr>
            <a:spLocks noGrp="1"/>
          </p:cNvSpPr>
          <p:nvPr>
            <p:ph sz="quarter" idx="1"/>
          </p:nvPr>
        </p:nvSpPr>
        <p:spPr/>
        <p:txBody>
          <a:bodyPr>
            <a:normAutofit lnSpcReduction="10000"/>
          </a:bodyPr>
          <a:lstStyle/>
          <a:p>
            <a:r>
              <a:rPr lang="en-US" sz="2200" dirty="0" smtClean="0">
                <a:solidFill>
                  <a:schemeClr val="tx1">
                    <a:lumMod val="65000"/>
                    <a:lumOff val="35000"/>
                  </a:schemeClr>
                </a:solidFill>
                <a:latin typeface="Verdana"/>
              </a:rPr>
              <a:t>The </a:t>
            </a:r>
            <a:r>
              <a:rPr lang="en-US" sz="2200" dirty="0" smtClean="0">
                <a:solidFill>
                  <a:schemeClr val="tx1">
                    <a:lumMod val="65000"/>
                    <a:lumOff val="35000"/>
                  </a:schemeClr>
                </a:solidFill>
                <a:latin typeface="Courier New"/>
              </a:rPr>
              <a:t>@ Page </a:t>
            </a:r>
            <a:r>
              <a:rPr lang="en-US" sz="2200" dirty="0" smtClean="0">
                <a:solidFill>
                  <a:schemeClr val="tx1">
                    <a:lumMod val="65000"/>
                    <a:lumOff val="35000"/>
                  </a:schemeClr>
                </a:solidFill>
                <a:latin typeface="Verdana"/>
              </a:rPr>
              <a:t>directive uses  </a:t>
            </a:r>
            <a:r>
              <a:rPr lang="en-US" sz="2200" dirty="0" smtClean="0">
                <a:solidFill>
                  <a:schemeClr val="tx1">
                    <a:lumMod val="65000"/>
                    <a:lumOff val="35000"/>
                  </a:schemeClr>
                </a:solidFill>
                <a:latin typeface="Courier New"/>
              </a:rPr>
              <a:t>language </a:t>
            </a:r>
            <a:r>
              <a:rPr lang="en-US" sz="2200" dirty="0" smtClean="0">
                <a:solidFill>
                  <a:schemeClr val="tx1">
                    <a:lumMod val="65000"/>
                    <a:lumOff val="35000"/>
                  </a:schemeClr>
                </a:solidFill>
                <a:latin typeface="Verdana"/>
              </a:rPr>
              <a:t>attribute to specify the language in  code behind page.</a:t>
            </a:r>
          </a:p>
          <a:p>
            <a:r>
              <a:rPr lang="en-US" sz="2200" dirty="0" smtClean="0">
                <a:solidFill>
                  <a:schemeClr val="tx1">
                    <a:lumMod val="65000"/>
                    <a:lumOff val="35000"/>
                  </a:schemeClr>
                </a:solidFill>
                <a:latin typeface="Verdana"/>
              </a:rPr>
              <a:t>The </a:t>
            </a:r>
            <a:r>
              <a:rPr lang="en-US" sz="2200" dirty="0" smtClean="0">
                <a:solidFill>
                  <a:schemeClr val="tx1">
                    <a:lumMod val="65000"/>
                    <a:lumOff val="35000"/>
                  </a:schemeClr>
                </a:solidFill>
                <a:latin typeface="Courier New"/>
              </a:rPr>
              <a:t>@ Page </a:t>
            </a:r>
            <a:r>
              <a:rPr lang="en-US" sz="2200" dirty="0" smtClean="0">
                <a:solidFill>
                  <a:schemeClr val="tx1">
                    <a:lumMod val="65000"/>
                    <a:lumOff val="35000"/>
                  </a:schemeClr>
                </a:solidFill>
                <a:latin typeface="Verdana"/>
              </a:rPr>
              <a:t>directive uses  </a:t>
            </a:r>
            <a:r>
              <a:rPr lang="en-US" sz="2200" dirty="0" smtClean="0">
                <a:solidFill>
                  <a:schemeClr val="tx1">
                    <a:lumMod val="65000"/>
                    <a:lumOff val="35000"/>
                  </a:schemeClr>
                </a:solidFill>
                <a:latin typeface="Courier New"/>
              </a:rPr>
              <a:t>CodeFile </a:t>
            </a:r>
            <a:r>
              <a:rPr lang="en-US" sz="2200" dirty="0" smtClean="0">
                <a:solidFill>
                  <a:schemeClr val="tx1">
                    <a:lumMod val="65000"/>
                    <a:lumOff val="35000"/>
                  </a:schemeClr>
                </a:solidFill>
                <a:latin typeface="Verdana"/>
              </a:rPr>
              <a:t>attribute to specify the code behind page.</a:t>
            </a:r>
          </a:p>
          <a:p>
            <a:r>
              <a:rPr lang="en-US" sz="2200" dirty="0" smtClean="0">
                <a:solidFill>
                  <a:schemeClr val="tx1">
                    <a:lumMod val="65000"/>
                    <a:lumOff val="35000"/>
                  </a:schemeClr>
                </a:solidFill>
                <a:latin typeface="Verdana"/>
              </a:rPr>
              <a:t>The directive also includes an </a:t>
            </a:r>
            <a:r>
              <a:rPr lang="en-US" sz="2200" dirty="0" smtClean="0">
                <a:solidFill>
                  <a:schemeClr val="tx1">
                    <a:lumMod val="65000"/>
                    <a:lumOff val="35000"/>
                  </a:schemeClr>
                </a:solidFill>
                <a:latin typeface="Courier New"/>
              </a:rPr>
              <a:t>Inherits </a:t>
            </a:r>
            <a:r>
              <a:rPr lang="en-US" sz="2200" dirty="0" smtClean="0">
                <a:solidFill>
                  <a:schemeClr val="tx1">
                    <a:lumMod val="65000"/>
                    <a:lumOff val="35000"/>
                  </a:schemeClr>
                </a:solidFill>
                <a:latin typeface="Verdana"/>
              </a:rPr>
              <a:t>attribute to specify a class name for the page.</a:t>
            </a:r>
          </a:p>
          <a:p>
            <a:r>
              <a:rPr lang="en-US" sz="2200" dirty="0" smtClean="0">
                <a:solidFill>
                  <a:schemeClr val="tx1">
                    <a:lumMod val="65000"/>
                    <a:lumOff val="35000"/>
                  </a:schemeClr>
                </a:solidFill>
                <a:latin typeface="Verdana"/>
              </a:rPr>
              <a:t>Example: </a:t>
            </a:r>
          </a:p>
          <a:p>
            <a:r>
              <a:rPr lang="en-US" sz="2200" dirty="0" smtClean="0">
                <a:latin typeface="Verdana"/>
              </a:rPr>
              <a:t>C</a:t>
            </a:r>
            <a:r>
              <a:rPr lang="en-US" sz="2200" dirty="0" smtClean="0">
                <a:latin typeface="Verdana"/>
              </a:rPr>
              <a:t>#:</a:t>
            </a:r>
          </a:p>
          <a:p>
            <a:r>
              <a:rPr lang="en-US" sz="2200" dirty="0" smtClean="0">
                <a:solidFill>
                  <a:schemeClr val="tx1">
                    <a:lumMod val="65000"/>
                    <a:lumOff val="35000"/>
                  </a:schemeClr>
                </a:solidFill>
                <a:latin typeface="Courier New"/>
              </a:rPr>
              <a:t>&lt;%@ Page language="C#" CodeFile="SamplePage.aspx.cs" Inherits="SamplePage" AutoEventWireup="true" %&gt;</a:t>
            </a:r>
            <a:endParaRPr lang="en-US" sz="2200" dirty="0" smtClean="0">
              <a:solidFill>
                <a:schemeClr val="tx1">
                  <a:lumMod val="65000"/>
                  <a:lumOff val="35000"/>
                </a:schemeClr>
              </a:solidFill>
            </a:endParaRPr>
          </a:p>
          <a:p>
            <a:pPr lvl="1"/>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165</TotalTime>
  <Words>375</Words>
  <Application>Microsoft Office PowerPoint</Application>
  <PresentationFormat>On-screen Show (4:3)</PresentationFormat>
  <Paragraphs>60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Median</vt:lpstr>
      <vt:lpstr>Page Structure</vt:lpstr>
      <vt:lpstr>Designing Techniques</vt:lpstr>
      <vt:lpstr>Inpage Technique</vt:lpstr>
      <vt:lpstr>Code Behind Page</vt:lpstr>
      <vt:lpstr>Advantages of Code-Behind Pages</vt:lpstr>
      <vt:lpstr>Code-Behind Page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 Structure</dc:title>
  <dc:creator/>
  <cp:lastModifiedBy>santuparsi</cp:lastModifiedBy>
  <cp:revision>20</cp:revision>
  <dcterms:created xsi:type="dcterms:W3CDTF">2006-08-16T00:00:00Z</dcterms:created>
  <dcterms:modified xsi:type="dcterms:W3CDTF">2013-09-27T09:11:46Z</dcterms:modified>
</cp:coreProperties>
</file>