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73" r:id="rId3"/>
    <p:sldId id="274" r:id="rId4"/>
    <p:sldId id="275" r:id="rId5"/>
    <p:sldId id="276" r:id="rId6"/>
    <p:sldId id="277" r:id="rId7"/>
    <p:sldId id="278" r:id="rId8"/>
    <p:sldId id="281" r:id="rId9"/>
    <p:sldId id="279" r:id="rId10"/>
    <p:sldId id="280" r:id="rId11"/>
    <p:sldId id="272" r:id="rId12"/>
    <p:sldId id="269" r:id="rId13"/>
    <p:sldId id="257" r:id="rId14"/>
    <p:sldId id="258" r:id="rId15"/>
    <p:sldId id="259" r:id="rId16"/>
    <p:sldId id="261" r:id="rId17"/>
    <p:sldId id="260" r:id="rId18"/>
    <p:sldId id="262" r:id="rId19"/>
    <p:sldId id="270" r:id="rId20"/>
    <p:sldId id="271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Network: a group of connected computers/devices</a:t>
            </a:r>
          </a:p>
          <a:p>
            <a:r>
              <a:rPr lang="en-US" sz="2400" dirty="0" smtClean="0"/>
              <a:t>internet: a network of networks</a:t>
            </a:r>
          </a:p>
          <a:p>
            <a:r>
              <a:rPr lang="en-US" sz="2400" dirty="0" smtClean="0"/>
              <a:t>Internet: the world wide web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Following the HTTP protocol, the browser sends a request to the server, asking for the file </a:t>
            </a:r>
            <a:r>
              <a:rPr lang="en-US" sz="3200" i="1" dirty="0" smtClean="0">
                <a:solidFill>
                  <a:srgbClr val="0000FF"/>
                </a:solidFill>
              </a:rPr>
              <a:t>http://www.rediff.com/index.html</a:t>
            </a:r>
          </a:p>
          <a:p>
            <a:r>
              <a:rPr lang="en-US" sz="3200" dirty="0" smtClean="0"/>
              <a:t>The server then sends the HTML text for the Web page to the browser. </a:t>
            </a:r>
          </a:p>
          <a:p>
            <a:r>
              <a:rPr lang="en-US" sz="3200" dirty="0" smtClean="0"/>
              <a:t>The browser reads the HTML tags, formats the page and displays it onto your screen. 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 stands for Hyper Text Markup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presentation Language to present data on webpage.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not case sensitive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standards are provided by W3C[World Wide Web Consortium]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error free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useful to develop static web pages.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of HTML is .html or .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Sturcture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&lt;title&gt;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Title of the webpage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--------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JavaScript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styles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external styles files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</a:t>
            </a:r>
            <a:r>
              <a:rPr lang="en-US" sz="2000" dirty="0" err="1" smtClean="0">
                <a:solidFill>
                  <a:srgbClr val="00B050"/>
                </a:solidFill>
              </a:rPr>
              <a:t>js</a:t>
            </a:r>
            <a:r>
              <a:rPr lang="en-US" sz="2000" dirty="0" smtClean="0">
                <a:solidFill>
                  <a:srgbClr val="00B050"/>
                </a:solidFill>
              </a:rPr>
              <a:t> files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meta info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To declare all predefined Tags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general format for a HTML tag is: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&gt;string of text&lt;/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&gt;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Heading Tags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h1,h2,h3,h4,h5,h6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&lt;h1&gt;Welcome to HTML&lt;/h1&gt;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&lt;p&gt;&lt;/p&gt; for paragraphs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Adding Images</a:t>
            </a:r>
          </a:p>
          <a:p>
            <a:pPr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="peter.jpg"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b="1" dirty="0" smtClean="0">
                <a:latin typeface="Courier New" pitchFamily="49" charset="0"/>
              </a:rPr>
              <a:t>="200"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height</a:t>
            </a:r>
            <a:r>
              <a:rPr lang="en-US" b="1" dirty="0" smtClean="0">
                <a:latin typeface="Courier New" pitchFamily="49" charset="0"/>
              </a:rPr>
              <a:t>="150"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alt</a:t>
            </a:r>
            <a:r>
              <a:rPr lang="en-US" b="1" dirty="0" smtClean="0">
                <a:latin typeface="Courier New" pitchFamily="49" charset="0"/>
              </a:rPr>
              <a:t>="My friend Peter"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alt</a:t>
            </a:r>
            <a:r>
              <a:rPr lang="en-US" dirty="0" smtClean="0"/>
              <a:t> attribute is used to give the short description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81E1E"/>
                </a:solidFill>
              </a:rPr>
              <a:t>Adding links</a:t>
            </a:r>
          </a:p>
          <a:p>
            <a:r>
              <a:rPr lang="en-US" dirty="0" smtClean="0">
                <a:solidFill>
                  <a:srgbClr val="C81E1E"/>
                </a:solidFill>
              </a:rPr>
              <a:t> 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="peter.html"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</a:rPr>
              <a:t>Peter's page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&lt;/a&gt;</a:t>
            </a:r>
          </a:p>
          <a:p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=“home.html"&gt;&lt;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="logo.gif" alt="home page"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&gt;&lt;/a&gt;</a:t>
            </a:r>
          </a:p>
          <a:p>
            <a:pPr marL="609600" indent="-609600">
              <a:buNone/>
            </a:pPr>
            <a:r>
              <a:rPr lang="en-US" dirty="0" smtClean="0">
                <a:solidFill>
                  <a:srgbClr val="C81E1E"/>
                </a:solidFill>
              </a:rPr>
              <a:t>Adding  lists</a:t>
            </a:r>
          </a:p>
          <a:p>
            <a:pPr marL="609600" indent="-609600">
              <a:buNone/>
            </a:pPr>
            <a:r>
              <a:rPr lang="en-US" i="1" dirty="0" smtClean="0"/>
              <a:t>a) unordered list</a:t>
            </a:r>
            <a:r>
              <a:rPr lang="en-US" dirty="0" smtClean="0"/>
              <a:t>. </a:t>
            </a:r>
          </a:p>
          <a:p>
            <a:pPr marL="609600" indent="-609600"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</a:rPr>
              <a:t>the first list item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</a:p>
          <a:p>
            <a:pPr marL="609600" indent="-609600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</a:rPr>
              <a:t>the second list item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chemeClr val="folHlink"/>
                </a:solidFill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i="1" kern="0" dirty="0" smtClean="0">
                <a:solidFill>
                  <a:srgbClr val="5F5F5F"/>
                </a:solidFill>
                <a:latin typeface="Arial"/>
              </a:rPr>
              <a:t>b) ordered list.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type=1&gt;       (type=1 or a or </a:t>
            </a:r>
            <a:r>
              <a:rPr lang="en-US" sz="28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	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the first list item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the second list item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 smtClean="0"/>
              <a:t>Note:&lt;</a:t>
            </a:r>
            <a:r>
              <a:rPr lang="en-US" dirty="0" err="1" smtClean="0"/>
              <a:t>br</a:t>
            </a:r>
            <a:r>
              <a:rPr lang="en-US" dirty="0" smtClean="0"/>
              <a:t>&gt; is use to line brakes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Tables are used for information as well as for layout.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&lt;table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border</a:t>
            </a:r>
            <a:r>
              <a:rPr lang="en-US" sz="2000" b="1" dirty="0" smtClean="0">
                <a:latin typeface="Courier New" pitchFamily="49" charset="0"/>
              </a:rPr>
              <a:t>="1"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&gt;Year&lt;/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&gt;Sales&lt;/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&gt;&lt;td&gt;2000&lt;/td&gt;&lt;td&gt;$18M&lt;/td&gt;&lt;/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&gt;&lt;td&gt;2001&lt;/td&gt;&lt;td&gt;$25M&lt;/td&gt;&lt;/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&gt;&lt;td&gt;2002&lt;/td&gt;&lt;td&gt;$36M&lt;/td&gt;&lt;/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&lt;/table&gt;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="10"&gt;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 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cellspacing</a:t>
            </a:r>
            <a:r>
              <a:rPr lang="en-US" sz="2000" b="1" dirty="0" smtClean="0">
                <a:latin typeface="Courier New" pitchFamily="49" charset="0"/>
              </a:rPr>
              <a:t>="10"&gt;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sz="2000" b="1" dirty="0" smtClean="0">
                <a:latin typeface="Courier New" pitchFamily="49" charset="0"/>
              </a:rPr>
              <a:t>="80%"&gt;</a:t>
            </a:r>
            <a:r>
              <a:rPr lang="en-US" sz="2000" dirty="0" smtClean="0"/>
              <a:t>  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spcBef>
                <a:spcPts val="576"/>
              </a:spcBef>
            </a:pPr>
            <a:r>
              <a:rPr lang="en-US" sz="2000" b="0" i="0" u="none" strike="noStrike" dirty="0" smtClean="0">
                <a:latin typeface="Arial"/>
              </a:rPr>
              <a:t>Entities: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1460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nbsp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Blank space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&amp;copy;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©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®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&amp;#8482;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™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Form tag is used to create controls on the page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&lt;form&gt;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=“text”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txtuser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=“password”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txtpass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=“submit”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=“Login”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&lt;/form&gt;</a:t>
            </a:r>
          </a:p>
          <a:p>
            <a:pPr>
              <a:buNone/>
            </a:pPr>
            <a:r>
              <a:rPr lang="en-US" sz="2000" dirty="0" smtClean="0"/>
              <a:t>Form tag attributes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folHlink"/>
                </a:solidFill>
              </a:rPr>
              <a:t>method-</a:t>
            </a:r>
            <a:r>
              <a:rPr lang="en-US" sz="2000" dirty="0" smtClean="0"/>
              <a:t> specifies the way how the data is to be sent to the server (request from client to server)</a:t>
            </a:r>
          </a:p>
          <a:p>
            <a:pPr>
              <a:buNone/>
            </a:pPr>
            <a:r>
              <a:rPr lang="en-US" sz="2000" dirty="0" smtClean="0"/>
              <a:t>	most important values for method attribute are;</a:t>
            </a:r>
          </a:p>
          <a:p>
            <a:pPr>
              <a:buNone/>
            </a:pPr>
            <a:r>
              <a:rPr lang="en-US" sz="2000" dirty="0" smtClean="0"/>
              <a:t>		get,  post</a:t>
            </a:r>
          </a:p>
          <a:p>
            <a:pPr>
              <a:buNone/>
            </a:pPr>
            <a:r>
              <a:rPr lang="en-US" sz="2000" dirty="0" smtClean="0"/>
              <a:t>Other values are- delete, options, trace, put, head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folHlink"/>
                </a:solidFill>
              </a:rPr>
              <a:t>action</a:t>
            </a:r>
            <a:r>
              <a:rPr lang="en-US" sz="2000" dirty="0" smtClean="0"/>
              <a:t> – specifies the file to be invoked on submitting the form to the server</a:t>
            </a:r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Input Controls.</a:t>
            </a:r>
          </a:p>
          <a:p>
            <a:r>
              <a:rPr lang="en-US" sz="2000" dirty="0" err="1" smtClean="0"/>
              <a:t>TextBox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=“text”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txtuser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Password: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=“password”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txtpass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Button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=“button”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=“submit”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=“Login”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=“reset”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=“reset”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Checkbox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=“checkbox”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Radio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=“Radio”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>
              <a:buNone/>
            </a:pPr>
            <a:endParaRPr lang="en-US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to identify a computer connected to the Internet. </a:t>
            </a:r>
          </a:p>
          <a:p>
            <a:r>
              <a:rPr lang="en-US" sz="2400" dirty="0" smtClean="0"/>
              <a:t>Every address must be unique, since the computer represented by that address is unique to the Internet. </a:t>
            </a:r>
          </a:p>
          <a:p>
            <a:r>
              <a:rPr lang="en-US" sz="2400" dirty="0" smtClean="0"/>
              <a:t>The Internet Corporation for Assigned Names and Numbers (ICANN) is an internationally organized, non-profit corporation that has responsibility for Internet Protocol (IP) address space allocation, protocol identifier assignment.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Combo Box(only one selection at a time)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&lt;select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=“country”&gt;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List Box(one/many selection </a:t>
            </a:r>
            <a:r>
              <a:rPr lang="en-US" sz="2000" dirty="0" err="1" smtClean="0">
                <a:solidFill>
                  <a:schemeClr val="accent2"/>
                </a:solidFill>
              </a:rPr>
              <a:t>allowetd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&lt;select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=“country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” </a:t>
            </a:r>
            <a:r>
              <a:rPr lang="en-US" sz="2000" b="1" smtClean="0">
                <a:solidFill>
                  <a:srgbClr val="222268"/>
                </a:solidFill>
                <a:latin typeface="Courier New" pitchFamily="49" charset="0"/>
              </a:rPr>
              <a:t>multiple=multiple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buNone/>
            </a:pPr>
            <a:endParaRPr lang="en-US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RAINING MATERIAL\HTML FORM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8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 smtClean="0">
                <a:solidFill>
                  <a:srgbClr val="C81E1E"/>
                </a:solidFill>
                <a:latin typeface="Arial"/>
              </a:rPr>
              <a:t>Some other formatting tags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&lt;b&gt; &lt;/b&gt;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 			- makes the text bold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400" b="1" kern="0" dirty="0" err="1" smtClean="0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&gt; &lt;/</a:t>
            </a:r>
            <a:r>
              <a:rPr lang="en-US" sz="2400" b="1" kern="0" dirty="0" err="1" smtClean="0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&gt;</a:t>
            </a:r>
            <a:r>
              <a:rPr lang="en-US" sz="2400" kern="0" dirty="0" smtClean="0">
                <a:solidFill>
                  <a:srgbClr val="99CC00"/>
                </a:solidFill>
                <a:latin typeface="Arial"/>
              </a:rPr>
              <a:t> 			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- makes the text italics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&lt;p&gt; &lt;/p&gt;</a:t>
            </a:r>
            <a:r>
              <a:rPr lang="en-US" sz="2400" kern="0" dirty="0" smtClean="0">
                <a:solidFill>
                  <a:srgbClr val="99CC00"/>
                </a:solidFill>
                <a:latin typeface="Arial"/>
              </a:rPr>
              <a:t>			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- creates a paragraph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&lt;center&gt; &lt;/center&gt;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-aligns the text center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&lt;HR&gt;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			- draws a horizontal line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&lt;font&gt; &lt;/font&gt;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	- specifies type and size of font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					face=“Times New Roma”  size=29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Internet addresses can be represented in terms of textual domain names, such as </a:t>
            </a:r>
            <a:r>
              <a:rPr lang="en-US" sz="2400" dirty="0" smtClean="0">
                <a:hlinkClick r:id="rId2"/>
              </a:rPr>
              <a:t>www.yahoo.com</a:t>
            </a:r>
            <a:r>
              <a:rPr lang="en-US" sz="2400" dirty="0" smtClean="0"/>
              <a:t> and mapped to corresponding IP addresses. The IP for www.yahoo .com is 205.132.48.237.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protocol</a:t>
            </a:r>
            <a:r>
              <a:rPr lang="en-US" sz="2400" dirty="0" smtClean="0"/>
              <a:t> is a set of rules for communicating across the Internet. Both parties know and follow the rules for sending and receiving information, making meaningful communication possible.</a:t>
            </a:r>
          </a:p>
          <a:p>
            <a:pPr>
              <a:buFontTx/>
              <a:buNone/>
            </a:pPr>
            <a:r>
              <a:rPr lang="en-US" sz="2400" dirty="0" smtClean="0"/>
              <a:t>Ex;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CC0066"/>
                </a:solidFill>
              </a:rPr>
              <a:t>Hypertext Transfer Protocol (HTTP)</a:t>
            </a:r>
          </a:p>
          <a:p>
            <a:pPr>
              <a:buFontTx/>
              <a:buNone/>
            </a:pPr>
            <a:r>
              <a:rPr lang="en-US" sz="2400" dirty="0" smtClean="0"/>
              <a:t>File Transfer Protocol (FTP)</a:t>
            </a:r>
          </a:p>
          <a:p>
            <a:pPr>
              <a:buFontTx/>
              <a:buNone/>
            </a:pPr>
            <a:r>
              <a:rPr lang="en-US" sz="2400" dirty="0" smtClean="0"/>
              <a:t>HTTPS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This protocol, the backbone of the World Wide Web, enables users to send and receive information from Internet servers in the form of documents, or </a:t>
            </a:r>
            <a:r>
              <a:rPr lang="en-US" sz="2400" i="1" dirty="0" smtClean="0"/>
              <a:t>pages, </a:t>
            </a:r>
            <a:r>
              <a:rPr lang="en-US" sz="2400" dirty="0" smtClean="0"/>
              <a:t>written using the </a:t>
            </a:r>
            <a:r>
              <a:rPr lang="en-US" sz="2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Hypertext Markup Language (HTML).</a:t>
            </a:r>
            <a:r>
              <a:rPr lang="en-US" sz="2400" dirty="0" smtClean="0"/>
              <a:t> The user who receives the document, often called the </a:t>
            </a:r>
            <a:r>
              <a:rPr lang="en-US" sz="2400" i="1" dirty="0" smtClean="0"/>
              <a:t>client</a:t>
            </a:r>
            <a:r>
              <a:rPr lang="en-US" sz="2400" dirty="0" smtClean="0"/>
              <a:t>, can then use a </a:t>
            </a:r>
            <a:r>
              <a:rPr lang="en-US" sz="2400" i="1" dirty="0" smtClean="0"/>
              <a:t>browser </a:t>
            </a:r>
            <a:r>
              <a:rPr lang="en-US" sz="2400" dirty="0" smtClean="0"/>
              <a:t>or other form of software that recognizes the HTML language to view the contents of the document.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(World Wide Web)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information system that brings together data from many of the other Internet services under one set of protocols. </a:t>
            </a:r>
          </a:p>
          <a:p>
            <a:r>
              <a:rPr lang="en-US" sz="2400" dirty="0" smtClean="0"/>
              <a:t>W3 Consortium was created for continuing to develop the standards. The consortium put together a set of protocols for the World Wide Web.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pic>
        <p:nvPicPr>
          <p:cNvPr id="6" name="Picture 5" descr="http://www.dotnetfunda.com/UserFiles/ArticlesFiles/Abhijit%20Jana_634041501029987812_IISProcessReques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2150"/>
            <a:ext cx="8401437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browser breaks the URL into three parts: </a:t>
            </a:r>
          </a:p>
          <a:p>
            <a:pPr lvl="1"/>
            <a:r>
              <a:rPr lang="en-US" sz="2000" dirty="0" smtClean="0"/>
              <a:t>The protocol ("http") </a:t>
            </a:r>
          </a:p>
          <a:p>
            <a:pPr lvl="1"/>
            <a:r>
              <a:rPr lang="en-US" sz="2000" dirty="0" smtClean="0"/>
              <a:t>The server name ("www.rediff.com") </a:t>
            </a:r>
          </a:p>
          <a:p>
            <a:pPr lvl="1"/>
            <a:r>
              <a:rPr lang="en-US" sz="2000" dirty="0" smtClean="0"/>
              <a:t>The file name (“index.html") </a:t>
            </a:r>
          </a:p>
          <a:p>
            <a:r>
              <a:rPr lang="en-US" dirty="0" smtClean="0"/>
              <a:t>The browser communicates with a </a:t>
            </a:r>
            <a:r>
              <a:rPr lang="en-US" dirty="0" smtClean="0">
                <a:solidFill>
                  <a:srgbClr val="C81E1E"/>
                </a:solidFill>
              </a:rPr>
              <a:t>name server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translate the server name </a:t>
            </a:r>
            <a:r>
              <a:rPr lang="en-US" dirty="0" smtClean="0">
                <a:solidFill>
                  <a:srgbClr val="C81E1E"/>
                </a:solidFill>
              </a:rPr>
              <a:t>"www.rediff.com"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into an </a:t>
            </a:r>
            <a:r>
              <a:rPr lang="en-US" dirty="0" smtClean="0">
                <a:solidFill>
                  <a:srgbClr val="C81E1E"/>
                </a:solidFill>
              </a:rPr>
              <a:t>IP Address</a:t>
            </a:r>
            <a:r>
              <a:rPr lang="en-US" dirty="0" smtClean="0"/>
              <a:t>, which it uses to connect to the server machine. </a:t>
            </a:r>
          </a:p>
          <a:p>
            <a:r>
              <a:rPr lang="en-US" dirty="0" smtClean="0"/>
              <a:t>The browser then establishes a connection with the server at that IP address on port 80.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386</TotalTime>
  <Words>721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What is the Internet?</vt:lpstr>
      <vt:lpstr>Internet address</vt:lpstr>
      <vt:lpstr>Internet address</vt:lpstr>
      <vt:lpstr>Protocol</vt:lpstr>
      <vt:lpstr>HTTP</vt:lpstr>
      <vt:lpstr>WWW (World Wide Web)</vt:lpstr>
      <vt:lpstr>Basic Process</vt:lpstr>
      <vt:lpstr>Basic Process</vt:lpstr>
      <vt:lpstr>Behind the Scene!!!</vt:lpstr>
      <vt:lpstr>Behind the Scene!!!</vt:lpstr>
      <vt:lpstr>HTML</vt:lpstr>
      <vt:lpstr>HTML Sturcture</vt:lpstr>
      <vt:lpstr>HTML</vt:lpstr>
      <vt:lpstr>Overview</vt:lpstr>
      <vt:lpstr>Overview</vt:lpstr>
      <vt:lpstr>Tables</vt:lpstr>
      <vt:lpstr>Overview</vt:lpstr>
      <vt:lpstr>Forms</vt:lpstr>
      <vt:lpstr>Forms</vt:lpstr>
      <vt:lpstr>Forms</vt:lpstr>
      <vt:lpstr>Slide 21</vt:lpstr>
      <vt:lpstr>Html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santuparsi</cp:lastModifiedBy>
  <cp:revision>30</cp:revision>
  <dcterms:created xsi:type="dcterms:W3CDTF">2006-08-16T00:00:00Z</dcterms:created>
  <dcterms:modified xsi:type="dcterms:W3CDTF">2013-09-27T04:22:08Z</dcterms:modified>
</cp:coreProperties>
</file>