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7"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080" y="-4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8/6/2014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8/6/2014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8/6/2014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8/6/2014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8/6/2014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8/6/2014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8/6/2014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DataBinding</a:t>
            </a:r>
            <a:endParaRPr lang="en-US" dirty="0"/>
          </a:p>
        </p:txBody>
      </p:sp>
      <p:sp>
        <p:nvSpPr>
          <p:cNvPr id="5" name="Content Placeholder 4"/>
          <p:cNvSpPr>
            <a:spLocks noGrp="1"/>
          </p:cNvSpPr>
          <p:nvPr>
            <p:ph sz="quarter" idx="1"/>
          </p:nvPr>
        </p:nvSpPr>
        <p:spPr/>
        <p:txBody>
          <a:bodyPr>
            <a:normAutofit/>
          </a:bodyPr>
          <a:lstStyle/>
          <a:p>
            <a:r>
              <a:rPr lang="en-US" sz="1800" dirty="0" smtClean="0">
                <a:solidFill>
                  <a:schemeClr val="tx1">
                    <a:lumMod val="65000"/>
                    <a:lumOff val="35000"/>
                  </a:schemeClr>
                </a:solidFill>
              </a:rPr>
              <a:t>Data binding allows data from the data source to be associated with the controls.</a:t>
            </a:r>
          </a:p>
          <a:p>
            <a:r>
              <a:rPr lang="en-US" sz="1800" dirty="0" smtClean="0">
                <a:solidFill>
                  <a:schemeClr val="tx1">
                    <a:lumMod val="65000"/>
                    <a:lumOff val="35000"/>
                  </a:schemeClr>
                </a:solidFill>
              </a:rPr>
              <a:t>Data source then becomes data provider and controls become data consumer.</a:t>
            </a:r>
          </a:p>
          <a:p>
            <a:r>
              <a:rPr lang="en-US" sz="1800" dirty="0" smtClean="0">
                <a:solidFill>
                  <a:schemeClr val="tx1">
                    <a:lumMod val="65000"/>
                    <a:lumOff val="35000"/>
                  </a:schemeClr>
                </a:solidFill>
              </a:rPr>
              <a:t>Any object that implements IList interface is a Data provider.</a:t>
            </a:r>
          </a:p>
          <a:p>
            <a:r>
              <a:rPr lang="en-US" sz="1800" dirty="0" smtClean="0">
                <a:solidFill>
                  <a:schemeClr val="tx1">
                    <a:lumMod val="65000"/>
                    <a:lumOff val="35000"/>
                  </a:schemeClr>
                </a:solidFill>
              </a:rPr>
              <a:t>DataSet, DataTable, DataColumns, arrays, collections that implement IList are all Data Providers.</a:t>
            </a:r>
          </a:p>
          <a:p>
            <a:r>
              <a:rPr lang="en-US" sz="1800" dirty="0" smtClean="0">
                <a:solidFill>
                  <a:schemeClr val="tx1">
                    <a:lumMod val="65000"/>
                    <a:lumOff val="35000"/>
                  </a:schemeClr>
                </a:solidFill>
              </a:rPr>
              <a:t>There are several web server control available that can be linked with Data Source and be used to display data.</a:t>
            </a:r>
          </a:p>
          <a:p>
            <a:r>
              <a:rPr lang="en-US" sz="1800" dirty="0" smtClean="0">
                <a:solidFill>
                  <a:schemeClr val="tx1">
                    <a:lumMod val="65000"/>
                    <a:lumOff val="35000"/>
                  </a:schemeClr>
                </a:solidFill>
              </a:rPr>
              <a:t>Some of them are GridView, FormView, DetailsView etc.</a:t>
            </a:r>
          </a:p>
          <a:p>
            <a:pPr lvl="1"/>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Server Controls</a:t>
            </a:r>
            <a:endParaRPr lang="en-US" dirty="0"/>
          </a:p>
        </p:txBody>
      </p:sp>
      <p:sp>
        <p:nvSpPr>
          <p:cNvPr id="7" name="Content Placeholder 6"/>
          <p:cNvSpPr>
            <a:spLocks noGrp="1"/>
          </p:cNvSpPr>
          <p:nvPr>
            <p:ph sz="quarter" idx="1"/>
          </p:nvPr>
        </p:nvSpPr>
        <p:spPr/>
        <p:txBody>
          <a:bodyPr>
            <a:normAutofit lnSpcReduction="10000"/>
          </a:bodyPr>
          <a:lstStyle/>
          <a:p>
            <a:r>
              <a:rPr lang="en-US" sz="2400" dirty="0" smtClean="0">
                <a:solidFill>
                  <a:schemeClr val="tx1">
                    <a:lumMod val="65000"/>
                    <a:lumOff val="35000"/>
                  </a:schemeClr>
                </a:solidFill>
              </a:rPr>
              <a:t>GridView: Similar to </a:t>
            </a:r>
            <a:r>
              <a:rPr lang="en-US" sz="2400" dirty="0" err="1" smtClean="0">
                <a:solidFill>
                  <a:schemeClr val="tx1">
                    <a:lumMod val="65000"/>
                    <a:lumOff val="35000"/>
                  </a:schemeClr>
                </a:solidFill>
              </a:rPr>
              <a:t>DataGridView</a:t>
            </a:r>
            <a:r>
              <a:rPr lang="en-US" sz="2400" dirty="0" smtClean="0">
                <a:solidFill>
                  <a:schemeClr val="tx1">
                    <a:lumMod val="65000"/>
                    <a:lumOff val="35000"/>
                  </a:schemeClr>
                </a:solidFill>
              </a:rPr>
              <a:t> of windows form. Used to display multiple data items in form of rows and columns where columns are fields and rows represents values in the field. Enables select, edit and sort data items</a:t>
            </a:r>
          </a:p>
          <a:p>
            <a:r>
              <a:rPr lang="en-US" sz="2400" dirty="0" smtClean="0">
                <a:solidFill>
                  <a:schemeClr val="tx1">
                    <a:lumMod val="65000"/>
                    <a:lumOff val="35000"/>
                  </a:schemeClr>
                </a:solidFill>
              </a:rPr>
              <a:t>DetailsView: Displays one record at a time. Enables add, edit and delete data items.</a:t>
            </a:r>
          </a:p>
          <a:p>
            <a:r>
              <a:rPr lang="en-US" sz="2400" dirty="0" smtClean="0">
                <a:solidFill>
                  <a:schemeClr val="tx1">
                    <a:lumMod val="65000"/>
                    <a:lumOff val="35000"/>
                  </a:schemeClr>
                </a:solidFill>
              </a:rPr>
              <a:t>FormView: Like DetailsView but has a template defined to display data.</a:t>
            </a:r>
          </a:p>
          <a:p>
            <a:r>
              <a:rPr lang="en-US" sz="2400" dirty="0" err="1" smtClean="0">
                <a:solidFill>
                  <a:schemeClr val="tx1">
                    <a:lumMod val="65000"/>
                    <a:lumOff val="35000"/>
                  </a:schemeClr>
                </a:solidFill>
              </a:rPr>
              <a:t>DataList</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ListView</a:t>
            </a:r>
            <a:r>
              <a:rPr lang="en-US" sz="2400" dirty="0" smtClean="0">
                <a:solidFill>
                  <a:schemeClr val="tx1">
                    <a:lumMod val="65000"/>
                    <a:lumOff val="35000"/>
                  </a:schemeClr>
                </a:solidFill>
              </a:rPr>
              <a:t> and Repeater are controls are very similar to GridView with minor differences listed in the next slide.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Differences</a:t>
            </a:r>
            <a:endParaRPr lang="en-US" dirty="0"/>
          </a:p>
        </p:txBody>
      </p:sp>
      <p:pic>
        <p:nvPicPr>
          <p:cNvPr id="1026" name="Picture 2" descr="C:\Users\santuparsi\Desktop\Capture.PNG"/>
          <p:cNvPicPr>
            <a:picLocks noChangeAspect="1" noChangeArrowheads="1"/>
          </p:cNvPicPr>
          <p:nvPr/>
        </p:nvPicPr>
        <p:blipFill>
          <a:blip r:embed="rId2"/>
          <a:srcRect/>
          <a:stretch>
            <a:fillRect/>
          </a:stretch>
        </p:blipFill>
        <p:spPr bwMode="auto">
          <a:xfrm>
            <a:off x="381000" y="1600200"/>
            <a:ext cx="8382000" cy="48768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GridView</a:t>
            </a:r>
            <a:endParaRPr lang="en-US" dirty="0"/>
          </a:p>
        </p:txBody>
      </p:sp>
      <p:sp>
        <p:nvSpPr>
          <p:cNvPr id="7" name="Content Placeholder 6"/>
          <p:cNvSpPr>
            <a:spLocks noGrp="1"/>
          </p:cNvSpPr>
          <p:nvPr>
            <p:ph sz="quarter" idx="1"/>
          </p:nvPr>
        </p:nvSpPr>
        <p:spPr/>
        <p:txBody>
          <a:bodyPr>
            <a:normAutofit/>
          </a:bodyPr>
          <a:lstStyle/>
          <a:p>
            <a:r>
              <a:rPr lang="en-US" sz="2400" dirty="0" smtClean="0">
                <a:solidFill>
                  <a:schemeClr val="tx1">
                    <a:lumMod val="65000"/>
                    <a:lumOff val="35000"/>
                  </a:schemeClr>
                </a:solidFill>
              </a:rPr>
              <a:t>The GridView displays data as a table and provides the capability to sort columns, page through data, and edit or delete a single record.</a:t>
            </a:r>
          </a:p>
          <a:p>
            <a:r>
              <a:rPr lang="en-US" sz="2400" dirty="0" smtClean="0">
                <a:solidFill>
                  <a:schemeClr val="tx1">
                    <a:lumMod val="65000"/>
                    <a:lumOff val="35000"/>
                  </a:schemeClr>
                </a:solidFill>
              </a:rPr>
              <a:t>The </a:t>
            </a:r>
            <a:r>
              <a:rPr lang="en-US" sz="2400" dirty="0" err="1" smtClean="0">
                <a:solidFill>
                  <a:schemeClr val="tx1">
                    <a:lumMod val="65000"/>
                    <a:lumOff val="35000"/>
                  </a:schemeClr>
                </a:solidFill>
              </a:rPr>
              <a:t>DataSource</a:t>
            </a:r>
            <a:r>
              <a:rPr lang="en-US" sz="2400" dirty="0" smtClean="0">
                <a:solidFill>
                  <a:schemeClr val="tx1">
                    <a:lumMod val="65000"/>
                    <a:lumOff val="35000"/>
                  </a:schemeClr>
                </a:solidFill>
              </a:rPr>
              <a:t> property binds GridView with data.</a:t>
            </a:r>
          </a:p>
          <a:p>
            <a:r>
              <a:rPr lang="en-US" sz="2400" dirty="0" err="1" smtClean="0">
                <a:solidFill>
                  <a:schemeClr val="tx1">
                    <a:lumMod val="65000"/>
                    <a:lumOff val="35000"/>
                  </a:schemeClr>
                </a:solidFill>
              </a:rPr>
              <a:t>DataSource</a:t>
            </a:r>
            <a:r>
              <a:rPr lang="en-US" sz="2400" dirty="0" smtClean="0">
                <a:solidFill>
                  <a:schemeClr val="tx1">
                    <a:lumMod val="65000"/>
                    <a:lumOff val="35000"/>
                  </a:schemeClr>
                </a:solidFill>
              </a:rPr>
              <a:t> must be either an </a:t>
            </a:r>
            <a:r>
              <a:rPr lang="en-US" sz="2400" dirty="0" err="1" smtClean="0">
                <a:solidFill>
                  <a:schemeClr val="tx1">
                    <a:lumMod val="65000"/>
                    <a:lumOff val="35000"/>
                  </a:schemeClr>
                </a:solidFill>
              </a:rPr>
              <a:t>IListSource</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IEnumerable</a:t>
            </a:r>
            <a:r>
              <a:rPr lang="en-US" sz="2400" dirty="0" smtClean="0">
                <a:solidFill>
                  <a:schemeClr val="tx1">
                    <a:lumMod val="65000"/>
                    <a:lumOff val="35000"/>
                  </a:schemeClr>
                </a:solidFill>
              </a:rPr>
              <a:t>, or </a:t>
            </a:r>
            <a:r>
              <a:rPr lang="en-US" sz="2400" dirty="0" err="1" smtClean="0">
                <a:solidFill>
                  <a:schemeClr val="tx1">
                    <a:lumMod val="65000"/>
                    <a:lumOff val="35000"/>
                  </a:schemeClr>
                </a:solidFill>
              </a:rPr>
              <a:t>IDataSource</a:t>
            </a:r>
            <a:endParaRPr lang="en-US" sz="2400" dirty="0" smtClean="0">
              <a:solidFill>
                <a:schemeClr val="tx1">
                  <a:lumMod val="65000"/>
                  <a:lumOff val="35000"/>
                </a:schemeClr>
              </a:solidFill>
            </a:endParaRPr>
          </a:p>
          <a:p>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414</TotalTime>
  <Words>233</Words>
  <Application>Microsoft Office PowerPoint</Application>
  <PresentationFormat>On-screen Show (4:3)</PresentationFormat>
  <Paragraphs>17</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Median</vt:lpstr>
      <vt:lpstr>DataBinding</vt:lpstr>
      <vt:lpstr>Data Server Controls</vt:lpstr>
      <vt:lpstr>Differences</vt:lpstr>
      <vt:lpstr>GridView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Source Control</dc:title>
  <dc:creator/>
  <cp:lastModifiedBy>santu</cp:lastModifiedBy>
  <cp:revision>45</cp:revision>
  <dcterms:created xsi:type="dcterms:W3CDTF">2006-08-16T00:00:00Z</dcterms:created>
  <dcterms:modified xsi:type="dcterms:W3CDTF">2014-08-06T09:36:16Z</dcterms:modified>
</cp:coreProperties>
</file>