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7/3/2016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xmlns=""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7/3/2016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7/3/2016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8" y="6215063"/>
            <a:ext cx="1643062"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85750" y="214313"/>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285984" y="2928934"/>
            <a:ext cx="6500858"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4"/>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xmlns=""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2"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2" y="1142984"/>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xmlns=""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500813" y="5416550"/>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00034"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4" y="3357562"/>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xmlns=""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7/3/2016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7/3/2016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7/3/2016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7/3/2016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7/3/2016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0" y="396875"/>
            <a:ext cx="9144000"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214313"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3" y="1000125"/>
            <a:ext cx="871537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xmlns=""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lnSpcReduction="10000"/>
          </a:bodyPr>
          <a:lstStyle/>
          <a:p>
            <a:r>
              <a:rPr lang="en-US" sz="1800" dirty="0" smtClean="0"/>
              <a:t>HTML Helper Class is a Collections of Extension Methods.</a:t>
            </a:r>
          </a:p>
          <a:p>
            <a:r>
              <a:rPr lang="en-US" sz="1800" dirty="0"/>
              <a:t>The HTML helper class was added to MVC version 2</a:t>
            </a:r>
            <a:r>
              <a:rPr lang="en-US" sz="1800" dirty="0" smtClean="0"/>
              <a:t>.</a:t>
            </a:r>
          </a:p>
          <a:p>
            <a:r>
              <a:rPr lang="en-US" sz="1800" dirty="0"/>
              <a:t>We know that MVC stands for Model-View-Controller and the functionality of a View is to display output, we can treat it as a client or Web Form in a traditional web form application</a:t>
            </a:r>
            <a:r>
              <a:rPr lang="en-US" sz="1800" dirty="0" smtClean="0"/>
              <a:t>.</a:t>
            </a:r>
          </a:p>
          <a:p>
            <a:r>
              <a:rPr lang="en-US" sz="1800" dirty="0"/>
              <a:t>For rapid development of a View we can use a HTML helper class. It contains many extension methods that we can use to create a HTML element</a:t>
            </a:r>
            <a:r>
              <a:rPr lang="en-US" sz="1800" dirty="0" smtClean="0"/>
              <a:t>.</a:t>
            </a:r>
          </a:p>
          <a:p>
            <a:r>
              <a:rPr lang="en-US" sz="1800" dirty="0" smtClean="0"/>
              <a:t>HTML Helper Methods are divided into 3 types</a:t>
            </a:r>
          </a:p>
          <a:p>
            <a:pPr lvl="1"/>
            <a:r>
              <a:rPr lang="en-US" sz="1500" dirty="0"/>
              <a:t>Inline HTML helper</a:t>
            </a:r>
          </a:p>
          <a:p>
            <a:pPr lvl="1"/>
            <a:r>
              <a:rPr lang="en-US" sz="1500" dirty="0"/>
              <a:t>Built-In HTML helper</a:t>
            </a:r>
          </a:p>
          <a:p>
            <a:pPr lvl="2"/>
            <a:r>
              <a:rPr lang="en-US" sz="1200" dirty="0"/>
              <a:t>1. Standard HTML helper</a:t>
            </a:r>
          </a:p>
          <a:p>
            <a:pPr lvl="2"/>
            <a:r>
              <a:rPr lang="en-US" sz="1200" dirty="0"/>
              <a:t>2. Strongly typed HTML </a:t>
            </a:r>
            <a:r>
              <a:rPr lang="en-US" sz="1200" dirty="0" smtClean="0"/>
              <a:t>helper </a:t>
            </a:r>
          </a:p>
          <a:p>
            <a:pPr lvl="2"/>
            <a:r>
              <a:rPr lang="en-US" sz="1200" dirty="0" smtClean="0"/>
              <a:t>3. Template HTML helper</a:t>
            </a:r>
          </a:p>
          <a:p>
            <a:pPr lvl="1"/>
            <a:r>
              <a:rPr lang="en-US" sz="1500" dirty="0" smtClean="0"/>
              <a:t>Custom HTML helper</a:t>
            </a:r>
            <a:endParaRPr lang="en-US" sz="15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1800" b="1" dirty="0"/>
              <a:t>Standard HTML </a:t>
            </a:r>
            <a:r>
              <a:rPr lang="en-US" sz="1800" b="1" dirty="0" smtClean="0"/>
              <a:t>helper</a:t>
            </a:r>
          </a:p>
          <a:p>
            <a:r>
              <a:rPr lang="en-US" sz="1800" dirty="0"/>
              <a:t>These helpers are used to render the most common types of HTML elements such as HTML text boxes, checkboxes and so on</a:t>
            </a:r>
            <a:r>
              <a:rPr lang="en-US" sz="1800" dirty="0" smtClean="0"/>
              <a:t>.</a:t>
            </a:r>
          </a:p>
          <a:p>
            <a:r>
              <a:rPr lang="en-US" sz="1800" dirty="0" err="1"/>
              <a:t>Html.ActionLink</a:t>
            </a:r>
            <a:r>
              <a:rPr lang="en-US" sz="1800" dirty="0"/>
              <a:t>()</a:t>
            </a:r>
          </a:p>
          <a:p>
            <a:r>
              <a:rPr lang="en-US" sz="1800" dirty="0" err="1" smtClean="0"/>
              <a:t>Html.BeginForm</a:t>
            </a:r>
            <a:r>
              <a:rPr lang="en-US" sz="1800" dirty="0" smtClean="0"/>
              <a:t>()</a:t>
            </a:r>
          </a:p>
          <a:p>
            <a:r>
              <a:rPr lang="en-US" sz="1800" dirty="0" err="1"/>
              <a:t>Html.EndForm</a:t>
            </a:r>
            <a:r>
              <a:rPr lang="en-US" sz="1800" dirty="0" smtClean="0"/>
              <a:t>()</a:t>
            </a:r>
          </a:p>
          <a:p>
            <a:r>
              <a:rPr lang="en-US" sz="1800" dirty="0" err="1"/>
              <a:t>Html.TextBox</a:t>
            </a:r>
            <a:r>
              <a:rPr lang="en-US" sz="1800" dirty="0" smtClean="0"/>
              <a:t>()</a:t>
            </a:r>
          </a:p>
          <a:p>
            <a:r>
              <a:rPr lang="en-US" sz="1800" dirty="0" err="1"/>
              <a:t>Html.Password</a:t>
            </a:r>
            <a:r>
              <a:rPr lang="en-US" sz="1800" dirty="0" smtClean="0"/>
              <a:t>()</a:t>
            </a:r>
            <a:endParaRPr lang="en-US" sz="1800" dirty="0"/>
          </a:p>
          <a:p>
            <a:r>
              <a:rPr lang="en-US" sz="1800" dirty="0" err="1"/>
              <a:t>Html.CheckBox</a:t>
            </a:r>
            <a:r>
              <a:rPr lang="en-US" sz="1800" dirty="0" smtClean="0"/>
              <a:t>()</a:t>
            </a:r>
          </a:p>
          <a:p>
            <a:r>
              <a:rPr lang="en-US" sz="1800" dirty="0" err="1"/>
              <a:t>Html.RadioButton</a:t>
            </a:r>
            <a:r>
              <a:rPr lang="en-US" sz="1800" dirty="0"/>
              <a:t>()</a:t>
            </a:r>
          </a:p>
          <a:p>
            <a:r>
              <a:rPr lang="en-US" sz="1800" dirty="0" err="1"/>
              <a:t>Html.DropDownList</a:t>
            </a:r>
            <a:r>
              <a:rPr lang="en-US" sz="1800" dirty="0"/>
              <a:t>()</a:t>
            </a:r>
          </a:p>
          <a:p>
            <a:r>
              <a:rPr lang="en-US" sz="1800" dirty="0" err="1" smtClean="0"/>
              <a:t>Html.Hidden</a:t>
            </a:r>
            <a:r>
              <a:rPr lang="en-US" sz="1800" dirty="0"/>
              <a:t>()</a:t>
            </a:r>
          </a:p>
          <a:p>
            <a:r>
              <a:rPr lang="en-US" sz="1800" dirty="0" err="1"/>
              <a:t>Html.ListBox</a:t>
            </a:r>
            <a:r>
              <a:rPr lang="en-US" sz="1800" dirty="0" smtClean="0"/>
              <a:t>()</a:t>
            </a:r>
            <a:endParaRPr lang="en-US" sz="1800" dirty="0"/>
          </a:p>
          <a:p>
            <a:r>
              <a:rPr lang="en-US" sz="1800" dirty="0" err="1"/>
              <a:t>Html.TextArea</a:t>
            </a:r>
            <a:r>
              <a:rPr lang="en-US" sz="1800" dirty="0"/>
              <a:t>()</a:t>
            </a:r>
          </a:p>
          <a:p>
            <a:endParaRPr lang="en-US" sz="1800" dirty="0" smtClean="0"/>
          </a:p>
        </p:txBody>
      </p:sp>
    </p:spTree>
    <p:extLst>
      <p:ext uri="{BB962C8B-B14F-4D97-AF65-F5344CB8AC3E}">
        <p14:creationId xmlns:p14="http://schemas.microsoft.com/office/powerpoint/2010/main" xmlns="" val="298826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a:bodyPr>
          <a:lstStyle/>
          <a:p>
            <a:pPr>
              <a:buFont typeface="+mj-lt"/>
              <a:buAutoNum type="arabicPeriod"/>
            </a:pPr>
            <a:r>
              <a:rPr lang="en-US" sz="1800" dirty="0" smtClean="0">
                <a:solidFill>
                  <a:srgbClr val="000000"/>
                </a:solidFill>
                <a:latin typeface="Consolas"/>
              </a:rPr>
              <a:t>Form:</a:t>
            </a:r>
          </a:p>
          <a:p>
            <a:pPr>
              <a:buFont typeface="+mj-lt"/>
              <a:buAutoNum type="arabicPeriod"/>
            </a:pPr>
            <a:r>
              <a:rPr lang="en-US" sz="1800" dirty="0" smtClean="0">
                <a:solidFill>
                  <a:srgbClr val="000000"/>
                </a:solidFill>
                <a:latin typeface="Consolas"/>
              </a:rPr>
              <a:t>&lt;</a:t>
            </a:r>
            <a:r>
              <a:rPr lang="en-US" sz="1800" dirty="0">
                <a:solidFill>
                  <a:srgbClr val="000000"/>
                </a:solidFill>
                <a:latin typeface="Consolas"/>
              </a:rPr>
              <a:t>div&gt;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a:t>
            </a:r>
            <a:r>
              <a:rPr lang="en-US" sz="1800" dirty="0" err="1">
                <a:solidFill>
                  <a:srgbClr val="000000"/>
                </a:solidFill>
                <a:latin typeface="Consolas"/>
              </a:rPr>
              <a:t>Html.BeginForm</a:t>
            </a:r>
            <a:r>
              <a:rPr lang="en-US" sz="1800" dirty="0">
                <a:solidFill>
                  <a:srgbClr val="000000"/>
                </a:solidFill>
                <a:latin typeface="Consolas"/>
              </a:rPr>
              <a:t>(</a:t>
            </a:r>
            <a:r>
              <a:rPr lang="en-US" sz="1800" dirty="0">
                <a:solidFill>
                  <a:srgbClr val="0000FF"/>
                </a:solidFill>
                <a:latin typeface="Consolas"/>
              </a:rPr>
              <a:t>"action"</a:t>
            </a:r>
            <a:r>
              <a:rPr lang="en-US" sz="1800" dirty="0">
                <a:solidFill>
                  <a:srgbClr val="000000"/>
                </a:solidFill>
                <a:latin typeface="Consolas"/>
              </a:rPr>
              <a:t>, </a:t>
            </a:r>
            <a:r>
              <a:rPr lang="en-US" sz="1800" dirty="0">
                <a:solidFill>
                  <a:srgbClr val="0000FF"/>
                </a:solidFill>
                <a:latin typeface="Consolas"/>
              </a:rPr>
              <a:t>"controller"</a:t>
            </a:r>
            <a:r>
              <a:rPr lang="en-US" sz="1800" dirty="0">
                <a:solidFill>
                  <a:srgbClr val="000000"/>
                </a:solidFill>
                <a:latin typeface="Consolas"/>
              </a:rPr>
              <a:t>, </a:t>
            </a:r>
            <a:r>
              <a:rPr lang="en-US" sz="1800" dirty="0">
                <a:solidFill>
                  <a:srgbClr val="0000FF"/>
                </a:solidFill>
                <a:latin typeface="Consolas"/>
              </a:rPr>
              <a:t>"POST"</a:t>
            </a: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a:t>
            </a:r>
            <a:r>
              <a:rPr lang="en-US" sz="1800" dirty="0" err="1">
                <a:solidFill>
                  <a:srgbClr val="000000"/>
                </a:solidFill>
                <a:latin typeface="Consolas"/>
              </a:rPr>
              <a:t>Html.EndForm</a:t>
            </a: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&lt;/div&gt;  </a:t>
            </a:r>
            <a:endParaRPr lang="en-US" sz="1800" dirty="0">
              <a:solidFill>
                <a:srgbClr val="5C5C5C"/>
              </a:solidFill>
              <a:latin typeface="Consolas"/>
            </a:endParaRPr>
          </a:p>
          <a:p>
            <a:r>
              <a:rPr lang="en-US" sz="1800" b="1" dirty="0" err="1" smtClean="0"/>
              <a:t>TextBox</a:t>
            </a:r>
            <a:endParaRPr lang="en-US" sz="1800" b="1" dirty="0" smtClean="0"/>
          </a:p>
          <a:p>
            <a:pPr>
              <a:buFont typeface="+mj-lt"/>
              <a:buAutoNum type="arabicPeriod"/>
            </a:pP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err="1">
                <a:solidFill>
                  <a:srgbClr val="000000"/>
                </a:solidFill>
                <a:latin typeface="Consolas"/>
              </a:rPr>
              <a:t>Html.TextBox</a:t>
            </a:r>
            <a:r>
              <a:rPr lang="en-US" sz="1800" dirty="0">
                <a:solidFill>
                  <a:srgbClr val="000000"/>
                </a:solidFill>
                <a:latin typeface="Consolas"/>
              </a:rPr>
              <a:t>(</a:t>
            </a:r>
            <a:r>
              <a:rPr lang="en-US" sz="1800" dirty="0">
                <a:solidFill>
                  <a:srgbClr val="0000FF"/>
                </a:solidFill>
                <a:latin typeface="Consolas"/>
              </a:rPr>
              <a:t>"name"</a:t>
            </a:r>
            <a:r>
              <a:rPr lang="en-US" sz="1800" dirty="0">
                <a:solidFill>
                  <a:srgbClr val="000000"/>
                </a:solidFill>
                <a:latin typeface="Consolas"/>
              </a:rPr>
              <a:t>);  </a:t>
            </a:r>
            <a:endParaRPr lang="en-US" sz="1800" dirty="0">
              <a:solidFill>
                <a:srgbClr val="5C5C5C"/>
              </a:solidFill>
              <a:latin typeface="Consolas"/>
            </a:endParaRPr>
          </a:p>
          <a:p>
            <a:pPr>
              <a:buFont typeface="+mj-lt"/>
              <a:buAutoNum type="arabicPeriod"/>
            </a:pPr>
            <a:r>
              <a:rPr lang="en-US" sz="1800" dirty="0">
                <a:solidFill>
                  <a:srgbClr val="000000"/>
                </a:solidFill>
                <a:latin typeface="Consolas"/>
              </a:rPr>
              <a:t>} </a:t>
            </a:r>
            <a:endParaRPr lang="en-US" sz="1800" dirty="0">
              <a:solidFill>
                <a:srgbClr val="5C5C5C"/>
              </a:solidFill>
              <a:latin typeface="Consolas"/>
            </a:endParaRPr>
          </a:p>
          <a:p>
            <a:endParaRPr lang="en-US" sz="1800" dirty="0" smtClean="0"/>
          </a:p>
        </p:txBody>
      </p:sp>
    </p:spTree>
    <p:extLst>
      <p:ext uri="{BB962C8B-B14F-4D97-AF65-F5344CB8AC3E}">
        <p14:creationId xmlns:p14="http://schemas.microsoft.com/office/powerpoint/2010/main" xmlns="" val="307669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a:bodyPr>
          <a:lstStyle/>
          <a:p>
            <a:r>
              <a:rPr lang="en-US" sz="1800" dirty="0" err="1" smtClean="0"/>
              <a:t>CheckBox</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sz="1800" dirty="0"/>
              <a:t>Radio Button </a:t>
            </a:r>
            <a:endParaRPr lang="en-US" sz="1800" dirty="0" smtClean="0"/>
          </a:p>
          <a:p>
            <a:endParaRPr lang="en-US" sz="1800" dirty="0" smtClean="0"/>
          </a:p>
          <a:p>
            <a:endParaRPr lang="en-US" sz="1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6487" y="1981200"/>
            <a:ext cx="8083658"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0342" y="4267200"/>
            <a:ext cx="7855058"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63686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a:bodyPr>
          <a:lstStyle/>
          <a:p>
            <a:r>
              <a:rPr lang="en-US" sz="1800" dirty="0"/>
              <a:t>Drop Down list</a:t>
            </a:r>
          </a:p>
          <a:p>
            <a:endParaRPr lang="en-US" sz="1800" dirty="0" smtClean="0"/>
          </a:p>
          <a:p>
            <a:endParaRPr lang="en-US" sz="1800" dirty="0"/>
          </a:p>
          <a:p>
            <a:endParaRPr lang="en-US" sz="1800" dirty="0" smtClean="0"/>
          </a:p>
          <a:p>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0342" y="1920586"/>
            <a:ext cx="7855058" cy="1508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8645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a:bodyPr>
          <a:lstStyle/>
          <a:p>
            <a:r>
              <a:rPr lang="en-US" sz="1800" dirty="0"/>
              <a:t>Strongly Typed HTML </a:t>
            </a:r>
            <a:r>
              <a:rPr lang="en-US" sz="1800" dirty="0" smtClean="0"/>
              <a:t>Helpers</a:t>
            </a:r>
          </a:p>
          <a:p>
            <a:r>
              <a:rPr lang="en-US" sz="1800" dirty="0"/>
              <a:t>These helpers are used to render the most common types of HTML elements in a strongly typed view such as HTML text boxes, checkboxes and so on. </a:t>
            </a:r>
            <a:endParaRPr lang="en-US" sz="1800" dirty="0" smtClean="0"/>
          </a:p>
          <a:p>
            <a:r>
              <a:rPr lang="en-US" sz="1800" dirty="0" smtClean="0"/>
              <a:t>The </a:t>
            </a:r>
            <a:r>
              <a:rPr lang="en-US" sz="1800" dirty="0"/>
              <a:t>HTML elements are created based on model properties</a:t>
            </a:r>
            <a:r>
              <a:rPr lang="en-US" sz="1800" dirty="0" smtClean="0"/>
              <a:t>.</a:t>
            </a:r>
          </a:p>
          <a:p>
            <a:r>
              <a:rPr lang="en-US" sz="1800" dirty="0"/>
              <a:t>The strongly typed HTML helpers work on lambda expressions. </a:t>
            </a:r>
            <a:endParaRPr lang="en-US" sz="1800" dirty="0" smtClean="0"/>
          </a:p>
          <a:p>
            <a:r>
              <a:rPr lang="en-US" sz="1800" dirty="0" smtClean="0"/>
              <a:t>The </a:t>
            </a:r>
            <a:r>
              <a:rPr lang="en-US" sz="1800" dirty="0"/>
              <a:t>model object is passed as a value to the lambda expression and you can select the field or property from the model object to be used to set the id, name and value attributes of the HTML helper.</a:t>
            </a:r>
          </a:p>
          <a:p>
            <a:endParaRPr lang="en-US" sz="1800" dirty="0"/>
          </a:p>
          <a:p>
            <a:endParaRPr lang="en-US" sz="1800" dirty="0" smtClean="0"/>
          </a:p>
          <a:p>
            <a:endParaRPr lang="en-US" sz="1800" dirty="0"/>
          </a:p>
        </p:txBody>
      </p:sp>
    </p:spTree>
    <p:extLst>
      <p:ext uri="{BB962C8B-B14F-4D97-AF65-F5344CB8AC3E}">
        <p14:creationId xmlns:p14="http://schemas.microsoft.com/office/powerpoint/2010/main" xmlns="" val="1633434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a:bodyPr>
          <a:lstStyle/>
          <a:p>
            <a:r>
              <a:rPr lang="en-US" sz="1800" dirty="0" smtClean="0"/>
              <a:t>Text Box</a:t>
            </a:r>
          </a:p>
          <a:p>
            <a:endParaRPr lang="en-US" sz="1800" dirty="0"/>
          </a:p>
          <a:p>
            <a:endParaRPr lang="en-US" sz="1800" dirty="0" smtClean="0"/>
          </a:p>
          <a:p>
            <a:endParaRPr lang="en-US" sz="1800" dirty="0"/>
          </a:p>
          <a:p>
            <a:pPr marL="0" indent="0">
              <a:buNone/>
            </a:pPr>
            <a:endParaRPr lang="en-US" sz="1800" dirty="0"/>
          </a:p>
          <a:p>
            <a:r>
              <a:rPr lang="en-US" sz="1800" dirty="0" smtClean="0"/>
              <a:t>Password Type</a:t>
            </a:r>
          </a:p>
          <a:p>
            <a:endParaRPr lang="en-US" sz="1800" dirty="0"/>
          </a:p>
          <a:p>
            <a:endParaRPr lang="en-US" sz="1800" dirty="0" smtClean="0"/>
          </a:p>
          <a:p>
            <a:endParaRPr lang="en-US" sz="1800" dirty="0" smtClean="0"/>
          </a:p>
          <a:p>
            <a:r>
              <a:rPr lang="en-US" sz="1800" dirty="0" smtClean="0"/>
              <a:t>Multi </a:t>
            </a:r>
            <a:r>
              <a:rPr lang="en-US" sz="1800" dirty="0"/>
              <a:t>Select </a:t>
            </a:r>
            <a:r>
              <a:rPr lang="en-US" sz="1800" dirty="0" smtClean="0"/>
              <a:t>List</a:t>
            </a:r>
          </a:p>
          <a:p>
            <a:endParaRPr lang="en-US" sz="1800" dirty="0" smtClean="0"/>
          </a:p>
          <a:p>
            <a:endParaRPr lang="en-US" sz="1800" dirty="0"/>
          </a:p>
          <a:p>
            <a:endParaRPr lang="en-US" sz="1800" dirty="0" smtClean="0"/>
          </a:p>
          <a:p>
            <a:pPr marL="0" indent="0">
              <a:buNone/>
            </a:pPr>
            <a:endParaRPr lang="en-US" sz="1800" dirty="0"/>
          </a:p>
          <a:p>
            <a:endParaRPr lang="en-US" sz="1800" dirty="0" smtClean="0"/>
          </a:p>
          <a:p>
            <a:endParaRPr lang="en-US" sz="1800" dirty="0"/>
          </a:p>
          <a:p>
            <a:endParaRPr lang="en-US" sz="1800" dirty="0" smtClean="0"/>
          </a:p>
          <a:p>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985963"/>
            <a:ext cx="7391400" cy="1290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3795712"/>
            <a:ext cx="6705600" cy="1081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90600" y="5257800"/>
            <a:ext cx="76962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83804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MVC HTML Helper Class Methods</a:t>
            </a:r>
            <a:endParaRPr lang="en-US" dirty="0"/>
          </a:p>
        </p:txBody>
      </p:sp>
      <p:sp>
        <p:nvSpPr>
          <p:cNvPr id="5" name="Content Placeholder 4"/>
          <p:cNvSpPr>
            <a:spLocks noGrp="1"/>
          </p:cNvSpPr>
          <p:nvPr>
            <p:ph sz="quarter" idx="1"/>
          </p:nvPr>
        </p:nvSpPr>
        <p:spPr/>
        <p:txBody>
          <a:bodyPr>
            <a:normAutofit/>
          </a:bodyPr>
          <a:lstStyle/>
          <a:p>
            <a:pPr marL="0" indent="0">
              <a:buNone/>
            </a:pPr>
            <a:r>
              <a:rPr lang="en-US" sz="1800" b="1" dirty="0"/>
              <a:t>Template HTML helper</a:t>
            </a:r>
            <a:endParaRPr lang="en-US" sz="1800" b="1" dirty="0" smtClean="0">
              <a:solidFill>
                <a:srgbClr val="333333"/>
              </a:solidFill>
              <a:latin typeface="Open Sans"/>
            </a:endParaRPr>
          </a:p>
          <a:p>
            <a:pPr marL="0" indent="0">
              <a:buNone/>
            </a:pPr>
            <a:r>
              <a:rPr lang="en-US" sz="1800" b="1" dirty="0" smtClean="0">
                <a:solidFill>
                  <a:srgbClr val="333333"/>
                </a:solidFill>
                <a:latin typeface="Open Sans"/>
              </a:rPr>
              <a:t>Display</a:t>
            </a:r>
            <a:r>
              <a:rPr lang="en-US" sz="1800" dirty="0"/>
              <a:t/>
            </a:r>
            <a:br>
              <a:rPr lang="en-US" sz="1800" dirty="0"/>
            </a:br>
            <a:r>
              <a:rPr lang="en-US" sz="1800" dirty="0">
                <a:solidFill>
                  <a:srgbClr val="333333"/>
                </a:solidFill>
                <a:latin typeface="Open Sans"/>
              </a:rPr>
              <a:t>Renders a read-only view of the specified model property and selects an appropriate HTML element based on the property's data type and metadata. </a:t>
            </a:r>
            <a:r>
              <a:rPr lang="en-US" sz="1800" dirty="0" err="1">
                <a:solidFill>
                  <a:srgbClr val="333333"/>
                </a:solidFill>
                <a:latin typeface="Open Sans"/>
              </a:rPr>
              <a:t>DisplayFor</a:t>
            </a:r>
            <a:r>
              <a:rPr lang="en-US" sz="1800" dirty="0">
                <a:solidFill>
                  <a:srgbClr val="333333"/>
                </a:solidFill>
                <a:latin typeface="Open Sans"/>
              </a:rPr>
              <a:t>() is to point to a model property in the strongly typed view.</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a:p>
            <a:pPr marL="0" indent="0">
              <a:buNone/>
            </a:pPr>
            <a:r>
              <a:rPr lang="en-US" sz="1800" b="1" dirty="0" smtClean="0">
                <a:solidFill>
                  <a:srgbClr val="333333"/>
                </a:solidFill>
                <a:latin typeface="Open Sans"/>
              </a:rPr>
              <a:t>Editor</a:t>
            </a:r>
            <a:r>
              <a:rPr lang="en-US" sz="1800" dirty="0"/>
              <a:t/>
            </a:r>
            <a:br>
              <a:rPr lang="en-US" sz="1800" dirty="0"/>
            </a:br>
            <a:r>
              <a:rPr lang="en-US" sz="1800" dirty="0">
                <a:solidFill>
                  <a:srgbClr val="333333"/>
                </a:solidFill>
                <a:latin typeface="Open Sans"/>
              </a:rPr>
              <a:t>Renders an editor for the specified model property and selects an appropriate HTML element based on the property's data type and metadata,</a:t>
            </a:r>
            <a:r>
              <a:rPr lang="en-US" sz="1800" dirty="0"/>
              <a:t/>
            </a:r>
            <a:br>
              <a:rPr lang="en-US" sz="1800" dirty="0"/>
            </a:br>
            <a:r>
              <a:rPr lang="en-US" sz="1800" dirty="0"/>
              <a:t/>
            </a:r>
            <a:br>
              <a:rPr lang="en-US" sz="1800" dirty="0"/>
            </a:br>
            <a:r>
              <a:rPr lang="en-US" sz="1800" dirty="0"/>
              <a:t/>
            </a:r>
            <a:br>
              <a:rPr lang="en-US" sz="1800" dirty="0"/>
            </a:br>
            <a:endParaRPr lang="en-US" sz="1800" dirty="0"/>
          </a:p>
          <a:p>
            <a:endParaRPr lang="en-US" sz="1800" dirty="0" smtClean="0"/>
          </a:p>
          <a:p>
            <a:endParaRPr lang="en-US" sz="1800" dirty="0"/>
          </a:p>
          <a:p>
            <a:endParaRPr lang="en-US" sz="1800" dirty="0" smtClean="0"/>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3873" y="4962525"/>
            <a:ext cx="4505325" cy="895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3357562"/>
            <a:ext cx="5340927" cy="92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4604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942</TotalTime>
  <Words>324</Words>
  <Application>Microsoft Office PowerPoint</Application>
  <PresentationFormat>On-screen Show (4:3)</PresentationFormat>
  <Paragraphs>80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Median</vt:lpstr>
      <vt:lpstr>Custom Design</vt:lpstr>
      <vt:lpstr>MVC HTML Helper Class Methods</vt:lpstr>
      <vt:lpstr>MVC HTML Helper Class Methods</vt:lpstr>
      <vt:lpstr>MVC HTML Helper Class Methods</vt:lpstr>
      <vt:lpstr>MVC HTML Helper Class Methods</vt:lpstr>
      <vt:lpstr>MVC HTML Helper Class Methods</vt:lpstr>
      <vt:lpstr>MVC HTML Helper Class Methods</vt:lpstr>
      <vt:lpstr>MVC HTML Helper Class Methods</vt:lpstr>
      <vt:lpstr>MVC HTML Helper Class Methods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53</cp:revision>
  <dcterms:created xsi:type="dcterms:W3CDTF">2006-08-16T00:00:00Z</dcterms:created>
  <dcterms:modified xsi:type="dcterms:W3CDTF">2016-07-03T14:15:31Z</dcterms:modified>
</cp:coreProperties>
</file>