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6" r:id="rId21"/>
    <p:sldId id="280" r:id="rId22"/>
    <p:sldId id="277" r:id="rId23"/>
    <p:sldId id="288" r:id="rId24"/>
    <p:sldId id="290" r:id="rId25"/>
    <p:sldId id="306" r:id="rId26"/>
    <p:sldId id="302" r:id="rId27"/>
    <p:sldId id="303" r:id="rId28"/>
    <p:sldId id="304" r:id="rId29"/>
    <p:sldId id="305" r:id="rId30"/>
    <p:sldId id="291" r:id="rId31"/>
    <p:sldId id="298" r:id="rId32"/>
    <p:sldId id="300" r:id="rId33"/>
    <p:sldId id="301" r:id="rId34"/>
    <p:sldId id="297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4FF8F-AAEC-47DF-962F-73B7545B30C7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BB280-26FF-4790-A651-457C703B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2003 Microsoft Corporation. All rights reserved.</a:t>
            </a:r>
          </a:p>
          <a:p>
            <a:pPr eaLnBrk="0" hangingPunct="0"/>
            <a:r>
              <a:rPr lang="en-US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2003 Microsoft Corporation. All rights reserved.</a:t>
            </a:r>
          </a:p>
          <a:p>
            <a:pPr eaLnBrk="0" hangingPunct="0"/>
            <a:r>
              <a:rPr lang="en-US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2003 Microsoft Corporation. All rights reserved.</a:t>
            </a:r>
          </a:p>
          <a:p>
            <a:pPr eaLnBrk="0" hangingPunct="0"/>
            <a:r>
              <a:rPr lang="en-US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2003 Microsoft Corporation. All rights reserved.</a:t>
            </a:r>
          </a:p>
          <a:p>
            <a:pPr eaLnBrk="0" hangingPunct="0"/>
            <a:r>
              <a:rPr lang="en-US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2003 Microsoft Corporation. All rights reserved.</a:t>
            </a:r>
          </a:p>
          <a:p>
            <a:pPr eaLnBrk="0" hangingPunct="0"/>
            <a:r>
              <a:rPr lang="en-US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8326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5637010" cy="882119"/>
          </a:xfrm>
        </p:spPr>
        <p:txBody>
          <a:bodyPr/>
          <a:lstStyle/>
          <a:p>
            <a:r>
              <a:rPr lang="en-US" dirty="0" smtClean="0"/>
              <a:t>A new “</a:t>
            </a:r>
            <a:r>
              <a:rPr lang="en-US" i="1" dirty="0" smtClean="0"/>
              <a:t>pluggable</a:t>
            </a:r>
            <a:r>
              <a:rPr lang="en-US" dirty="0" smtClean="0"/>
              <a:t>” web 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1"/>
            <a:ext cx="7175351" cy="90630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9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181600"/>
            <a:ext cx="6512511" cy="1143000"/>
          </a:xfrm>
        </p:spPr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0141" y="304800"/>
            <a:ext cx="3886200" cy="451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59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731520"/>
            <a:ext cx="6781800" cy="3474720"/>
          </a:xfrm>
        </p:spPr>
        <p:txBody>
          <a:bodyPr/>
          <a:lstStyle/>
          <a:p>
            <a:r>
              <a:rPr lang="en-US" dirty="0" smtClean="0"/>
              <a:t>Separation of concerns comes naturally with MVC</a:t>
            </a:r>
          </a:p>
          <a:p>
            <a:r>
              <a:rPr lang="en-US" dirty="0" smtClean="0"/>
              <a:t>Controller knows how to handle a request, that a View exist, and how to use the Model (no more)</a:t>
            </a:r>
          </a:p>
          <a:p>
            <a:r>
              <a:rPr lang="en-US" dirty="0" smtClean="0"/>
              <a:t>Model doesn’t know anything about a View</a:t>
            </a:r>
          </a:p>
          <a:p>
            <a:r>
              <a:rPr lang="en-US" dirty="0" smtClean="0"/>
              <a:t>View doesn’t know there is a Controller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0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209800"/>
            <a:ext cx="3865580" cy="1258493"/>
          </a:xfrm>
        </p:spPr>
        <p:txBody>
          <a:bodyPr/>
          <a:lstStyle/>
          <a:p>
            <a:r>
              <a:rPr lang="en-US" sz="2400" dirty="0" err="1" smtClean="0"/>
              <a:t>Asp.Net</a:t>
            </a:r>
            <a:r>
              <a:rPr lang="en-US" sz="2400" dirty="0" smtClean="0"/>
              <a:t> &gt;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MVC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err="1" smtClean="0"/>
              <a:t>.Net</a:t>
            </a:r>
            <a:r>
              <a:rPr lang="en-US" dirty="0" smtClean="0"/>
              <a:t> platform (quite straightforward </a:t>
            </a:r>
            <a:r>
              <a:rPr lang="en-US" dirty="0" smtClean="0">
                <a:sym typeface="Wingdings" pitchFamily="2" charset="2"/>
              </a:rPr>
              <a:t> )</a:t>
            </a:r>
            <a:endParaRPr lang="en-US" dirty="0" smtClean="0"/>
          </a:p>
          <a:p>
            <a:r>
              <a:rPr lang="en-US" dirty="0" smtClean="0"/>
              <a:t>Master page</a:t>
            </a:r>
          </a:p>
          <a:p>
            <a:r>
              <a:rPr lang="en-US" dirty="0" smtClean="0"/>
              <a:t>Forms authentication</a:t>
            </a:r>
          </a:p>
          <a:p>
            <a:r>
              <a:rPr lang="en-US" dirty="0" smtClean="0"/>
              <a:t>Membership and Role providers</a:t>
            </a:r>
          </a:p>
          <a:p>
            <a:r>
              <a:rPr lang="en-US" dirty="0" smtClean="0"/>
              <a:t>Profiles</a:t>
            </a:r>
          </a:p>
          <a:p>
            <a:r>
              <a:rPr lang="en-US" dirty="0" smtClean="0"/>
              <a:t>Cache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is built on (the best part of) </a:t>
            </a:r>
            <a:r>
              <a:rPr lang="en-US" dirty="0" err="1" smtClean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0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86600" cy="559308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Asp.Net</a:t>
            </a:r>
            <a:r>
              <a:rPr lang="en-US" dirty="0" smtClean="0"/>
              <a:t> and </a:t>
            </a:r>
            <a:r>
              <a:rPr lang="en-US" dirty="0" err="1" smtClean="0"/>
              <a:t>Asp.Net</a:t>
            </a:r>
            <a:r>
              <a:rPr lang="en-US" dirty="0" smtClean="0"/>
              <a:t> MVC run-time stack</a:t>
            </a:r>
            <a:endParaRPr lang="en-US" dirty="0"/>
          </a:p>
        </p:txBody>
      </p:sp>
      <p:pic>
        <p:nvPicPr>
          <p:cNvPr id="4100" name="Picture 4" descr="http://i.msdn.microsoft.com/dd942833.fig01_L(it-it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6248400" cy="499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86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smtClean="0"/>
              <a:t>MVC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4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5364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structure of the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8054" y="838200"/>
            <a:ext cx="322069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27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4800600"/>
            <a:ext cx="7467599" cy="1143000"/>
          </a:xfrm>
        </p:spPr>
        <p:txBody>
          <a:bodyPr/>
          <a:lstStyle/>
          <a:p>
            <a:r>
              <a:rPr lang="en-US" sz="3600" dirty="0" smtClean="0"/>
              <a:t>Convention over configuration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533400"/>
            <a:ext cx="7391400" cy="3657600"/>
          </a:xfrm>
        </p:spPr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projects have some top-level (and core) directories that you don’t need to setup in the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lvl="1"/>
            <a:endParaRPr lang="en-US" sz="1800" b="1" i="1" dirty="0" smtClean="0"/>
          </a:p>
          <a:p>
            <a:pPr lvl="1"/>
            <a:r>
              <a:rPr lang="en-US" sz="1800" b="1" i="1" dirty="0" smtClean="0"/>
              <a:t>Controllers</a:t>
            </a:r>
            <a:r>
              <a:rPr lang="en-US" sz="1800" dirty="0" smtClean="0"/>
              <a:t>, where you put the classes that handle the request</a:t>
            </a:r>
          </a:p>
          <a:p>
            <a:pPr lvl="1"/>
            <a:r>
              <a:rPr lang="en-US" sz="1800" b="1" i="1" dirty="0" smtClean="0"/>
              <a:t>Models</a:t>
            </a:r>
            <a:r>
              <a:rPr lang="en-US" sz="1800" dirty="0" smtClean="0"/>
              <a:t>, where you put the classes that deal with data</a:t>
            </a:r>
          </a:p>
          <a:p>
            <a:pPr lvl="1"/>
            <a:r>
              <a:rPr lang="en-US" sz="1800" b="1" i="1" dirty="0" smtClean="0"/>
              <a:t>Views</a:t>
            </a:r>
            <a:r>
              <a:rPr lang="en-US" sz="1800" dirty="0" smtClean="0"/>
              <a:t>, where you put the UI template files</a:t>
            </a:r>
          </a:p>
          <a:p>
            <a:pPr lvl="1"/>
            <a:r>
              <a:rPr lang="en-US" sz="1800" b="1" i="1" dirty="0" smtClean="0"/>
              <a:t>Scripts</a:t>
            </a:r>
            <a:r>
              <a:rPr lang="en-US" sz="1800" dirty="0" smtClean="0"/>
              <a:t>, where you put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library files and scripts (.</a:t>
            </a:r>
            <a:r>
              <a:rPr lang="en-US" sz="1800" dirty="0" err="1" smtClean="0"/>
              <a:t>js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b="1" i="1" dirty="0" smtClean="0"/>
              <a:t>Content</a:t>
            </a:r>
            <a:r>
              <a:rPr lang="en-US" sz="1800" dirty="0" smtClean="0"/>
              <a:t>, where you put CSS and image files, and so on</a:t>
            </a:r>
          </a:p>
          <a:p>
            <a:pPr lvl="1"/>
            <a:r>
              <a:rPr lang="en-US" sz="1800" b="1" i="1" dirty="0" err="1" smtClean="0"/>
              <a:t>App_Data</a:t>
            </a:r>
            <a:r>
              <a:rPr lang="en-US" sz="1800" dirty="0" smtClean="0"/>
              <a:t>, where you put data files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320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4343400"/>
            <a:ext cx="7543800" cy="1143000"/>
          </a:xfrm>
        </p:spPr>
        <p:txBody>
          <a:bodyPr/>
          <a:lstStyle/>
          <a:p>
            <a:r>
              <a:rPr lang="en-US" sz="3600" dirty="0" smtClean="0"/>
              <a:t>Models, Controllers and Views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5044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731520"/>
            <a:ext cx="4495799" cy="5288280"/>
          </a:xfrm>
        </p:spPr>
        <p:txBody>
          <a:bodyPr>
            <a:normAutofit/>
          </a:bodyPr>
          <a:lstStyle/>
          <a:p>
            <a:r>
              <a:rPr lang="en-US" dirty="0" smtClean="0"/>
              <a:t>Classes that represent your application data</a:t>
            </a:r>
          </a:p>
          <a:p>
            <a:r>
              <a:rPr lang="en-US" dirty="0" smtClean="0"/>
              <a:t>Contain all the business, validation, and data </a:t>
            </a:r>
            <a:r>
              <a:rPr lang="en-US" dirty="0" err="1" smtClean="0"/>
              <a:t>acccess</a:t>
            </a:r>
            <a:r>
              <a:rPr lang="en-US" dirty="0" smtClean="0"/>
              <a:t> logic required by your 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representation of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5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09800"/>
            <a:ext cx="3636085" cy="1258493"/>
          </a:xfrm>
        </p:spPr>
        <p:txBody>
          <a:bodyPr/>
          <a:lstStyle/>
          <a:p>
            <a:r>
              <a:rPr lang="en-US" dirty="0" smtClean="0"/>
              <a:t>The 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67200" y="457200"/>
            <a:ext cx="4571999" cy="5410200"/>
          </a:xfrm>
        </p:spPr>
        <p:txBody>
          <a:bodyPr/>
          <a:lstStyle/>
          <a:p>
            <a:r>
              <a:rPr lang="en-US" dirty="0" smtClean="0"/>
              <a:t>The controllers are responsible for responding to the user request</a:t>
            </a:r>
          </a:p>
          <a:p>
            <a:r>
              <a:rPr lang="en-US" dirty="0" smtClean="0"/>
              <a:t>Have to implement at least the </a:t>
            </a:r>
            <a:r>
              <a:rPr lang="en-US" b="1" i="1" dirty="0" err="1" smtClean="0"/>
              <a:t>IController</a:t>
            </a:r>
            <a:r>
              <a:rPr lang="en-US" dirty="0" smtClean="0"/>
              <a:t> interface, but better if you use the </a:t>
            </a:r>
            <a:r>
              <a:rPr lang="en-US" b="1" i="1" dirty="0" err="1" smtClean="0"/>
              <a:t>ControllerBase</a:t>
            </a:r>
            <a:r>
              <a:rPr lang="en-US" b="1" i="1" dirty="0" smtClean="0"/>
              <a:t> </a:t>
            </a:r>
            <a:r>
              <a:rPr lang="en-US" dirty="0" smtClean="0"/>
              <a:t>or the </a:t>
            </a:r>
            <a:r>
              <a:rPr lang="en-US" b="1" i="1" dirty="0" smtClean="0"/>
              <a:t>Controller</a:t>
            </a:r>
            <a:r>
              <a:rPr lang="en-US" dirty="0" smtClean="0"/>
              <a:t> abstract classes (with more API and resources, like the </a:t>
            </a:r>
            <a:r>
              <a:rPr lang="en-US" dirty="0" err="1" smtClean="0"/>
              <a:t>ControllerContext</a:t>
            </a:r>
            <a:r>
              <a:rPr lang="en-US" dirty="0" smtClean="0"/>
              <a:t> and the </a:t>
            </a:r>
            <a:r>
              <a:rPr lang="en-US" dirty="0" err="1" smtClean="0"/>
              <a:t>ViewData</a:t>
            </a:r>
            <a:r>
              <a:rPr lang="en-US" dirty="0" smtClean="0"/>
              <a:t>, to build </a:t>
            </a:r>
            <a:r>
              <a:rPr lang="en-US" u="sng" dirty="0" smtClean="0"/>
              <a:t>your own Controller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3505200"/>
            <a:ext cx="3388660" cy="21395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4820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77000" cy="3764280"/>
          </a:xfrm>
        </p:spPr>
        <p:txBody>
          <a:bodyPr/>
          <a:lstStyle/>
          <a:p>
            <a:r>
              <a:rPr lang="en-US" dirty="0" smtClean="0"/>
              <a:t>MVC and </a:t>
            </a:r>
            <a:r>
              <a:rPr lang="en-US" dirty="0" err="1" smtClean="0"/>
              <a:t>Asp.Net</a:t>
            </a:r>
            <a:endParaRPr lang="en-US" dirty="0" smtClean="0"/>
          </a:p>
          <a:p>
            <a:r>
              <a:rPr lang="en-US" dirty="0" smtClean="0"/>
              <a:t>The Model, the View and </a:t>
            </a:r>
            <a:r>
              <a:rPr lang="en-US" dirty="0"/>
              <a:t>the </a:t>
            </a:r>
            <a:r>
              <a:rPr lang="en-US" dirty="0" smtClean="0"/>
              <a:t>Controller</a:t>
            </a:r>
            <a:endParaRPr lang="en-US" sz="2000" i="1" dirty="0" smtClean="0">
              <a:sym typeface="Wingdings" pitchFamily="2" charset="2"/>
            </a:endParaRPr>
          </a:p>
          <a:p>
            <a:r>
              <a:rPr lang="en-US" sz="2000" i="1" dirty="0" err="1" smtClean="0">
                <a:sym typeface="Wingdings" pitchFamily="2" charset="2"/>
              </a:rPr>
              <a:t>HtmlHelper</a:t>
            </a:r>
            <a:r>
              <a:rPr lang="en-US" sz="2000" i="1" dirty="0" smtClean="0">
                <a:sym typeface="Wingdings" pitchFamily="2" charset="2"/>
              </a:rPr>
              <a:t> and </a:t>
            </a:r>
            <a:r>
              <a:rPr lang="en-US" sz="2000" i="1" dirty="0" err="1" smtClean="0">
                <a:sym typeface="Wingdings" pitchFamily="2" charset="2"/>
              </a:rPr>
              <a:t>PartialView</a:t>
            </a:r>
            <a:endParaRPr lang="en-US" sz="2000" i="1" dirty="0" smtClean="0">
              <a:sym typeface="Wingdings" pitchFamily="2" charset="2"/>
            </a:endParaRPr>
          </a:p>
          <a:p>
            <a:r>
              <a:rPr lang="en-US" sz="2000" i="1" dirty="0" smtClean="0">
                <a:sym typeface="Wingdings" pitchFamily="2" charset="2"/>
              </a:rPr>
              <a:t>Routing</a:t>
            </a:r>
          </a:p>
          <a:p>
            <a:r>
              <a:rPr lang="en-US" sz="2000" i="1" dirty="0" smtClean="0">
                <a:sym typeface="Wingdings" pitchFamily="2" charset="2"/>
              </a:rPr>
              <a:t>Filters</a:t>
            </a:r>
          </a:p>
          <a:p>
            <a:r>
              <a:rPr lang="en-US" sz="2000" i="1" dirty="0" smtClean="0">
                <a:sym typeface="Wingdings" pitchFamily="2" charset="2"/>
              </a:rPr>
              <a:t>TDD with </a:t>
            </a:r>
            <a:r>
              <a:rPr lang="en-US" sz="2000" i="1" dirty="0" err="1" smtClean="0">
                <a:sym typeface="Wingdings" pitchFamily="2" charset="2"/>
              </a:rPr>
              <a:t>Asp.Net</a:t>
            </a:r>
            <a:r>
              <a:rPr lang="en-US" sz="2000" i="1" dirty="0" smtClean="0">
                <a:sym typeface="Wingdings" pitchFamily="2" charset="2"/>
              </a:rPr>
              <a:t> MVC</a:t>
            </a:r>
          </a:p>
          <a:p>
            <a:endParaRPr lang="en-US" sz="2000" i="1" dirty="0" smtClean="0">
              <a:sym typeface="Wingdings" pitchFamily="2" charset="2"/>
            </a:endParaRP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8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09800"/>
            <a:ext cx="3865580" cy="1258493"/>
          </a:xfrm>
        </p:spPr>
        <p:txBody>
          <a:bodyPr/>
          <a:lstStyle/>
          <a:p>
            <a:r>
              <a:rPr lang="en-US" dirty="0" smtClean="0"/>
              <a:t>The Action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public methods of a Controller class become Action methods, which are callable through an HTTP request</a:t>
            </a:r>
          </a:p>
          <a:p>
            <a:r>
              <a:rPr lang="en-US" dirty="0" smtClean="0"/>
              <a:t>Actually, only the public methods according to the defined </a:t>
            </a:r>
            <a:r>
              <a:rPr lang="en-US" i="1" dirty="0" smtClean="0"/>
              <a:t>Routes</a:t>
            </a:r>
            <a:r>
              <a:rPr lang="en-US" dirty="0" smtClean="0"/>
              <a:t> can be called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EmptyResult</a:t>
            </a:r>
            <a:endParaRPr lang="en-US" dirty="0" smtClean="0"/>
          </a:p>
          <a:p>
            <a:r>
              <a:rPr lang="en-US" dirty="0" err="1" smtClean="0"/>
              <a:t>ContentResult</a:t>
            </a:r>
            <a:endParaRPr lang="en-US" dirty="0" smtClean="0"/>
          </a:p>
          <a:p>
            <a:r>
              <a:rPr lang="en-US" dirty="0" err="1" smtClean="0"/>
              <a:t>JsonResult</a:t>
            </a:r>
            <a:endParaRPr lang="en-US" dirty="0" smtClean="0"/>
          </a:p>
          <a:p>
            <a:r>
              <a:rPr lang="en-US" dirty="0" err="1" smtClean="0"/>
              <a:t>RedirectResult</a:t>
            </a:r>
            <a:endParaRPr lang="en-US" dirty="0" smtClean="0"/>
          </a:p>
          <a:p>
            <a:r>
              <a:rPr lang="en-US" dirty="0" err="1" smtClean="0"/>
              <a:t>RedirectToRouteResult</a:t>
            </a:r>
            <a:endParaRPr lang="en-US" dirty="0" smtClean="0"/>
          </a:p>
          <a:p>
            <a:r>
              <a:rPr lang="en-US" dirty="0" err="1" smtClean="0"/>
              <a:t>ViewResult</a:t>
            </a:r>
            <a:endParaRPr lang="en-US" dirty="0" smtClean="0"/>
          </a:p>
          <a:p>
            <a:r>
              <a:rPr lang="en-US" dirty="0" err="1" smtClean="0"/>
              <a:t>PartialViewResult</a:t>
            </a:r>
            <a:endParaRPr lang="en-US" dirty="0" smtClean="0"/>
          </a:p>
          <a:p>
            <a:r>
              <a:rPr lang="en-US" dirty="0" err="1" smtClean="0"/>
              <a:t>FileResult</a:t>
            </a:r>
            <a:endParaRPr lang="en-US" dirty="0" smtClean="0"/>
          </a:p>
          <a:p>
            <a:r>
              <a:rPr lang="en-US" dirty="0" err="1" smtClean="0"/>
              <a:t>FilePathResult</a:t>
            </a:r>
            <a:endParaRPr lang="en-US" dirty="0" smtClean="0"/>
          </a:p>
          <a:p>
            <a:r>
              <a:rPr lang="en-US" dirty="0" err="1" smtClean="0"/>
              <a:t>FileContentResult</a:t>
            </a:r>
            <a:endParaRPr lang="en-US" dirty="0" smtClean="0"/>
          </a:p>
          <a:p>
            <a:r>
              <a:rPr lang="en-US" dirty="0" err="1" smtClean="0"/>
              <a:t>FileStreamResult</a:t>
            </a:r>
            <a:endParaRPr lang="en-US" dirty="0" smtClean="0"/>
          </a:p>
          <a:p>
            <a:r>
              <a:rPr lang="en-US" dirty="0" err="1" smtClean="0"/>
              <a:t>JavaScriptResult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has several types to help handle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91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1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09800"/>
            <a:ext cx="3636085" cy="1258493"/>
          </a:xfrm>
        </p:spPr>
        <p:txBody>
          <a:bodyPr/>
          <a:lstStyle/>
          <a:p>
            <a:r>
              <a:rPr lang="en-US" dirty="0" smtClean="0"/>
              <a:t>The 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67200" y="457200"/>
            <a:ext cx="4571999" cy="5410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Views</a:t>
            </a:r>
            <a:r>
              <a:rPr lang="en-US" dirty="0" smtClean="0"/>
              <a:t> are responsible for providing the User Interface (UI) to the user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View </a:t>
            </a:r>
            <a:r>
              <a:rPr lang="en-US" dirty="0" smtClean="0"/>
              <a:t>receive a reference to a </a:t>
            </a:r>
            <a:r>
              <a:rPr lang="en-US" i="1" dirty="0" smtClean="0"/>
              <a:t>Model</a:t>
            </a:r>
            <a:r>
              <a:rPr lang="en-US" dirty="0" smtClean="0"/>
              <a:t> and it transforms the data in a format ready to be presented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3505200"/>
            <a:ext cx="3388660" cy="21395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78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Views, Strongly Typed View, specify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5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13675" cy="609600"/>
          </a:xfrm>
        </p:spPr>
        <p:txBody>
          <a:bodyPr/>
          <a:lstStyle/>
          <a:p>
            <a:r>
              <a:rPr lang="en-US" dirty="0" smtClean="0"/>
              <a:t>What is MVC?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214260"/>
            <a:ext cx="7442200" cy="67095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Step 1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Incoming request routed to </a:t>
            </a:r>
            <a:r>
              <a:rPr lang="en-US" sz="2000" b="1" dirty="0" smtClean="0">
                <a:solidFill>
                  <a:srgbClr val="FF9933"/>
                </a:solidFill>
              </a:rPr>
              <a:t>Controller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Request</a:t>
            </a: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</p:spTree>
    <p:extLst>
      <p:ext uri="{BB962C8B-B14F-4D97-AF65-F5344CB8AC3E}">
        <p14:creationId xmlns="" xmlns:p14="http://schemas.microsoft.com/office/powerpoint/2010/main" val="1353386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13675" cy="609600"/>
          </a:xfrm>
        </p:spPr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214260"/>
            <a:ext cx="7442200" cy="6709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Step 2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9933"/>
                </a:solidFill>
              </a:rPr>
              <a:t>Controller</a:t>
            </a:r>
            <a:r>
              <a:rPr lang="en-US" sz="2000" dirty="0" smtClean="0"/>
              <a:t> processes request and creates presentation </a:t>
            </a:r>
            <a:r>
              <a:rPr lang="en-US" sz="2000" b="1" dirty="0" smtClean="0">
                <a:solidFill>
                  <a:srgbClr val="FF9933"/>
                </a:solidFill>
              </a:rPr>
              <a:t>Model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5018315" y="1469723"/>
            <a:ext cx="801823" cy="1143955"/>
            <a:chOff x="5595257" y="1415285"/>
            <a:chExt cx="801823" cy="1143955"/>
          </a:xfrm>
        </p:grpSpPr>
        <p:pic>
          <p:nvPicPr>
            <p:cNvPr id="3088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24412" y="1415285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5595257" y="222068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63"/>
              <a:r>
                <a:rPr lang="en-US" dirty="0" smtClean="0">
                  <a:solidFill>
                    <a:srgbClr val="FFFFFF"/>
                  </a:solidFill>
                </a:rPr>
                <a:t>Model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07043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13675" cy="609600"/>
          </a:xfrm>
        </p:spPr>
        <p:txBody>
          <a:bodyPr/>
          <a:lstStyle/>
          <a:p>
            <a:r>
              <a:rPr lang="en-US" dirty="0" smtClean="0"/>
              <a:t>What is MVC?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214260"/>
            <a:ext cx="7442200" cy="11493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Step 3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9933"/>
                </a:solidFill>
              </a:rPr>
              <a:t>Model</a:t>
            </a:r>
            <a:r>
              <a:rPr lang="en-US" sz="2000" dirty="0" smtClean="0"/>
              <a:t> is passed to </a:t>
            </a:r>
            <a:r>
              <a:rPr lang="en-US" sz="2000" b="1" dirty="0" smtClean="0">
                <a:solidFill>
                  <a:srgbClr val="FF9933"/>
                </a:solidFill>
              </a:rPr>
              <a:t>View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84904" y="3663696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cxnSp>
        <p:nvCxnSpPr>
          <p:cNvPr id="23" name="Curved Connector 22"/>
          <p:cNvCxnSpPr>
            <a:stCxn id="26" idx="2"/>
            <a:endCxn id="27" idx="0"/>
          </p:cNvCxnSpPr>
          <p:nvPr/>
        </p:nvCxnSpPr>
        <p:spPr bwMode="auto">
          <a:xfrm rot="16200000" flipH="1">
            <a:off x="3863340" y="2244852"/>
            <a:ext cx="1057656" cy="1780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88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071" y="2863093"/>
            <a:ext cx="386913" cy="435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9762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13675" cy="609600"/>
          </a:xfrm>
        </p:spPr>
        <p:txBody>
          <a:bodyPr/>
          <a:lstStyle/>
          <a:p>
            <a:r>
              <a:rPr lang="en-US" dirty="0" smtClean="0"/>
              <a:t>What is MVC?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214260"/>
            <a:ext cx="7442200" cy="11493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Step 4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9933"/>
                </a:solidFill>
              </a:rPr>
              <a:t>View</a:t>
            </a:r>
            <a:r>
              <a:rPr lang="en-US" sz="2000" dirty="0" smtClean="0"/>
              <a:t> transforms </a:t>
            </a:r>
            <a:r>
              <a:rPr lang="en-US" sz="2000" b="1" dirty="0" smtClean="0">
                <a:solidFill>
                  <a:srgbClr val="FF9933"/>
                </a:solidFill>
              </a:rPr>
              <a:t>Model</a:t>
            </a:r>
            <a:r>
              <a:rPr lang="en-US" sz="2000" dirty="0" smtClean="0"/>
              <a:t> into appropriate output format</a:t>
            </a:r>
            <a:endParaRPr lang="en-US" sz="2000" b="1" dirty="0" smtClean="0">
              <a:solidFill>
                <a:srgbClr val="FF9933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84904" y="3663696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pic>
        <p:nvPicPr>
          <p:cNvPr id="4098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2661" y="4269920"/>
            <a:ext cx="846366" cy="846366"/>
          </a:xfrm>
          <a:prstGeom prst="rect">
            <a:avLst/>
          </a:prstGeom>
          <a:noFill/>
        </p:spPr>
      </p:pic>
      <p:pic>
        <p:nvPicPr>
          <p:cNvPr id="15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7860" y="4310896"/>
            <a:ext cx="696559" cy="783629"/>
          </a:xfrm>
          <a:prstGeom prst="rect">
            <a:avLst/>
          </a:prstGeom>
          <a:noFill/>
        </p:spPr>
      </p:pic>
      <p:sp>
        <p:nvSpPr>
          <p:cNvPr id="17" name="Right Arrow 16"/>
          <p:cNvSpPr/>
          <p:nvPr/>
        </p:nvSpPr>
        <p:spPr bwMode="auto">
          <a:xfrm>
            <a:off x="5159826" y="4528457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714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13675" cy="609600"/>
          </a:xfrm>
        </p:spPr>
        <p:txBody>
          <a:bodyPr/>
          <a:lstStyle/>
          <a:p>
            <a:r>
              <a:rPr lang="en-US" dirty="0" smtClean="0"/>
              <a:t>What is MVC?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214260"/>
            <a:ext cx="7442200" cy="11493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Step 5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Response is rendered</a:t>
            </a:r>
            <a:endParaRPr lang="en-US" sz="2000" b="1" dirty="0" smtClean="0">
              <a:solidFill>
                <a:srgbClr val="FF9933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598920" y="374599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84904" y="3663696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pic>
        <p:nvPicPr>
          <p:cNvPr id="12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4262" y="3301091"/>
            <a:ext cx="846366" cy="846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25552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and </a:t>
            </a:r>
            <a:r>
              <a:rPr lang="en-US" dirty="0" err="1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WebForm</a:t>
            </a:r>
            <a:r>
              <a:rPr lang="en-US" dirty="0" smtClean="0"/>
              <a:t> to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13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Html.TextBox</a:t>
            </a:r>
            <a:endParaRPr lang="en-US" dirty="0" smtClean="0"/>
          </a:p>
          <a:p>
            <a:r>
              <a:rPr lang="en-US" dirty="0" err="1" smtClean="0"/>
              <a:t>Html.ActionLink</a:t>
            </a:r>
            <a:r>
              <a:rPr lang="en-US" dirty="0" smtClean="0"/>
              <a:t>, </a:t>
            </a:r>
            <a:r>
              <a:rPr lang="en-US" dirty="0" err="1" smtClean="0"/>
              <a:t>RouteLink</a:t>
            </a:r>
            <a:endParaRPr lang="en-US" dirty="0" smtClean="0"/>
          </a:p>
          <a:p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err="1" smtClean="0"/>
              <a:t>Html.Hidden</a:t>
            </a:r>
            <a:endParaRPr lang="en-US" dirty="0" smtClean="0"/>
          </a:p>
          <a:p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err="1" smtClean="0"/>
              <a:t>Html.ListBox</a:t>
            </a:r>
            <a:endParaRPr lang="en-US" dirty="0" smtClean="0"/>
          </a:p>
          <a:p>
            <a:r>
              <a:rPr lang="en-US" dirty="0" err="1" smtClean="0"/>
              <a:t>Html.Password</a:t>
            </a:r>
            <a:endParaRPr lang="en-US" dirty="0" smtClean="0"/>
          </a:p>
          <a:p>
            <a:r>
              <a:rPr lang="en-US" dirty="0" err="1" smtClean="0"/>
              <a:t>Html.RadioButton</a:t>
            </a:r>
            <a:endParaRPr lang="en-US" dirty="0" smtClean="0"/>
          </a:p>
          <a:p>
            <a:r>
              <a:rPr lang="en-US" dirty="0" err="1" smtClean="0"/>
              <a:t>Html.Partial</a:t>
            </a:r>
            <a:r>
              <a:rPr lang="en-US" dirty="0" smtClean="0"/>
              <a:t>, </a:t>
            </a:r>
            <a:r>
              <a:rPr lang="en-US" dirty="0" err="1" smtClean="0"/>
              <a:t>RenderPartial</a:t>
            </a:r>
            <a:endParaRPr lang="en-US" dirty="0" smtClean="0"/>
          </a:p>
          <a:p>
            <a:r>
              <a:rPr lang="en-US" dirty="0" err="1" smtClean="0"/>
              <a:t>Html.Action</a:t>
            </a:r>
            <a:r>
              <a:rPr lang="en-US" dirty="0" smtClean="0"/>
              <a:t>, </a:t>
            </a:r>
            <a:r>
              <a:rPr lang="en-US" dirty="0" err="1" smtClean="0"/>
              <a:t>RenderAction</a:t>
            </a:r>
            <a:endParaRPr lang="en-US" dirty="0" smtClean="0"/>
          </a:p>
          <a:p>
            <a:r>
              <a:rPr lang="en-US" dirty="0" err="1" smtClean="0"/>
              <a:t>Html.TextArea</a:t>
            </a:r>
            <a:endParaRPr lang="en-US" dirty="0" smtClean="0"/>
          </a:p>
          <a:p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err="1" smtClean="0"/>
              <a:t>Html.ValidationSummary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Methods shipped with </a:t>
            </a:r>
            <a:r>
              <a:rPr lang="en-US" dirty="0" err="1" smtClean="0"/>
              <a:t>Asp.Net</a:t>
            </a:r>
            <a:r>
              <a:rPr lang="en-US" dirty="0" smtClean="0"/>
              <a:t> MVC that help to deal with the HTML code.</a:t>
            </a:r>
          </a:p>
          <a:p>
            <a:r>
              <a:rPr lang="en-US" dirty="0" smtClean="0"/>
              <a:t>MVC2 introduced also the strongly typed Helpers, that allow to use Model properties using a Lambda expression instead of a simple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in </a:t>
            </a:r>
            <a:r>
              <a:rPr lang="en-US" dirty="0" err="1" smtClean="0"/>
              <a:t>Asp.Net</a:t>
            </a:r>
            <a:r>
              <a:rPr lang="en-US" dirty="0" smtClean="0"/>
              <a:t> MVC are used to: </a:t>
            </a:r>
          </a:p>
          <a:p>
            <a:pPr lvl="1"/>
            <a:r>
              <a:rPr lang="en-US" dirty="0" smtClean="0"/>
              <a:t>Match incoming requests and maps them to a </a:t>
            </a:r>
            <a:r>
              <a:rPr lang="en-US" i="1" dirty="0" smtClean="0"/>
              <a:t>Controller action</a:t>
            </a:r>
          </a:p>
          <a:p>
            <a:pPr lvl="1"/>
            <a:r>
              <a:rPr lang="en-US" dirty="0" smtClean="0"/>
              <a:t>Construct an outgoing URLs that correspond to </a:t>
            </a:r>
            <a:r>
              <a:rPr lang="en-US" i="1" dirty="0" err="1" smtClean="0"/>
              <a:t>Contrller</a:t>
            </a:r>
            <a:r>
              <a:rPr lang="en-US" i="1" dirty="0" smtClean="0"/>
              <a:t> action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Asp.Net</a:t>
            </a:r>
            <a:r>
              <a:rPr lang="en-US" dirty="0" smtClean="0"/>
              <a:t> MVC manages the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46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09800"/>
            <a:ext cx="3636085" cy="1258493"/>
          </a:xfrm>
        </p:spPr>
        <p:txBody>
          <a:bodyPr/>
          <a:lstStyle/>
          <a:p>
            <a:r>
              <a:rPr lang="en-US" dirty="0" smtClean="0"/>
              <a:t>Defining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0" y="731520"/>
            <a:ext cx="5105399" cy="489473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RegisterRoutes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RouteCollection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routes)</a:t>
            </a:r>
          </a:p>
          <a:p>
            <a:pPr marL="4572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routes.IgnoreRoute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"{resource}.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axd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/{*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pathInfo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}"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routes.MapRoute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Default"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Route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name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"{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controller}/{action}/{id}"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URL with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parameters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{ controller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action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id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100" dirty="0" err="1" smtClean="0">
                <a:solidFill>
                  <a:srgbClr val="2B91AF"/>
                </a:solidFill>
                <a:latin typeface="Consolas"/>
              </a:rPr>
              <a:t>UrlParameter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.Optional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Parameter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defaults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572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 protected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Application_Start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100" dirty="0" err="1" smtClean="0">
                <a:solidFill>
                  <a:srgbClr val="2B91AF"/>
                </a:solidFill>
                <a:latin typeface="Consolas"/>
              </a:rPr>
              <a:t>AreaRegistration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.RegisterAllAreas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RegisterRoutes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 smtClean="0">
                <a:solidFill>
                  <a:srgbClr val="2B91AF"/>
                </a:solidFill>
                <a:latin typeface="Consolas"/>
              </a:rPr>
              <a:t>RouteTable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.Routes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572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45720" indent="0">
              <a:buNone/>
            </a:pPr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388660" cy="2139518"/>
          </a:xfrm>
        </p:spPr>
        <p:txBody>
          <a:bodyPr/>
          <a:lstStyle/>
          <a:p>
            <a:r>
              <a:rPr lang="en-US" dirty="0" smtClean="0"/>
              <a:t>The default 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53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URL patterns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7524"/>
            <a:ext cx="73843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8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TDD with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MVC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was made with TDD in mind, but you can use also without it (if you want… 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designed with TDD in mind from the first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your favorite Test Framework</a:t>
            </a:r>
          </a:p>
          <a:p>
            <a:r>
              <a:rPr lang="en-US" dirty="0" smtClean="0"/>
              <a:t>With MVC you can test the also your UI behavior (!)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429000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48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91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09800"/>
            <a:ext cx="4419600" cy="1258493"/>
          </a:xfrm>
        </p:spPr>
        <p:txBody>
          <a:bodyPr/>
          <a:lstStyle/>
          <a:p>
            <a:r>
              <a:rPr lang="en-US" dirty="0" err="1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was introduced in 2002 (</a:t>
            </a:r>
            <a:r>
              <a:rPr lang="en-US" dirty="0" err="1" smtClean="0"/>
              <a:t>.Net</a:t>
            </a:r>
            <a:r>
              <a:rPr lang="en-US" dirty="0" smtClean="0"/>
              <a:t> 1.0)</a:t>
            </a:r>
          </a:p>
          <a:p>
            <a:r>
              <a:rPr lang="en-US" dirty="0" smtClean="0"/>
              <a:t>It was a big improvement from the “spaghetti code” that came with Asp classic</a:t>
            </a:r>
          </a:p>
          <a:p>
            <a:r>
              <a:rPr lang="en-US" dirty="0" smtClean="0"/>
              <a:t>It introduced a new programming model, based on Events, Server-side Controls and “</a:t>
            </a:r>
            <a:r>
              <a:rPr lang="en-US" dirty="0" err="1" smtClean="0"/>
              <a:t>stateful</a:t>
            </a:r>
            <a:r>
              <a:rPr lang="en-US" dirty="0" smtClean="0"/>
              <a:t>” Form (Session, Cache, </a:t>
            </a:r>
            <a:r>
              <a:rPr lang="en-US" dirty="0" err="1" smtClean="0"/>
              <a:t>ViewState</a:t>
            </a:r>
            <a:r>
              <a:rPr lang="en-US" dirty="0" smtClean="0"/>
              <a:t>): the RAD/VB-like development model for the web.</a:t>
            </a:r>
          </a:p>
          <a:p>
            <a:r>
              <a:rPr lang="en-US" dirty="0" smtClean="0"/>
              <a:t>It allowed a lot of developers to deal with the Web, also if they have limited or no skills at all in HTML and JavaScript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Build with productivity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4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239000" cy="55168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Web Form models</a:t>
            </a:r>
            <a:endParaRPr lang="en-US" dirty="0"/>
          </a:p>
        </p:txBody>
      </p:sp>
      <p:pic>
        <p:nvPicPr>
          <p:cNvPr id="1029" name="Picture 5" descr="https://kiosk2.hermanmiller.com/techcheck/IE7DownloadsP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743200" cy="25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5105399" y="1752600"/>
            <a:ext cx="351279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17407" y="3777734"/>
            <a:ext cx="101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91424" y="1806833"/>
            <a:ext cx="1639478" cy="1948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40663" y="2286000"/>
            <a:ext cx="154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Serialize/</a:t>
            </a:r>
          </a:p>
          <a:p>
            <a:r>
              <a:rPr lang="en-US" sz="1600" dirty="0" err="1" smtClean="0"/>
              <a:t>Deserialize</a:t>
            </a:r>
            <a:endParaRPr lang="en-US" sz="1600" dirty="0" smtClean="0"/>
          </a:p>
          <a:p>
            <a:r>
              <a:rPr lang="en-US" sz="1600" dirty="0" err="1" smtClean="0"/>
              <a:t>Webform</a:t>
            </a:r>
            <a:r>
              <a:rPr lang="en-US" sz="1600" dirty="0" smtClean="0"/>
              <a:t> state</a:t>
            </a:r>
          </a:p>
        </p:txBody>
      </p:sp>
      <p:sp>
        <p:nvSpPr>
          <p:cNvPr id="37" name="Flowchart: Predefined Process 36"/>
          <p:cNvSpPr/>
          <p:nvPr/>
        </p:nvSpPr>
        <p:spPr>
          <a:xfrm>
            <a:off x="7315199" y="2209800"/>
            <a:ext cx="664478" cy="8382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33832" y="235087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11630" y="2535540"/>
            <a:ext cx="2129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662" y="2350874"/>
            <a:ext cx="542369" cy="1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30902" y="2880673"/>
            <a:ext cx="493129" cy="19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111630" y="3263209"/>
            <a:ext cx="2083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6487" y="2101334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HttpRequest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8737" y="2801895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HttpResponse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666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9" grpId="0" animBg="1"/>
      <p:bldP spid="31" grpId="0"/>
      <p:bldP spid="37" grpId="0" animBg="1"/>
      <p:bldP spid="39" grpId="0"/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384048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Events and State management are not HTTP concepts (you need a quite big structure to manage them)</a:t>
            </a:r>
          </a:p>
          <a:p>
            <a:r>
              <a:rPr lang="en-US" sz="2100" dirty="0" smtClean="0"/>
              <a:t>The page life cycle, with all the events handler, can become really complicated and also delicate (easy to break)</a:t>
            </a:r>
          </a:p>
          <a:p>
            <a:r>
              <a:rPr lang="en-US" sz="2100" dirty="0" smtClean="0"/>
              <a:t>You have low control over the HTML code generated</a:t>
            </a:r>
          </a:p>
          <a:p>
            <a:r>
              <a:rPr lang="en-US" sz="2100" dirty="0" smtClean="0"/>
              <a:t>The complex Unique ID values for the server-side controls don’t fit well with </a:t>
            </a:r>
            <a:r>
              <a:rPr lang="en-US" sz="2100" dirty="0" err="1" smtClean="0"/>
              <a:t>Javascript</a:t>
            </a:r>
            <a:r>
              <a:rPr lang="en-US" sz="2100" dirty="0" smtClean="0"/>
              <a:t> functions</a:t>
            </a:r>
          </a:p>
          <a:p>
            <a:r>
              <a:rPr lang="en-US" sz="2100" dirty="0" smtClean="0"/>
              <a:t>There is a fake feeling of separation of concerns with the </a:t>
            </a:r>
            <a:r>
              <a:rPr lang="en-US" sz="2100" dirty="0" err="1" smtClean="0"/>
              <a:t>Asp.Net’s</a:t>
            </a:r>
            <a:r>
              <a:rPr lang="en-US" sz="2100" dirty="0" smtClean="0"/>
              <a:t> code behind</a:t>
            </a:r>
          </a:p>
          <a:p>
            <a:r>
              <a:rPr lang="en-US" sz="2100" dirty="0" smtClean="0"/>
              <a:t>Automated test could be challenging.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80279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724400"/>
            <a:ext cx="7315200" cy="1143000"/>
          </a:xfrm>
        </p:spPr>
        <p:txBody>
          <a:bodyPr/>
          <a:lstStyle/>
          <a:p>
            <a:r>
              <a:rPr lang="en-US" sz="3200" dirty="0" smtClean="0"/>
              <a:t>The Web development today 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762000"/>
            <a:ext cx="6934200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Web standards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REST (</a:t>
            </a:r>
            <a:r>
              <a:rPr lang="en-US" i="1" dirty="0" smtClean="0"/>
              <a:t>Representational State Transfer</a:t>
            </a:r>
            <a:r>
              <a:rPr lang="en-US" dirty="0" smtClean="0"/>
              <a:t>), represents an application in terms of resources, instead of SOAP, the </a:t>
            </a:r>
            <a:r>
              <a:rPr lang="en-US" dirty="0" err="1" smtClean="0"/>
              <a:t>Asp.Net</a:t>
            </a:r>
            <a:r>
              <a:rPr lang="en-US" dirty="0" smtClean="0"/>
              <a:t> web service base technology</a:t>
            </a:r>
          </a:p>
          <a:p>
            <a:r>
              <a:rPr lang="en-US" dirty="0" smtClean="0"/>
              <a:t>Agile and TDD</a:t>
            </a:r>
          </a:p>
        </p:txBody>
      </p:sp>
    </p:spTree>
    <p:extLst>
      <p:ext uri="{BB962C8B-B14F-4D97-AF65-F5344CB8AC3E}">
        <p14:creationId xmlns:p14="http://schemas.microsoft.com/office/powerpoint/2010/main" xmlns="" val="4639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72440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So… Welcome, </a:t>
            </a:r>
            <a:r>
              <a:rPr lang="en-US" sz="3600" dirty="0" err="1" smtClean="0"/>
              <a:t>Asp.Net</a:t>
            </a:r>
            <a:r>
              <a:rPr lang="en-US" sz="3600" dirty="0" smtClean="0"/>
              <a:t> MVC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26988"/>
            <a:ext cx="6324600" cy="348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200400" y="2362200"/>
            <a:ext cx="2819400" cy="53340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21401132">
            <a:off x="3353080" y="2342627"/>
            <a:ext cx="2642349" cy="91949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Right">
              <a:avLst>
                <a:gd name="adj" fmla="val 2822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3155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otorwerk" pitchFamily="2" charset="0"/>
              </a:rPr>
              <a:t>WEB</a:t>
            </a:r>
            <a:endParaRPr lang="en-US" sz="5400" b="1" cap="none" spc="0" dirty="0">
              <a:ln w="31550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Motorwer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3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4648200"/>
            <a:ext cx="6664911" cy="1143000"/>
          </a:xfrm>
        </p:spPr>
        <p:txBody>
          <a:bodyPr/>
          <a:lstStyle/>
          <a:p>
            <a:r>
              <a:rPr lang="en-US" sz="3600" dirty="0" err="1" smtClean="0"/>
              <a:t>Asp.Net</a:t>
            </a:r>
            <a:r>
              <a:rPr lang="en-US" sz="3600" dirty="0" smtClean="0"/>
              <a:t> MVC “tenets”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 extensible, maintainable and flexible</a:t>
            </a:r>
          </a:p>
          <a:p>
            <a:r>
              <a:rPr lang="en-US" dirty="0" smtClean="0"/>
              <a:t>Be testable</a:t>
            </a:r>
          </a:p>
          <a:p>
            <a:r>
              <a:rPr lang="en-US" dirty="0" smtClean="0"/>
              <a:t>Have a tight control over HTML and HTTP</a:t>
            </a:r>
          </a:p>
          <a:p>
            <a:r>
              <a:rPr lang="en-US" dirty="0" smtClean="0"/>
              <a:t>Use convention over configuration</a:t>
            </a:r>
          </a:p>
          <a:p>
            <a:r>
              <a:rPr lang="en-US" dirty="0" smtClean="0"/>
              <a:t>Separation of concerns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7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1510</TotalTime>
  <Words>1159</Words>
  <Application>Microsoft Office PowerPoint</Application>
  <PresentationFormat>On-screen Show (4:3)</PresentationFormat>
  <Paragraphs>232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Slipstream</vt:lpstr>
      <vt:lpstr>Asp.Net MVC</vt:lpstr>
      <vt:lpstr>Agenda</vt:lpstr>
      <vt:lpstr>MVC and Asp.Net</vt:lpstr>
      <vt:lpstr>Asp.Net</vt:lpstr>
      <vt:lpstr>Slide 5</vt:lpstr>
      <vt:lpstr>Slide 6</vt:lpstr>
      <vt:lpstr>The Web development today is</vt:lpstr>
      <vt:lpstr>So… Welcome, Asp.Net MVC</vt:lpstr>
      <vt:lpstr>Asp.Net MVC “tenets”</vt:lpstr>
      <vt:lpstr>The MVC pattern</vt:lpstr>
      <vt:lpstr>Separation of concerns</vt:lpstr>
      <vt:lpstr>Asp.Net &gt; Asp.Net MVC</vt:lpstr>
      <vt:lpstr>Slide 13</vt:lpstr>
      <vt:lpstr>Demo</vt:lpstr>
      <vt:lpstr>Asp.Net MVC</vt:lpstr>
      <vt:lpstr>Convention over configuration</vt:lpstr>
      <vt:lpstr>Models, Controllers and Views</vt:lpstr>
      <vt:lpstr>The Models</vt:lpstr>
      <vt:lpstr>The Controllers</vt:lpstr>
      <vt:lpstr>The Action Methods</vt:lpstr>
      <vt:lpstr>ActionResult types</vt:lpstr>
      <vt:lpstr>Demo</vt:lpstr>
      <vt:lpstr>The Views</vt:lpstr>
      <vt:lpstr>Demo</vt:lpstr>
      <vt:lpstr>What is MVC? </vt:lpstr>
      <vt:lpstr>What is MVC?</vt:lpstr>
      <vt:lpstr>What is MVC? </vt:lpstr>
      <vt:lpstr>What is MVC? </vt:lpstr>
      <vt:lpstr>What is MVC? </vt:lpstr>
      <vt:lpstr>Html Helpers</vt:lpstr>
      <vt:lpstr>Routing</vt:lpstr>
      <vt:lpstr>Defining Routes</vt:lpstr>
      <vt:lpstr>Route URL patterns </vt:lpstr>
      <vt:lpstr>TDD with Asp.Net MVC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steo</dc:creator>
  <cp:lastModifiedBy>Santu</cp:lastModifiedBy>
  <cp:revision>115</cp:revision>
  <dcterms:created xsi:type="dcterms:W3CDTF">2006-08-16T00:00:00Z</dcterms:created>
  <dcterms:modified xsi:type="dcterms:W3CDTF">2016-07-28T09:28:19Z</dcterms:modified>
</cp:coreProperties>
</file>