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6" r:id="rId2"/>
    <p:sldId id="270" r:id="rId3"/>
    <p:sldId id="256" r:id="rId4"/>
    <p:sldId id="257" r:id="rId5"/>
    <p:sldId id="258" r:id="rId6"/>
    <p:sldId id="272" r:id="rId7"/>
    <p:sldId id="273" r:id="rId8"/>
    <p:sldId id="260" r:id="rId9"/>
    <p:sldId id="259" r:id="rId10"/>
    <p:sldId id="277" r:id="rId11"/>
    <p:sldId id="280" r:id="rId12"/>
    <p:sldId id="279" r:id="rId13"/>
    <p:sldId id="278" r:id="rId14"/>
    <p:sldId id="265" r:id="rId15"/>
    <p:sldId id="281" r:id="rId16"/>
    <p:sldId id="263" r:id="rId17"/>
    <p:sldId id="268" r:id="rId18"/>
    <p:sldId id="269" r:id="rId19"/>
    <p:sldId id="276" r:id="rId20"/>
    <p:sldId id="267" r:id="rId21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0CEA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06" autoAdjust="0"/>
    <p:restoredTop sz="94660"/>
  </p:normalViewPr>
  <p:slideViewPr>
    <p:cSldViewPr>
      <p:cViewPr varScale="1">
        <p:scale>
          <a:sx n="69" d="100"/>
          <a:sy n="69" d="100"/>
        </p:scale>
        <p:origin x="-1086" y="-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906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906" y="6053328"/>
            <a:ext cx="2436876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5748" y="6044184"/>
            <a:ext cx="73502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559050" y="4038600"/>
            <a:ext cx="701675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559050" y="6050037"/>
            <a:ext cx="72644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2550" y="6068699"/>
            <a:ext cx="222885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259176" y="236539"/>
            <a:ext cx="635635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67750" y="228600"/>
            <a:ext cx="90805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99300" y="609601"/>
            <a:ext cx="222885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02615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99300" y="6248403"/>
            <a:ext cx="239395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5302" y="6248208"/>
            <a:ext cx="603794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604345" y="0"/>
            <a:ext cx="34671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653875" y="609600"/>
            <a:ext cx="24765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653875" y="0"/>
            <a:ext cx="24765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6511000" y="134276"/>
            <a:ext cx="533400" cy="264849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702" y="228600"/>
            <a:ext cx="883285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63702" y="1600200"/>
            <a:ext cx="883285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900" y="2743200"/>
            <a:ext cx="7716706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906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40335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485900" y="1600200"/>
            <a:ext cx="84201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1600200"/>
            <a:ext cx="8255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40335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60400" y="1589567"/>
            <a:ext cx="421005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248643" y="1589567"/>
            <a:ext cx="421005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273050"/>
            <a:ext cx="883285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60400" y="2438400"/>
            <a:ext cx="421005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200650" y="2438400"/>
            <a:ext cx="421005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60400" y="1752600"/>
            <a:ext cx="421005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5200650" y="1752600"/>
            <a:ext cx="421005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7785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273050"/>
            <a:ext cx="87503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60400" y="1752600"/>
            <a:ext cx="173355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559050" y="1752600"/>
            <a:ext cx="69342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3550" y="5486400"/>
            <a:ext cx="79248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906" y="4572000"/>
            <a:ext cx="9906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906" y="4663440"/>
            <a:ext cx="158496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674114" y="4654296"/>
            <a:ext cx="8231886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0" y="4648200"/>
            <a:ext cx="79248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568450" y="0"/>
            <a:ext cx="108966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769100" y="6248401"/>
            <a:ext cx="288925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56845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733550" y="6248207"/>
            <a:ext cx="4953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0624" y="0"/>
            <a:ext cx="8215376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60400" y="228600"/>
            <a:ext cx="883285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63702" y="1600200"/>
            <a:ext cx="883285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604000" y="6248401"/>
            <a:ext cx="288925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60401" y="6248207"/>
            <a:ext cx="5872840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906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7785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39762" y="1280160"/>
            <a:ext cx="9266238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7785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What is </a:t>
            </a:r>
            <a:r>
              <a:rPr lang="en-US" sz="2000" dirty="0" err="1" smtClean="0">
                <a:solidFill>
                  <a:srgbClr val="C00000"/>
                </a:solidFill>
              </a:rPr>
              <a:t>jQuery</a:t>
            </a:r>
            <a:r>
              <a:rPr lang="en-US" sz="2000" dirty="0" smtClean="0">
                <a:solidFill>
                  <a:srgbClr val="C00000"/>
                </a:solidFill>
              </a:rPr>
              <a:t>??</a:t>
            </a:r>
            <a:endParaRPr lang="en-US" sz="2000" dirty="0" smtClean="0">
              <a:solidFill>
                <a:srgbClr val="5F5F5F"/>
              </a:solidFill>
            </a:endParaRPr>
          </a:p>
          <a:p>
            <a:r>
              <a:rPr lang="en-US" sz="2000" dirty="0" err="1" smtClean="0">
                <a:solidFill>
                  <a:srgbClr val="5F5F5F"/>
                </a:solidFill>
              </a:rPr>
              <a:t>jQuery</a:t>
            </a:r>
            <a:r>
              <a:rPr lang="en-US" sz="2000" dirty="0" smtClean="0">
                <a:solidFill>
                  <a:srgbClr val="5F5F5F"/>
                </a:solidFill>
              </a:rPr>
              <a:t> is a fast, lightweight Open Source JavaScript library.</a:t>
            </a:r>
          </a:p>
          <a:p>
            <a:r>
              <a:rPr lang="en-US" sz="2000" dirty="0" err="1" smtClean="0">
                <a:solidFill>
                  <a:srgbClr val="5F5F5F"/>
                </a:solidFill>
              </a:rPr>
              <a:t>jQuery</a:t>
            </a:r>
            <a:r>
              <a:rPr lang="en-US" sz="2000" dirty="0" smtClean="0">
                <a:solidFill>
                  <a:srgbClr val="5F5F5F"/>
                </a:solidFill>
              </a:rPr>
              <a:t> simplifies HTML document traversing, event handling, animating, and Ajax interactions for Rapid Web Development.</a:t>
            </a:r>
          </a:p>
          <a:p>
            <a:r>
              <a:rPr lang="en-US" sz="2000" dirty="0" err="1">
                <a:solidFill>
                  <a:srgbClr val="5F5F5F"/>
                </a:solidFill>
              </a:rPr>
              <a:t>jQuery</a:t>
            </a:r>
            <a:r>
              <a:rPr lang="en-US" sz="2000" dirty="0">
                <a:solidFill>
                  <a:srgbClr val="5F5F5F"/>
                </a:solidFill>
              </a:rPr>
              <a:t> simplifies AJAX call and DOM manipulation.</a:t>
            </a:r>
          </a:p>
          <a:p>
            <a:r>
              <a:rPr lang="en-US" sz="2000" dirty="0" err="1" smtClean="0">
                <a:solidFill>
                  <a:srgbClr val="5F5F5F"/>
                </a:solidFill>
              </a:rPr>
              <a:t>jQuery</a:t>
            </a:r>
            <a:r>
              <a:rPr lang="en-US" sz="2000" dirty="0" smtClean="0">
                <a:solidFill>
                  <a:srgbClr val="5F5F5F"/>
                </a:solidFill>
              </a:rPr>
              <a:t> is CSS3 compatible and supports many browsers.[IE7,IE8,Corme2,Safari,Firefox3]</a:t>
            </a:r>
          </a:p>
          <a:p>
            <a:endParaRPr lang="en-US" sz="2000" dirty="0" smtClean="0">
              <a:solidFill>
                <a:srgbClr val="C00000"/>
              </a:solidFill>
            </a:endParaRPr>
          </a:p>
          <a:p>
            <a:endParaRPr lang="en-US" sz="2000" dirty="0" smtClean="0">
              <a:solidFill>
                <a:srgbClr val="5F5F5F"/>
              </a:solidFill>
            </a:endParaRPr>
          </a:p>
          <a:p>
            <a:pPr lvl="1"/>
            <a:endParaRPr lang="en-US" sz="2000" dirty="0" smtClean="0">
              <a:solidFill>
                <a:srgbClr val="C00000"/>
              </a:solidFill>
            </a:endParaRPr>
          </a:p>
          <a:p>
            <a:endParaRPr lang="en-US" dirty="0">
              <a:solidFill>
                <a:srgbClr val="5F5F5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Events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jQuery</a:t>
            </a:r>
            <a:r>
              <a:rPr lang="en-US" sz="2000" dirty="0"/>
              <a:t> events are the actions that can be detected by your web application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An event shows the exact moment when something happens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some examples of events</a:t>
            </a:r>
            <a:r>
              <a:rPr lang="en-US" sz="2000" dirty="0" smtClean="0"/>
              <a:t>.</a:t>
            </a:r>
          </a:p>
          <a:p>
            <a:pPr lvl="1"/>
            <a:r>
              <a:rPr lang="en-US" sz="1700" dirty="0"/>
              <a:t>A mouse click</a:t>
            </a:r>
          </a:p>
          <a:p>
            <a:pPr lvl="1"/>
            <a:r>
              <a:rPr lang="en-US" sz="1700" dirty="0"/>
              <a:t>An HTML form submission</a:t>
            </a:r>
          </a:p>
          <a:p>
            <a:pPr lvl="1"/>
            <a:r>
              <a:rPr lang="en-US" sz="1700" dirty="0"/>
              <a:t>A web page loading</a:t>
            </a:r>
          </a:p>
          <a:p>
            <a:pPr lvl="1"/>
            <a:r>
              <a:rPr lang="en-US" sz="1700" dirty="0"/>
              <a:t>A keystroke on the keyboard</a:t>
            </a:r>
          </a:p>
          <a:p>
            <a:pPr lvl="1"/>
            <a:r>
              <a:rPr lang="en-US" sz="1700" dirty="0"/>
              <a:t>Scrolling of the web page etc.</a:t>
            </a:r>
          </a:p>
          <a:p>
            <a:endParaRPr lang="en-US" sz="2000" dirty="0" smtClean="0">
              <a:solidFill>
                <a:srgbClr val="0000FF"/>
              </a:solidFill>
              <a:latin typeface="Courier New"/>
            </a:endParaRPr>
          </a:p>
          <a:p>
            <a:pPr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46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Events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2000" dirty="0"/>
              <a:t>These events can be categorized on the basis their types:</a:t>
            </a:r>
            <a:endParaRPr lang="en-US" sz="2000" dirty="0" smtClean="0">
              <a:solidFill>
                <a:srgbClr val="0000FF"/>
              </a:solidFill>
              <a:latin typeface="Courier New"/>
            </a:endParaRPr>
          </a:p>
          <a:p>
            <a:r>
              <a:rPr lang="en-US" dirty="0"/>
              <a:t>Mouse Events</a:t>
            </a:r>
          </a:p>
          <a:p>
            <a:r>
              <a:rPr lang="en-US" sz="2000" dirty="0"/>
              <a:t>click</a:t>
            </a:r>
          </a:p>
          <a:p>
            <a:r>
              <a:rPr lang="en-US" sz="2000" dirty="0" err="1"/>
              <a:t>dblclick</a:t>
            </a:r>
            <a:endParaRPr lang="en-US" sz="2000" dirty="0"/>
          </a:p>
          <a:p>
            <a:r>
              <a:rPr lang="en-US" sz="2000" dirty="0" err="1"/>
              <a:t>mouseenter</a:t>
            </a:r>
            <a:endParaRPr lang="en-US" sz="2000" dirty="0"/>
          </a:p>
          <a:p>
            <a:r>
              <a:rPr lang="en-US" sz="2000" dirty="0" err="1"/>
              <a:t>mouseleave</a:t>
            </a:r>
            <a:endParaRPr lang="en-US" sz="2000" dirty="0"/>
          </a:p>
          <a:p>
            <a:r>
              <a:rPr lang="en-US" dirty="0"/>
              <a:t>Keyboard Events</a:t>
            </a:r>
          </a:p>
          <a:p>
            <a:r>
              <a:rPr lang="en-US" sz="2000" dirty="0" err="1"/>
              <a:t>keyup</a:t>
            </a:r>
            <a:endParaRPr lang="en-US" sz="2000" dirty="0"/>
          </a:p>
          <a:p>
            <a:r>
              <a:rPr lang="en-US" sz="2000" dirty="0" err="1"/>
              <a:t>keydown</a:t>
            </a:r>
            <a:endParaRPr lang="en-US" sz="2000" dirty="0"/>
          </a:p>
          <a:p>
            <a:r>
              <a:rPr lang="en-US" sz="2000" dirty="0" err="1"/>
              <a:t>keypress</a:t>
            </a:r>
            <a:endParaRPr lang="en-US" sz="2000" dirty="0"/>
          </a:p>
          <a:p>
            <a:r>
              <a:rPr lang="en-US" sz="3400" dirty="0"/>
              <a:t>Form Events</a:t>
            </a:r>
            <a:endParaRPr lang="en-US" sz="2500" dirty="0"/>
          </a:p>
          <a:p>
            <a:r>
              <a:rPr lang="en-US" sz="2000" dirty="0"/>
              <a:t>submit</a:t>
            </a:r>
          </a:p>
          <a:p>
            <a:r>
              <a:rPr lang="en-US" sz="2000" dirty="0"/>
              <a:t>change</a:t>
            </a:r>
          </a:p>
          <a:p>
            <a:r>
              <a:rPr lang="en-US" sz="2000" dirty="0"/>
              <a:t>blur</a:t>
            </a:r>
          </a:p>
          <a:p>
            <a:r>
              <a:rPr lang="en-US" sz="2000" dirty="0"/>
              <a:t>focus</a:t>
            </a:r>
          </a:p>
          <a:p>
            <a:r>
              <a:rPr lang="en-US" dirty="0"/>
              <a:t>Document/Window Events</a:t>
            </a:r>
          </a:p>
          <a:p>
            <a:r>
              <a:rPr lang="en-US" sz="2000" dirty="0"/>
              <a:t>load</a:t>
            </a:r>
          </a:p>
          <a:p>
            <a:r>
              <a:rPr lang="en-US" sz="2000" dirty="0"/>
              <a:t>unload</a:t>
            </a:r>
          </a:p>
          <a:p>
            <a:r>
              <a:rPr lang="en-US" sz="2000" dirty="0"/>
              <a:t>scroll</a:t>
            </a:r>
          </a:p>
          <a:p>
            <a:r>
              <a:rPr lang="en-US" sz="2000" dirty="0"/>
              <a:t>resize</a:t>
            </a:r>
          </a:p>
          <a:p>
            <a:pPr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33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Events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Courier New"/>
              </a:rPr>
              <a:t>&lt;</a:t>
            </a:r>
            <a:r>
              <a:rPr lang="en-US" sz="2000" dirty="0" smtClean="0">
                <a:solidFill>
                  <a:srgbClr val="800000"/>
                </a:solidFill>
                <a:latin typeface="Courier New"/>
              </a:rPr>
              <a:t>script</a:t>
            </a:r>
            <a:r>
              <a:rPr lang="en-US" sz="2000" b="1" dirty="0" smtClean="0">
                <a:solidFill>
                  <a:srgbClr val="800000"/>
                </a:solidFill>
                <a:latin typeface="Courier New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ourier New"/>
              </a:rPr>
              <a:t>src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="Scripts/jquery-1.4.1.js" </a:t>
            </a:r>
            <a:r>
              <a:rPr lang="en-US" sz="2000" b="1" dirty="0" smtClean="0">
                <a:solidFill>
                  <a:srgbClr val="FF0000"/>
                </a:solidFill>
                <a:latin typeface="Courier New"/>
              </a:rPr>
              <a:t>type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="text/</a:t>
            </a:r>
            <a:r>
              <a:rPr lang="en-US" sz="2000" b="1" dirty="0" err="1" smtClean="0">
                <a:solidFill>
                  <a:srgbClr val="0000FF"/>
                </a:solidFill>
                <a:latin typeface="Courier New"/>
              </a:rPr>
              <a:t>javascript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"&gt;&lt;/</a:t>
            </a:r>
            <a:r>
              <a:rPr lang="en-US" sz="2000" b="1" dirty="0" smtClean="0">
                <a:solidFill>
                  <a:srgbClr val="800000"/>
                </a:solidFill>
                <a:latin typeface="Courier New"/>
              </a:rPr>
              <a:t>script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&gt;</a:t>
            </a:r>
          </a:p>
          <a:p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    &lt;</a:t>
            </a:r>
            <a:r>
              <a:rPr lang="en-US" sz="2000" b="1" dirty="0" smtClean="0">
                <a:solidFill>
                  <a:srgbClr val="800000"/>
                </a:solidFill>
                <a:latin typeface="Courier New"/>
              </a:rPr>
              <a:t>script </a:t>
            </a:r>
            <a:r>
              <a:rPr lang="en-US" sz="2000" b="1" dirty="0" smtClean="0">
                <a:solidFill>
                  <a:srgbClr val="FF0000"/>
                </a:solidFill>
                <a:latin typeface="Courier New"/>
              </a:rPr>
              <a:t>type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="text/</a:t>
            </a:r>
            <a:r>
              <a:rPr lang="en-US" sz="2000" b="1" dirty="0" err="1" smtClean="0">
                <a:solidFill>
                  <a:srgbClr val="0000FF"/>
                </a:solidFill>
                <a:latin typeface="Courier New"/>
              </a:rPr>
              <a:t>javascript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"&gt;</a:t>
            </a:r>
          </a:p>
          <a:p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        $(document).ready(function () {</a:t>
            </a:r>
          </a:p>
          <a:p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            $(</a:t>
            </a:r>
            <a:r>
              <a:rPr lang="en-US" sz="2000" b="1" dirty="0" smtClean="0">
                <a:solidFill>
                  <a:srgbClr val="800000"/>
                </a:solidFill>
                <a:latin typeface="Courier New"/>
              </a:rPr>
              <a:t>"#b1").click(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function () {</a:t>
            </a:r>
          </a:p>
          <a:p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                alert(</a:t>
            </a:r>
            <a:r>
              <a:rPr lang="en-US" sz="2000" b="1" dirty="0" smtClean="0">
                <a:solidFill>
                  <a:srgbClr val="800000"/>
                </a:solidFill>
                <a:latin typeface="Courier New"/>
              </a:rPr>
              <a:t>"Hello world!!!");</a:t>
            </a:r>
          </a:p>
          <a:p>
            <a:r>
              <a:rPr lang="en-US" sz="2000" b="1" dirty="0" smtClean="0">
                <a:solidFill>
                  <a:srgbClr val="800000"/>
                </a:solidFill>
                <a:latin typeface="Courier New"/>
              </a:rPr>
              <a:t>            });</a:t>
            </a:r>
          </a:p>
          <a:p>
            <a:endParaRPr lang="en-US" sz="2000" b="1" dirty="0" smtClean="0">
              <a:solidFill>
                <a:srgbClr val="800000"/>
              </a:solidFill>
              <a:latin typeface="Courier New"/>
            </a:endParaRPr>
          </a:p>
          <a:p>
            <a:r>
              <a:rPr lang="en-US" sz="2000" b="1" dirty="0" smtClean="0">
                <a:solidFill>
                  <a:srgbClr val="800000"/>
                </a:solidFill>
                <a:latin typeface="Courier New"/>
              </a:rPr>
              <a:t>        });</a:t>
            </a:r>
          </a:p>
          <a:p>
            <a:r>
              <a:rPr lang="en-US" sz="2000" b="1" dirty="0" smtClean="0">
                <a:solidFill>
                  <a:srgbClr val="800000"/>
                </a:solidFill>
                <a:latin typeface="Courier New"/>
              </a:rPr>
              <a:t>    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&lt;/</a:t>
            </a:r>
            <a:r>
              <a:rPr lang="en-US" sz="2000" b="1" dirty="0" smtClean="0">
                <a:solidFill>
                  <a:srgbClr val="800000"/>
                </a:solidFill>
                <a:latin typeface="Courier New"/>
              </a:rPr>
              <a:t>script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&gt;</a:t>
            </a:r>
          </a:p>
          <a:p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&lt;</a:t>
            </a:r>
            <a:r>
              <a:rPr lang="en-US" sz="2000" b="1" dirty="0" smtClean="0">
                <a:solidFill>
                  <a:srgbClr val="800000"/>
                </a:solidFill>
                <a:latin typeface="Courier New"/>
              </a:rPr>
              <a:t>div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&gt;</a:t>
            </a:r>
          </a:p>
          <a:p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    &lt;</a:t>
            </a:r>
            <a:r>
              <a:rPr lang="en-US" sz="2000" b="1" dirty="0" smtClean="0">
                <a:solidFill>
                  <a:srgbClr val="800000"/>
                </a:solidFill>
                <a:latin typeface="Courier New"/>
              </a:rPr>
              <a:t>Button </a:t>
            </a:r>
            <a:r>
              <a:rPr lang="en-US" sz="2000" b="1" dirty="0" smtClean="0">
                <a:solidFill>
                  <a:srgbClr val="FF0000"/>
                </a:solidFill>
                <a:latin typeface="Courier New"/>
              </a:rPr>
              <a:t>ID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="b1</a:t>
            </a:r>
            <a:r>
              <a:rPr lang="en-US" sz="2000" b="1" smtClean="0">
                <a:solidFill>
                  <a:srgbClr val="0000FF"/>
                </a:solidFill>
                <a:latin typeface="Courier New"/>
              </a:rPr>
              <a:t>" </a:t>
            </a:r>
            <a:r>
              <a:rPr lang="en-US" sz="2000" b="1" smtClean="0">
                <a:solidFill>
                  <a:srgbClr val="FF0000"/>
                </a:solidFill>
                <a:latin typeface="Courier New"/>
              </a:rPr>
              <a:t>Value</a:t>
            </a:r>
            <a:r>
              <a:rPr lang="en-US" sz="2000" b="1" smtClean="0">
                <a:solidFill>
                  <a:srgbClr val="0000FF"/>
                </a:solidFill>
                <a:latin typeface="Courier New"/>
              </a:rPr>
              <a:t>="</a:t>
            </a:r>
            <a:r>
              <a:rPr lang="en-US" sz="2000" b="1" dirty="0" err="1" smtClean="0">
                <a:solidFill>
                  <a:srgbClr val="0000FF"/>
                </a:solidFill>
                <a:latin typeface="Courier New"/>
              </a:rPr>
              <a:t>clickme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" /&gt;</a:t>
            </a:r>
          </a:p>
          <a:p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&lt;/</a:t>
            </a:r>
            <a:r>
              <a:rPr lang="en-US" sz="2000" b="1" dirty="0" smtClean="0">
                <a:solidFill>
                  <a:srgbClr val="800000"/>
                </a:solidFill>
                <a:latin typeface="Courier New"/>
              </a:rPr>
              <a:t>div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&gt;</a:t>
            </a:r>
          </a:p>
          <a:p>
            <a:endParaRPr lang="en-US" sz="2000" dirty="0" smtClean="0">
              <a:solidFill>
                <a:srgbClr val="0000FF"/>
              </a:solidFill>
              <a:latin typeface="Courier New"/>
            </a:endParaRPr>
          </a:p>
          <a:p>
            <a:pPr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69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Functions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000" dirty="0" smtClean="0">
              <a:solidFill>
                <a:srgbClr val="0000FF"/>
              </a:solidFill>
              <a:latin typeface="Courier New"/>
            </a:endParaRPr>
          </a:p>
          <a:p>
            <a:pPr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524000"/>
          <a:ext cx="8839200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600"/>
                <a:gridCol w="44196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Event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$(document).ready(function) 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Binds a function to the ready event of a document</a:t>
                      </a:r>
                      <a:br>
                        <a:rPr lang="en-US"/>
                      </a:br>
                      <a:r>
                        <a:rPr lang="en-US"/>
                        <a:t>(when the document is finished loading)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$(</a:t>
                      </a:r>
                      <a:r>
                        <a:rPr lang="en-US" i="1"/>
                        <a:t>selector</a:t>
                      </a:r>
                      <a:r>
                        <a:rPr lang="en-US"/>
                        <a:t>).click(function)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Triggers, or binds a function to the click event of selected elements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$(</a:t>
                      </a:r>
                      <a:r>
                        <a:rPr lang="en-US" i="1"/>
                        <a:t>selector</a:t>
                      </a:r>
                      <a:r>
                        <a:rPr lang="en-US"/>
                        <a:t>).dblclick(function)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Triggers, or binds a function to the double click event of selected elements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$(</a:t>
                      </a:r>
                      <a:r>
                        <a:rPr lang="en-US" i="1"/>
                        <a:t>selector</a:t>
                      </a:r>
                      <a:r>
                        <a:rPr lang="en-US"/>
                        <a:t>).focus(function)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Triggers, or binds a function to the focus event of selected elements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$(</a:t>
                      </a:r>
                      <a:r>
                        <a:rPr lang="en-US" i="1" dirty="0"/>
                        <a:t>selector</a:t>
                      </a:r>
                      <a:r>
                        <a:rPr lang="en-US" dirty="0"/>
                        <a:t>).</a:t>
                      </a:r>
                      <a:r>
                        <a:rPr lang="en-US" dirty="0" err="1"/>
                        <a:t>mouseover</a:t>
                      </a:r>
                      <a:r>
                        <a:rPr lang="en-US" dirty="0"/>
                        <a:t>(function)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Triggers, or binds a function to the </a:t>
                      </a:r>
                      <a:r>
                        <a:rPr lang="en-US" dirty="0" err="1"/>
                        <a:t>mouseover</a:t>
                      </a:r>
                      <a:r>
                        <a:rPr lang="en-US" dirty="0"/>
                        <a:t> event of selected elements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$(</a:t>
                      </a:r>
                      <a:r>
                        <a:rPr lang="en-US" i="1" dirty="0" smtClean="0"/>
                        <a:t>selector</a:t>
                      </a:r>
                      <a:r>
                        <a:rPr lang="en-US" dirty="0" smtClean="0"/>
                        <a:t>).blur(function)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Triggers, or binds a function to the blur event of selected elements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$(</a:t>
                      </a:r>
                      <a:r>
                        <a:rPr lang="en-US" i="1" dirty="0" smtClean="0"/>
                        <a:t>selector</a:t>
                      </a:r>
                      <a:r>
                        <a:rPr lang="en-US" dirty="0" smtClean="0"/>
                        <a:t>).change(function)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Triggers, or binds a function to the change event of selected elements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44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Effects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jQuery</a:t>
            </a:r>
            <a:r>
              <a:rPr lang="en-US" sz="2000" dirty="0"/>
              <a:t> enables us to add effects on a web page. </a:t>
            </a:r>
            <a:r>
              <a:rPr lang="en-US" sz="2000" dirty="0" err="1"/>
              <a:t>jQuery</a:t>
            </a:r>
            <a:r>
              <a:rPr lang="en-US" sz="2000" dirty="0"/>
              <a:t> effects can be categorized into fading, sliding, hiding/showing and animation effects.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endParaRPr lang="en-US" sz="2000" dirty="0" smtClean="0">
              <a:solidFill>
                <a:srgbClr val="0000FF"/>
              </a:solidFill>
              <a:latin typeface="Courier New"/>
            </a:endParaRPr>
          </a:p>
          <a:p>
            <a:pPr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</p:txBody>
      </p:sp>
      <p:pic>
        <p:nvPicPr>
          <p:cNvPr id="1027" name="Picture 3" descr="C:\Users\Santu\Desktop\jquery-effec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86000"/>
            <a:ext cx="7391400" cy="379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Effects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 err="1" smtClean="0">
                <a:solidFill>
                  <a:srgbClr val="C00000"/>
                </a:solidFill>
              </a:rPr>
              <a:t>jQuery</a:t>
            </a:r>
            <a:r>
              <a:rPr lang="en-US" sz="2000" b="1" dirty="0" smtClean="0">
                <a:solidFill>
                  <a:srgbClr val="C00000"/>
                </a:solidFill>
              </a:rPr>
              <a:t> Toggle</a:t>
            </a:r>
          </a:p>
          <a:p>
            <a:r>
              <a:rPr lang="en-US" sz="2000" dirty="0" smtClean="0"/>
              <a:t>The </a:t>
            </a:r>
            <a:r>
              <a:rPr lang="en-US" sz="2000" dirty="0" err="1" smtClean="0"/>
              <a:t>jQuery</a:t>
            </a:r>
            <a:r>
              <a:rPr lang="en-US" sz="2000" dirty="0" smtClean="0"/>
              <a:t> toggle() method toggles the visibility of HTML elements using the show() or hide() methods.</a:t>
            </a:r>
          </a:p>
          <a:p>
            <a:r>
              <a:rPr lang="en-US" sz="2000" dirty="0" smtClean="0"/>
              <a:t>Shown elements are hidden and hidden elements are shown.</a:t>
            </a:r>
          </a:p>
          <a:p>
            <a:r>
              <a:rPr lang="en-US" sz="2000" dirty="0" smtClean="0"/>
              <a:t>Syntax:</a:t>
            </a:r>
          </a:p>
          <a:p>
            <a:r>
              <a:rPr lang="en-US" sz="2000" b="1" dirty="0" smtClean="0"/>
              <a:t>$(selector).toggle(speed)</a:t>
            </a:r>
            <a:endParaRPr lang="en-US" sz="2000" dirty="0" smtClean="0"/>
          </a:p>
          <a:p>
            <a:r>
              <a:rPr lang="en-US" sz="2000" dirty="0" smtClean="0"/>
              <a:t>The speed parameter can take the following values: "slow", "fast", "normal", or milliseconds.</a:t>
            </a:r>
          </a:p>
          <a:p>
            <a:r>
              <a:rPr lang="en-US" sz="2000" dirty="0" smtClean="0">
                <a:latin typeface="Courier New"/>
              </a:rPr>
              <a:t>$</a:t>
            </a:r>
            <a:r>
              <a:rPr lang="en-US" sz="2000" b="1" dirty="0" smtClean="0">
                <a:latin typeface="Courier New"/>
              </a:rPr>
              <a:t>(</a:t>
            </a:r>
            <a:r>
              <a:rPr lang="en-US" sz="2000" b="1" dirty="0" smtClean="0">
                <a:solidFill>
                  <a:srgbClr val="800000"/>
                </a:solidFill>
                <a:latin typeface="Courier New"/>
              </a:rPr>
              <a:t>"#toggle").click(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function () {</a:t>
            </a:r>
          </a:p>
          <a:p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                $(</a:t>
            </a:r>
            <a:r>
              <a:rPr lang="en-US" sz="2000" b="1" dirty="0" smtClean="0">
                <a:solidFill>
                  <a:srgbClr val="800000"/>
                </a:solidFill>
                <a:latin typeface="Courier New"/>
              </a:rPr>
              <a:t>"p").toggle("slow");</a:t>
            </a:r>
          </a:p>
          <a:p>
            <a:r>
              <a:rPr lang="en-US" sz="2000" b="1" dirty="0" smtClean="0">
                <a:solidFill>
                  <a:srgbClr val="800000"/>
                </a:solidFill>
                <a:latin typeface="Courier New"/>
              </a:rPr>
              <a:t>                </a:t>
            </a:r>
            <a:endParaRPr lang="en-US" sz="2000" b="1" dirty="0" smtClean="0">
              <a:solidFill>
                <a:srgbClr val="0000FF"/>
              </a:solidFill>
              <a:latin typeface="Courier New"/>
            </a:endParaRPr>
          </a:p>
          <a:p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            });</a:t>
            </a:r>
          </a:p>
          <a:p>
            <a:endParaRPr lang="en-US" sz="2000" b="1" dirty="0" smtClean="0">
              <a:solidFill>
                <a:srgbClr val="C00000"/>
              </a:solidFill>
            </a:endParaRPr>
          </a:p>
          <a:p>
            <a:endParaRPr lang="en-US" sz="2000" dirty="0" smtClean="0">
              <a:solidFill>
                <a:srgbClr val="0000FF"/>
              </a:solidFill>
              <a:latin typeface="Courier New"/>
            </a:endParaRPr>
          </a:p>
          <a:p>
            <a:pPr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40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Effects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000" dirty="0" smtClean="0">
              <a:solidFill>
                <a:srgbClr val="0000FF"/>
              </a:solidFill>
              <a:latin typeface="Courier New"/>
            </a:endParaRPr>
          </a:p>
          <a:p>
            <a:pPr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295400"/>
          <a:ext cx="929640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8200"/>
                <a:gridCol w="4648200"/>
              </a:tblGrid>
              <a:tr h="24418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</a:tr>
              <a:tr h="244184">
                <a:tc>
                  <a:txBody>
                    <a:bodyPr/>
                    <a:lstStyle/>
                    <a:p>
                      <a:r>
                        <a:rPr lang="en-US"/>
                        <a:t>$(selector).hide()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Hide selected elements</a:t>
                      </a:r>
                    </a:p>
                  </a:txBody>
                  <a:tcPr anchor="ctr"/>
                </a:tc>
              </a:tr>
              <a:tr h="244184">
                <a:tc>
                  <a:txBody>
                    <a:bodyPr/>
                    <a:lstStyle/>
                    <a:p>
                      <a:r>
                        <a:rPr lang="en-US"/>
                        <a:t>$(selector).show()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Show selected elements</a:t>
                      </a:r>
                    </a:p>
                  </a:txBody>
                  <a:tcPr anchor="ctr"/>
                </a:tc>
              </a:tr>
              <a:tr h="427323">
                <a:tc>
                  <a:txBody>
                    <a:bodyPr/>
                    <a:lstStyle/>
                    <a:p>
                      <a:r>
                        <a:rPr lang="en-US"/>
                        <a:t>$(selector).toggle()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Toggle (between hide and show) selected elements</a:t>
                      </a:r>
                    </a:p>
                  </a:txBody>
                  <a:tcPr anchor="ctr"/>
                </a:tc>
              </a:tr>
              <a:tr h="427323">
                <a:tc>
                  <a:txBody>
                    <a:bodyPr/>
                    <a:lstStyle/>
                    <a:p>
                      <a:r>
                        <a:rPr lang="en-US" dirty="0"/>
                        <a:t>$(selector).</a:t>
                      </a:r>
                      <a:r>
                        <a:rPr lang="en-US" dirty="0" err="1" smtClean="0"/>
                        <a:t>slideDown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speed,callback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method gradually increases the height of the elements, from hidden to visible.</a:t>
                      </a:r>
                      <a:endParaRPr lang="en-US" dirty="0"/>
                    </a:p>
                  </a:txBody>
                  <a:tcPr anchor="ctr"/>
                </a:tc>
              </a:tr>
              <a:tr h="427323">
                <a:tc>
                  <a:txBody>
                    <a:bodyPr/>
                    <a:lstStyle/>
                    <a:p>
                      <a:r>
                        <a:rPr lang="en-US" dirty="0"/>
                        <a:t>$(selector).</a:t>
                      </a:r>
                      <a:r>
                        <a:rPr lang="en-US" dirty="0" err="1" smtClean="0"/>
                        <a:t>slideUp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speed,callback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method gradually decreases the height of the elements, from visible to hidden.</a:t>
                      </a:r>
                      <a:endParaRPr lang="en-US" dirty="0"/>
                    </a:p>
                  </a:txBody>
                  <a:tcPr anchor="ctr"/>
                </a:tc>
              </a:tr>
              <a:tr h="610461">
                <a:tc>
                  <a:txBody>
                    <a:bodyPr/>
                    <a:lstStyle/>
                    <a:p>
                      <a:r>
                        <a:rPr lang="en-US"/>
                        <a:t>$(selector).slideToggle()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method toggles</a:t>
                      </a:r>
                      <a:r>
                        <a:rPr kumimoji="0" lang="en-US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between  </a:t>
                      </a:r>
                      <a:r>
                        <a:rPr lang="en-US" dirty="0" err="1" smtClean="0"/>
                        <a:t>SildeUp</a:t>
                      </a:r>
                      <a:r>
                        <a:rPr lang="en-US" dirty="0" smtClean="0"/>
                        <a:t>()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and </a:t>
                      </a:r>
                      <a:r>
                        <a:rPr lang="en-US" dirty="0" err="1" smtClean="0"/>
                        <a:t>SlideDown</a:t>
                      </a:r>
                      <a:r>
                        <a:rPr lang="en-US" dirty="0" smtClean="0"/>
                        <a:t>()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for selected elements.</a:t>
                      </a:r>
                      <a:endParaRPr lang="en-US" dirty="0"/>
                    </a:p>
                  </a:txBody>
                  <a:tcPr anchor="ctr"/>
                </a:tc>
              </a:tr>
              <a:tr h="244184">
                <a:tc>
                  <a:txBody>
                    <a:bodyPr/>
                    <a:lstStyle/>
                    <a:p>
                      <a:r>
                        <a:rPr lang="en-US"/>
                        <a:t>$(selector).fadeIn()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Fade in selected elements</a:t>
                      </a:r>
                    </a:p>
                  </a:txBody>
                  <a:tcPr anchor="ctr"/>
                </a:tc>
              </a:tr>
              <a:tr h="244184">
                <a:tc>
                  <a:txBody>
                    <a:bodyPr/>
                    <a:lstStyle/>
                    <a:p>
                      <a:r>
                        <a:rPr lang="en-US"/>
                        <a:t>$(selector).fadeOut()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Fade out selected elements</a:t>
                      </a:r>
                    </a:p>
                  </a:txBody>
                  <a:tcPr anchor="ctr"/>
                </a:tc>
              </a:tr>
              <a:tr h="244184">
                <a:tc>
                  <a:txBody>
                    <a:bodyPr/>
                    <a:lstStyle/>
                    <a:p>
                      <a:r>
                        <a:rPr lang="en-US" dirty="0"/>
                        <a:t>$(selector).fadeTo()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Fade out selected elements to a given opacity</a:t>
                      </a:r>
                    </a:p>
                  </a:txBody>
                  <a:tcPr anchor="ctr"/>
                </a:tc>
              </a:tr>
              <a:tr h="244184">
                <a:tc>
                  <a:txBody>
                    <a:bodyPr/>
                    <a:lstStyle/>
                    <a:p>
                      <a:r>
                        <a:rPr lang="en-US" dirty="0"/>
                        <a:t>$(selector).animate()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 a custom animation on selected elements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three methods has "Speed" and "callback" parameters. </a:t>
            </a:r>
            <a:br>
              <a:rPr lang="en-US" dirty="0" smtClean="0"/>
            </a:br>
            <a:r>
              <a:rPr lang="en-US" dirty="0" smtClean="0"/>
              <a:t>Speed parameter can have the following values:</a:t>
            </a:r>
          </a:p>
          <a:p>
            <a:r>
              <a:rPr lang="en-US" dirty="0" smtClean="0"/>
              <a:t>slow</a:t>
            </a:r>
          </a:p>
          <a:p>
            <a:r>
              <a:rPr lang="en-US" dirty="0" smtClean="0"/>
              <a:t>normal</a:t>
            </a:r>
          </a:p>
          <a:p>
            <a:r>
              <a:rPr lang="en-US" dirty="0" smtClean="0"/>
              <a:t>fast</a:t>
            </a:r>
          </a:p>
          <a:p>
            <a:r>
              <a:rPr lang="en-US" dirty="0" smtClean="0"/>
              <a:t>milliseconds, e.g. 100, 500, 1000, etc.</a:t>
            </a:r>
          </a:p>
          <a:p>
            <a:r>
              <a:rPr lang="en-US" dirty="0" smtClean="0"/>
              <a:t>The callback parameter is the name of a function that executes after the function completes.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Fade Effect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provides four methods to gradually change the opacity of the selected element using Fade effect.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2895600"/>
          <a:ext cx="91440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4572000"/>
              </a:tblGrid>
              <a:tr h="352621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608634">
                <a:tc>
                  <a:txBody>
                    <a:bodyPr/>
                    <a:lstStyle/>
                    <a:p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fadeTo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(speed, opacity, callback)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method changes the opacity of selected elements to specified opacity.</a:t>
                      </a:r>
                      <a:endParaRPr lang="en-US" dirty="0"/>
                    </a:p>
                  </a:txBody>
                  <a:tcPr/>
                </a:tc>
              </a:tr>
              <a:tr h="60863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fadeIn</a:t>
                      </a:r>
                      <a:r>
                        <a:rPr lang="en-US" dirty="0" smtClean="0"/>
                        <a:t>(speed, callback)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method gradually increases the opacity of the elements, from hidden to visible.</a:t>
                      </a:r>
                      <a:endParaRPr lang="en-US" dirty="0"/>
                    </a:p>
                  </a:txBody>
                  <a:tcPr/>
                </a:tc>
              </a:tr>
              <a:tr h="608634">
                <a:tc>
                  <a:txBody>
                    <a:bodyPr/>
                    <a:lstStyle/>
                    <a:p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fadeOut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(speed, callback)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method gradually decreases the opacity of the elements, from visible to hidden.</a:t>
                      </a:r>
                      <a:endParaRPr lang="en-US" dirty="0"/>
                    </a:p>
                  </a:txBody>
                  <a:tcPr/>
                </a:tc>
              </a:tr>
              <a:tr h="869477">
                <a:tc>
                  <a:txBody>
                    <a:bodyPr/>
                    <a:lstStyle/>
                    <a:p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fadeToggle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(speed, callback)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method toggles between </a:t>
                      </a:r>
                      <a:r>
                        <a:rPr lang="en-US" dirty="0" err="1" smtClean="0"/>
                        <a:t>FadeIn</a:t>
                      </a:r>
                      <a:r>
                        <a:rPr lang="en-US" dirty="0" smtClean="0"/>
                        <a:t>()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and </a:t>
                      </a:r>
                      <a:r>
                        <a:rPr lang="en-US" dirty="0" err="1" smtClean="0"/>
                        <a:t>FadeOut</a:t>
                      </a:r>
                      <a:r>
                        <a:rPr lang="en-US" dirty="0" smtClean="0"/>
                        <a:t>()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for selected elements.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Effects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2000" b="1" dirty="0" err="1" smtClean="0">
                <a:solidFill>
                  <a:srgbClr val="C00000"/>
                </a:solidFill>
              </a:rPr>
              <a:t>jQuery</a:t>
            </a:r>
            <a:r>
              <a:rPr lang="en-US" sz="2000" b="1" dirty="0" smtClean="0">
                <a:solidFill>
                  <a:srgbClr val="C00000"/>
                </a:solidFill>
              </a:rPr>
              <a:t> Effects</a:t>
            </a:r>
          </a:p>
          <a:p>
            <a:r>
              <a:rPr lang="en-US" sz="2000" dirty="0" smtClean="0"/>
              <a:t>Hide, Show, Toggle, Slide, Fade, and Animate. WOW!</a:t>
            </a:r>
            <a:endParaRPr lang="en-US" sz="2000" b="1" dirty="0" smtClean="0"/>
          </a:p>
          <a:p>
            <a:r>
              <a:rPr lang="en-US" sz="2000" b="1" dirty="0" err="1" smtClean="0"/>
              <a:t>jQuery</a:t>
            </a:r>
            <a:r>
              <a:rPr lang="en-US" sz="2000" b="1" dirty="0" smtClean="0"/>
              <a:t> Hide and Show</a:t>
            </a:r>
          </a:p>
          <a:p>
            <a:r>
              <a:rPr lang="en-US" sz="2000" dirty="0" smtClean="0"/>
              <a:t>With </a:t>
            </a:r>
            <a:r>
              <a:rPr lang="en-US" sz="2000" dirty="0" err="1" smtClean="0"/>
              <a:t>jQuery</a:t>
            </a:r>
            <a:r>
              <a:rPr lang="en-US" sz="2000" dirty="0" smtClean="0"/>
              <a:t>, you can hide and show HTML elements with the hide() and show() methods:</a:t>
            </a:r>
          </a:p>
          <a:p>
            <a:r>
              <a:rPr lang="en-US" sz="2000" b="1" dirty="0" smtClean="0">
                <a:latin typeface="Courier New"/>
              </a:rPr>
              <a:t>$(</a:t>
            </a:r>
            <a:r>
              <a:rPr lang="en-US" sz="2000" b="1" dirty="0" smtClean="0">
                <a:solidFill>
                  <a:srgbClr val="800000"/>
                </a:solidFill>
                <a:latin typeface="Courier New"/>
              </a:rPr>
              <a:t>"#hide").click(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function () {</a:t>
            </a:r>
          </a:p>
          <a:p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                $(</a:t>
            </a:r>
            <a:r>
              <a:rPr lang="en-US" sz="2000" b="1" dirty="0" smtClean="0">
                <a:solidFill>
                  <a:srgbClr val="800000"/>
                </a:solidFill>
                <a:latin typeface="Courier New"/>
              </a:rPr>
              <a:t>"p").hide();</a:t>
            </a:r>
          </a:p>
          <a:p>
            <a:r>
              <a:rPr lang="en-US" sz="2000" b="1" dirty="0" smtClean="0">
                <a:solidFill>
                  <a:srgbClr val="800000"/>
                </a:solidFill>
                <a:latin typeface="Courier New"/>
              </a:rPr>
              <a:t>                </a:t>
            </a:r>
            <a:endParaRPr lang="en-US" sz="2000" b="1" dirty="0" smtClean="0">
              <a:solidFill>
                <a:srgbClr val="0000FF"/>
              </a:solidFill>
              <a:latin typeface="Courier New"/>
            </a:endParaRPr>
          </a:p>
          <a:p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            });</a:t>
            </a:r>
          </a:p>
          <a:p>
            <a:r>
              <a:rPr lang="en-US" sz="2000" dirty="0" smtClean="0">
                <a:latin typeface="Courier New"/>
              </a:rPr>
              <a:t>$</a:t>
            </a:r>
            <a:r>
              <a:rPr lang="en-US" sz="2000" b="1" dirty="0" smtClean="0">
                <a:latin typeface="Courier New"/>
              </a:rPr>
              <a:t>(</a:t>
            </a:r>
            <a:r>
              <a:rPr lang="en-US" sz="2000" b="1" dirty="0" smtClean="0">
                <a:solidFill>
                  <a:srgbClr val="800000"/>
                </a:solidFill>
                <a:latin typeface="Courier New"/>
              </a:rPr>
              <a:t>"#show").click(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function () {</a:t>
            </a:r>
          </a:p>
          <a:p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                $(</a:t>
            </a:r>
            <a:r>
              <a:rPr lang="en-US" sz="2000" b="1" dirty="0" smtClean="0">
                <a:solidFill>
                  <a:srgbClr val="800000"/>
                </a:solidFill>
                <a:latin typeface="Courier New"/>
              </a:rPr>
              <a:t>"p").show();</a:t>
            </a:r>
          </a:p>
          <a:p>
            <a:r>
              <a:rPr lang="en-US" sz="2000" b="1" dirty="0" smtClean="0">
                <a:solidFill>
                  <a:srgbClr val="800000"/>
                </a:solidFill>
                <a:latin typeface="Courier New"/>
              </a:rPr>
              <a:t>            });</a:t>
            </a:r>
          </a:p>
          <a:p>
            <a:r>
              <a:rPr lang="en-US" sz="2000" dirty="0" smtClean="0"/>
              <a:t>Both hide() and show() can take optional parameter: speed 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Syntax:</a:t>
            </a:r>
          </a:p>
          <a:p>
            <a:pPr lvl="1"/>
            <a:r>
              <a:rPr lang="en-US" sz="1600" b="1" dirty="0" smtClean="0">
                <a:solidFill>
                  <a:srgbClr val="C00000"/>
                </a:solidFill>
              </a:rPr>
              <a:t>$(selector).hide(speed)</a:t>
            </a:r>
            <a:endParaRPr lang="en-US" sz="1600" dirty="0" smtClean="0">
              <a:solidFill>
                <a:srgbClr val="C00000"/>
              </a:solidFill>
            </a:endParaRPr>
          </a:p>
          <a:p>
            <a:pPr lvl="1"/>
            <a:r>
              <a:rPr lang="en-US" sz="1600" b="1" dirty="0" smtClean="0">
                <a:solidFill>
                  <a:srgbClr val="C00000"/>
                </a:solidFill>
              </a:rPr>
              <a:t>$(selector).show(speed)</a:t>
            </a:r>
          </a:p>
          <a:p>
            <a:r>
              <a:rPr lang="en-US" sz="2000" b="1" dirty="0" smtClean="0">
                <a:latin typeface="Courier New"/>
              </a:rPr>
              <a:t>$(</a:t>
            </a:r>
            <a:r>
              <a:rPr lang="en-US" sz="2000" b="1" dirty="0" smtClean="0">
                <a:solidFill>
                  <a:srgbClr val="800000"/>
                </a:solidFill>
                <a:latin typeface="Courier New"/>
              </a:rPr>
              <a:t>"#hide").click(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function () {</a:t>
            </a:r>
          </a:p>
          <a:p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                $(</a:t>
            </a:r>
            <a:r>
              <a:rPr lang="en-US" sz="2000" b="1" dirty="0" smtClean="0">
                <a:solidFill>
                  <a:srgbClr val="800000"/>
                </a:solidFill>
                <a:latin typeface="Courier New"/>
              </a:rPr>
              <a:t>"p").hide(1000);</a:t>
            </a:r>
          </a:p>
          <a:p>
            <a:r>
              <a:rPr lang="en-US" sz="2000" b="1" dirty="0" smtClean="0">
                <a:solidFill>
                  <a:srgbClr val="800000"/>
                </a:solidFill>
                <a:latin typeface="Courier New"/>
              </a:rPr>
              <a:t>                </a:t>
            </a:r>
            <a:endParaRPr lang="en-US" sz="2000" b="1" dirty="0" smtClean="0">
              <a:solidFill>
                <a:srgbClr val="0000FF"/>
              </a:solidFill>
              <a:latin typeface="Courier New"/>
            </a:endParaRPr>
          </a:p>
          <a:p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            });</a:t>
            </a:r>
          </a:p>
          <a:p>
            <a:r>
              <a:rPr lang="en-US" sz="2000" dirty="0" smtClean="0">
                <a:latin typeface="Courier New"/>
              </a:rPr>
              <a:t>$</a:t>
            </a:r>
            <a:r>
              <a:rPr lang="en-US" sz="2000" b="1" dirty="0" smtClean="0">
                <a:latin typeface="Courier New"/>
              </a:rPr>
              <a:t>(</a:t>
            </a:r>
            <a:r>
              <a:rPr lang="en-US" sz="2000" b="1" dirty="0" smtClean="0">
                <a:solidFill>
                  <a:srgbClr val="800000"/>
                </a:solidFill>
                <a:latin typeface="Courier New"/>
              </a:rPr>
              <a:t>"#show").click(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function () {</a:t>
            </a:r>
          </a:p>
          <a:p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                $(</a:t>
            </a:r>
            <a:r>
              <a:rPr lang="en-US" sz="2000" b="1" dirty="0" smtClean="0">
                <a:solidFill>
                  <a:srgbClr val="800000"/>
                </a:solidFill>
                <a:latin typeface="Courier New"/>
              </a:rPr>
              <a:t>"p").show();</a:t>
            </a:r>
          </a:p>
          <a:p>
            <a:r>
              <a:rPr lang="en-US" sz="2000" b="1" dirty="0" smtClean="0">
                <a:solidFill>
                  <a:srgbClr val="800000"/>
                </a:solidFill>
                <a:latin typeface="Courier New"/>
              </a:rPr>
              <a:t>            });</a:t>
            </a:r>
          </a:p>
          <a:p>
            <a:pPr lvl="1"/>
            <a:endParaRPr lang="en-US" sz="1600" dirty="0" smtClean="0">
              <a:solidFill>
                <a:srgbClr val="C00000"/>
              </a:solidFill>
            </a:endParaRPr>
          </a:p>
          <a:p>
            <a:endParaRPr lang="en-US" sz="2000" dirty="0" smtClean="0">
              <a:solidFill>
                <a:srgbClr val="0000FF"/>
              </a:solidFill>
              <a:latin typeface="Courier New"/>
            </a:endParaRPr>
          </a:p>
          <a:p>
            <a:pPr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37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200" dirty="0" smtClean="0">
                <a:solidFill>
                  <a:srgbClr val="5F5F5F"/>
                </a:solidFill>
              </a:rPr>
              <a:t>The </a:t>
            </a:r>
            <a:r>
              <a:rPr lang="en-US" sz="3200" dirty="0" err="1" smtClean="0">
                <a:solidFill>
                  <a:srgbClr val="5F5F5F"/>
                </a:solidFill>
              </a:rPr>
              <a:t>jQuery</a:t>
            </a:r>
            <a:r>
              <a:rPr lang="en-US" sz="3200" dirty="0" smtClean="0">
                <a:solidFill>
                  <a:srgbClr val="5F5F5F"/>
                </a:solidFill>
              </a:rPr>
              <a:t> library contains the following features:</a:t>
            </a:r>
          </a:p>
          <a:p>
            <a:pPr lvl="1"/>
            <a:r>
              <a:rPr lang="en-US" b="1" dirty="0" smtClean="0"/>
              <a:t>DOM manipulation:</a:t>
            </a:r>
            <a:r>
              <a:rPr lang="en-US" dirty="0" smtClean="0"/>
              <a:t> The </a:t>
            </a:r>
            <a:r>
              <a:rPr lang="en-US" dirty="0" err="1" smtClean="0"/>
              <a:t>jQuery</a:t>
            </a:r>
            <a:r>
              <a:rPr lang="en-US" dirty="0" smtClean="0"/>
              <a:t> made it easy to select DOM elements, traverse them and modifying their content by using cross-browser open source selector engine </a:t>
            </a:r>
            <a:r>
              <a:rPr lang="en-US" dirty="0" err="1" smtClean="0"/>
              <a:t>called</a:t>
            </a:r>
            <a:r>
              <a:rPr lang="en-US" b="1" dirty="0" err="1" smtClean="0"/>
              <a:t>Sizzle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Event handling:</a:t>
            </a:r>
            <a:r>
              <a:rPr lang="en-US" dirty="0" smtClean="0"/>
              <a:t> The </a:t>
            </a:r>
            <a:r>
              <a:rPr lang="en-US" dirty="0" err="1" smtClean="0"/>
              <a:t>jQuery</a:t>
            </a:r>
            <a:r>
              <a:rPr lang="en-US" dirty="0" smtClean="0"/>
              <a:t> offers an elegant way to capture a wide variety of events, such as a user clicking on a link, without the need to clutter the HTML code itself with event handlers.</a:t>
            </a:r>
          </a:p>
          <a:p>
            <a:pPr lvl="1"/>
            <a:r>
              <a:rPr lang="en-US" b="1" dirty="0" smtClean="0"/>
              <a:t>AJAX Support:</a:t>
            </a:r>
            <a:r>
              <a:rPr lang="en-US" dirty="0" smtClean="0"/>
              <a:t> The </a:t>
            </a:r>
            <a:r>
              <a:rPr lang="en-US" dirty="0" err="1" smtClean="0"/>
              <a:t>jQuery</a:t>
            </a:r>
            <a:r>
              <a:rPr lang="en-US" dirty="0" smtClean="0"/>
              <a:t> helps you a lot to develop a responsive and feature-rich site using AJAX technology.</a:t>
            </a:r>
          </a:p>
          <a:p>
            <a:pPr lvl="1"/>
            <a:r>
              <a:rPr lang="en-US" b="1" dirty="0" smtClean="0"/>
              <a:t>Animations:</a:t>
            </a:r>
            <a:r>
              <a:rPr lang="en-US" dirty="0" smtClean="0"/>
              <a:t> The </a:t>
            </a:r>
            <a:r>
              <a:rPr lang="en-US" dirty="0" err="1" smtClean="0"/>
              <a:t>jQuery</a:t>
            </a:r>
            <a:r>
              <a:rPr lang="en-US" dirty="0" smtClean="0"/>
              <a:t> comes with plenty of built-in animation effects which you can use in your websites.</a:t>
            </a:r>
          </a:p>
          <a:p>
            <a:pPr lvl="1"/>
            <a:r>
              <a:rPr lang="en-US" b="1" dirty="0" smtClean="0"/>
              <a:t>Lightweight:</a:t>
            </a:r>
            <a:r>
              <a:rPr lang="en-US" dirty="0" smtClean="0"/>
              <a:t> The </a:t>
            </a:r>
            <a:r>
              <a:rPr lang="en-US" dirty="0" err="1" smtClean="0"/>
              <a:t>jQuery</a:t>
            </a:r>
            <a:r>
              <a:rPr lang="en-US" dirty="0" smtClean="0"/>
              <a:t> is very lightweight library - about 19KB in size ( Minified and </a:t>
            </a:r>
            <a:r>
              <a:rPr lang="en-US" dirty="0" err="1" smtClean="0"/>
              <a:t>gzipped</a:t>
            </a:r>
            <a:r>
              <a:rPr lang="en-US" dirty="0" smtClean="0"/>
              <a:t> ).</a:t>
            </a:r>
          </a:p>
          <a:p>
            <a:pPr lvl="1"/>
            <a:r>
              <a:rPr lang="en-US" b="1" dirty="0" smtClean="0"/>
              <a:t>Cross Browser Support:</a:t>
            </a:r>
            <a:r>
              <a:rPr lang="en-US" dirty="0" smtClean="0"/>
              <a:t> The </a:t>
            </a:r>
            <a:r>
              <a:rPr lang="en-US" dirty="0" err="1" smtClean="0"/>
              <a:t>jQuery</a:t>
            </a:r>
            <a:r>
              <a:rPr lang="en-US" dirty="0" smtClean="0"/>
              <a:t> has cross-browser support, and works well in IE 6.0+, FF 2.0+, Safari 3.0+, Chrome and Opera 9.0+</a:t>
            </a:r>
          </a:p>
          <a:p>
            <a:pPr lvl="1"/>
            <a:r>
              <a:rPr lang="en-US" b="1" dirty="0"/>
              <a:t>JSON Parsing</a:t>
            </a:r>
          </a:p>
          <a:p>
            <a:pPr lvl="1"/>
            <a:r>
              <a:rPr lang="en-US" b="1" dirty="0"/>
              <a:t>Extensibility through plug-ins</a:t>
            </a:r>
          </a:p>
          <a:p>
            <a:pPr lvl="1"/>
            <a:endParaRPr lang="en-US" sz="2000" dirty="0" smtClean="0">
              <a:solidFill>
                <a:srgbClr val="C00000"/>
              </a:solidFill>
            </a:endParaRPr>
          </a:p>
          <a:p>
            <a:endParaRPr lang="en-US" dirty="0">
              <a:solidFill>
                <a:srgbClr val="5F5F5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With </a:t>
            </a:r>
            <a:r>
              <a:rPr lang="en-US" b="1" dirty="0" err="1" smtClean="0"/>
              <a:t>JQuery</a:t>
            </a:r>
            <a:r>
              <a:rPr lang="en-US" b="1" dirty="0" smtClean="0"/>
              <a:t> Ajax you can do</a:t>
            </a:r>
          </a:p>
          <a:p>
            <a:r>
              <a:rPr lang="en-US" dirty="0" smtClean="0"/>
              <a:t>Make a database call and perform CRUD operation (Create, Read, Update and Delete) without page </a:t>
            </a:r>
            <a:r>
              <a:rPr lang="en-US" dirty="0" err="1" smtClean="0"/>
              <a:t>postback</a:t>
            </a:r>
            <a:endParaRPr lang="en-US" dirty="0" smtClean="0"/>
          </a:p>
          <a:p>
            <a:r>
              <a:rPr lang="en-US" dirty="0" smtClean="0"/>
              <a:t>If you have used Ajax Control Toolkit in past then you will be able to do almost all such operations and lot more by using </a:t>
            </a:r>
            <a:r>
              <a:rPr lang="en-US" dirty="0" err="1" smtClean="0"/>
              <a:t>jQuery</a:t>
            </a:r>
            <a:r>
              <a:rPr lang="en-US" dirty="0" smtClean="0"/>
              <a:t> Ajax and </a:t>
            </a:r>
            <a:r>
              <a:rPr lang="en-US" dirty="0" err="1" smtClean="0"/>
              <a:t>JQuery</a:t>
            </a:r>
            <a:r>
              <a:rPr lang="en-US" dirty="0" smtClean="0"/>
              <a:t> UI.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What is the difference between JavaScript and </a:t>
            </a:r>
            <a:r>
              <a:rPr lang="en-US" sz="2000" dirty="0" err="1" smtClean="0">
                <a:solidFill>
                  <a:srgbClr val="C00000"/>
                </a:solidFill>
              </a:rPr>
              <a:t>jQuery</a:t>
            </a:r>
            <a:r>
              <a:rPr lang="en-US" sz="2000" dirty="0" smtClean="0">
                <a:solidFill>
                  <a:srgbClr val="C00000"/>
                </a:solidFill>
              </a:rPr>
              <a:t>?</a:t>
            </a:r>
          </a:p>
          <a:p>
            <a:r>
              <a:rPr lang="en-US" sz="2000" dirty="0" smtClean="0">
                <a:solidFill>
                  <a:srgbClr val="5F5F5F"/>
                </a:solidFill>
              </a:rPr>
              <a:t>JavaScript is a language whereas </a:t>
            </a:r>
            <a:r>
              <a:rPr lang="en-US" sz="2000" dirty="0" err="1" smtClean="0">
                <a:solidFill>
                  <a:srgbClr val="5F5F5F"/>
                </a:solidFill>
              </a:rPr>
              <a:t>jQuery</a:t>
            </a:r>
            <a:r>
              <a:rPr lang="en-US" sz="2000" dirty="0" smtClean="0">
                <a:solidFill>
                  <a:srgbClr val="5F5F5F"/>
                </a:solidFill>
              </a:rPr>
              <a:t> is a library written using JavaScript.</a:t>
            </a:r>
          </a:p>
          <a:p>
            <a:r>
              <a:rPr lang="en-US" sz="2000" dirty="0" err="1" smtClean="0">
                <a:solidFill>
                  <a:srgbClr val="5F5F5F"/>
                </a:solidFill>
              </a:rPr>
              <a:t>jQuery</a:t>
            </a:r>
            <a:r>
              <a:rPr lang="en-US" sz="2000" dirty="0" smtClean="0">
                <a:solidFill>
                  <a:srgbClr val="5F5F5F"/>
                </a:solidFill>
              </a:rPr>
              <a:t> greatly simplifies JavaScript programming.</a:t>
            </a:r>
          </a:p>
          <a:p>
            <a:r>
              <a:rPr lang="en-US" sz="2000" dirty="0" err="1" smtClean="0">
                <a:solidFill>
                  <a:srgbClr val="5F5F5F"/>
                </a:solidFill>
              </a:rPr>
              <a:t>jQuery</a:t>
            </a:r>
            <a:r>
              <a:rPr lang="en-US" sz="2000" dirty="0" smtClean="0">
                <a:solidFill>
                  <a:srgbClr val="5F5F5F"/>
                </a:solidFill>
              </a:rPr>
              <a:t> is a library of JavaScript Functions.</a:t>
            </a:r>
          </a:p>
          <a:p>
            <a:r>
              <a:rPr lang="en-US" sz="2000" dirty="0" err="1" smtClean="0">
                <a:solidFill>
                  <a:srgbClr val="5F5F5F"/>
                </a:solidFill>
              </a:rPr>
              <a:t>jQuery</a:t>
            </a:r>
            <a:r>
              <a:rPr lang="en-US" sz="2000" dirty="0" smtClean="0">
                <a:solidFill>
                  <a:srgbClr val="5F5F5F"/>
                </a:solidFill>
              </a:rPr>
              <a:t> is a lightweight "write less, do more" JavaScript library.</a:t>
            </a:r>
          </a:p>
          <a:p>
            <a:r>
              <a:rPr lang="en-US" sz="2000" dirty="0" smtClean="0">
                <a:solidFill>
                  <a:srgbClr val="5F5F5F"/>
                </a:solidFill>
              </a:rPr>
              <a:t>The </a:t>
            </a:r>
            <a:r>
              <a:rPr lang="en-US" sz="2000" dirty="0" err="1" smtClean="0">
                <a:solidFill>
                  <a:srgbClr val="5F5F5F"/>
                </a:solidFill>
              </a:rPr>
              <a:t>jQuery</a:t>
            </a:r>
            <a:r>
              <a:rPr lang="en-US" sz="2000" dirty="0" smtClean="0">
                <a:solidFill>
                  <a:srgbClr val="5F5F5F"/>
                </a:solidFill>
              </a:rPr>
              <a:t> syntax is made for selecting HTML elements and perform some action on the element(s) with minimum lines of code.</a:t>
            </a:r>
          </a:p>
          <a:p>
            <a:r>
              <a:rPr lang="en-US" sz="2000" dirty="0" smtClean="0">
                <a:solidFill>
                  <a:srgbClr val="5F5F5F"/>
                </a:solidFill>
              </a:rPr>
              <a:t>The </a:t>
            </a:r>
            <a:r>
              <a:rPr lang="en-US" sz="2000" dirty="0" err="1" smtClean="0">
                <a:solidFill>
                  <a:srgbClr val="5F5F5F"/>
                </a:solidFill>
              </a:rPr>
              <a:t>jQuery</a:t>
            </a:r>
            <a:r>
              <a:rPr lang="en-US" sz="2000" dirty="0" smtClean="0">
                <a:solidFill>
                  <a:srgbClr val="5F5F5F"/>
                </a:solidFill>
              </a:rPr>
              <a:t> library also works well on the same page with ASP.NET AJAX and the ASP.NET AJAX Control Toolkit.”</a:t>
            </a:r>
          </a:p>
          <a:p>
            <a:endParaRPr lang="en-US" sz="2000" dirty="0" smtClean="0">
              <a:solidFill>
                <a:srgbClr val="5F5F5F"/>
              </a:solidFill>
            </a:endParaRPr>
          </a:p>
          <a:p>
            <a:endParaRPr lang="en-US" sz="2000" dirty="0" smtClean="0">
              <a:solidFill>
                <a:srgbClr val="5F5F5F"/>
              </a:solidFill>
            </a:endParaRPr>
          </a:p>
          <a:p>
            <a:pPr lvl="1"/>
            <a:endParaRPr lang="en-US" sz="2000" dirty="0" smtClean="0">
              <a:solidFill>
                <a:srgbClr val="C00000"/>
              </a:solidFill>
            </a:endParaRPr>
          </a:p>
          <a:p>
            <a:endParaRPr lang="en-US" dirty="0">
              <a:solidFill>
                <a:srgbClr val="5F5F5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95300" y="1600199"/>
            <a:ext cx="9105900" cy="5029201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Adding the </a:t>
            </a:r>
            <a:r>
              <a:rPr lang="en-US" sz="2000" b="1" dirty="0" err="1" smtClean="0">
                <a:solidFill>
                  <a:srgbClr val="C00000"/>
                </a:solidFill>
              </a:rPr>
              <a:t>jQuery</a:t>
            </a:r>
            <a:r>
              <a:rPr lang="en-US" sz="2000" b="1" dirty="0" smtClean="0">
                <a:solidFill>
                  <a:srgbClr val="C00000"/>
                </a:solidFill>
              </a:rPr>
              <a:t> Library to Your Pages</a:t>
            </a:r>
          </a:p>
          <a:p>
            <a:r>
              <a:rPr lang="en-US" sz="2000" dirty="0" smtClean="0"/>
              <a:t>The </a:t>
            </a:r>
            <a:r>
              <a:rPr lang="en-US" sz="2000" dirty="0" err="1" smtClean="0"/>
              <a:t>jQuery</a:t>
            </a:r>
            <a:r>
              <a:rPr lang="en-US" sz="2000" dirty="0" smtClean="0"/>
              <a:t> library is stored as a single JavaScript file, containing all the </a:t>
            </a:r>
            <a:r>
              <a:rPr lang="en-US" sz="2000" dirty="0" err="1" smtClean="0"/>
              <a:t>jQuery</a:t>
            </a:r>
            <a:r>
              <a:rPr lang="en-US" sz="2000" dirty="0" smtClean="0"/>
              <a:t> methods.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&lt;</a:t>
            </a:r>
            <a:r>
              <a:rPr lang="en-US" sz="2000" b="1" dirty="0" smtClean="0">
                <a:solidFill>
                  <a:srgbClr val="800000"/>
                </a:solidFill>
                <a:latin typeface="Courier New"/>
              </a:rPr>
              <a:t>head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&gt;               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/>
              </a:rPr>
              <a:t>&lt;</a:t>
            </a:r>
            <a:r>
              <a:rPr lang="en-US" sz="2000" b="1" dirty="0" smtClean="0">
                <a:solidFill>
                  <a:srgbClr val="800000"/>
                </a:solidFill>
                <a:latin typeface="Courier New"/>
              </a:rPr>
              <a:t>script </a:t>
            </a:r>
            <a:r>
              <a:rPr lang="en-US" sz="2000" b="1" dirty="0" smtClean="0">
                <a:solidFill>
                  <a:srgbClr val="FF0000"/>
                </a:solidFill>
                <a:latin typeface="Courier New"/>
              </a:rPr>
              <a:t>src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="jquery-1.4.1.js" </a:t>
            </a:r>
            <a:r>
              <a:rPr lang="en-US" sz="2000" b="1" dirty="0" smtClean="0">
                <a:solidFill>
                  <a:srgbClr val="FF0000"/>
                </a:solidFill>
                <a:latin typeface="Courier New"/>
              </a:rPr>
              <a:t>type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="text/</a:t>
            </a:r>
            <a:r>
              <a:rPr lang="en-US" sz="2000" b="1" dirty="0" err="1" smtClean="0">
                <a:solidFill>
                  <a:srgbClr val="0000FF"/>
                </a:solidFill>
                <a:latin typeface="Courier New"/>
              </a:rPr>
              <a:t>javascript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"&gt; &lt;/</a:t>
            </a:r>
            <a:r>
              <a:rPr lang="en-US" sz="2000" b="1" dirty="0" smtClean="0">
                <a:solidFill>
                  <a:srgbClr val="800000"/>
                </a:solidFill>
                <a:latin typeface="Courier New"/>
              </a:rPr>
              <a:t>script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&gt;</a:t>
            </a:r>
          </a:p>
          <a:p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&lt;/</a:t>
            </a:r>
            <a:r>
              <a:rPr lang="en-US" sz="2000" b="1" dirty="0" smtClean="0">
                <a:solidFill>
                  <a:srgbClr val="800000"/>
                </a:solidFill>
                <a:latin typeface="Courier New"/>
              </a:rPr>
              <a:t>head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&gt;</a:t>
            </a:r>
          </a:p>
          <a:p>
            <a:endParaRPr lang="en-US" sz="2000" b="1" dirty="0" smtClean="0">
              <a:solidFill>
                <a:srgbClr val="C00000"/>
              </a:solidFill>
            </a:endParaRPr>
          </a:p>
          <a:p>
            <a:endParaRPr lang="en-US" sz="2000" b="1" dirty="0" smtClean="0">
              <a:solidFill>
                <a:srgbClr val="C00000"/>
              </a:solidFill>
            </a:endParaRPr>
          </a:p>
          <a:p>
            <a:endParaRPr lang="en-US" sz="2000" b="1" dirty="0" smtClean="0">
              <a:solidFill>
                <a:srgbClr val="0000FF"/>
              </a:solidFill>
              <a:latin typeface="Courier New"/>
            </a:endParaRPr>
          </a:p>
          <a:p>
            <a:pPr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09600" y="1676399"/>
            <a:ext cx="8801100" cy="4953001"/>
          </a:xfrm>
        </p:spPr>
        <p:txBody>
          <a:bodyPr>
            <a:normAutofit/>
          </a:bodyPr>
          <a:lstStyle/>
          <a:p>
            <a:r>
              <a:rPr lang="en-US" sz="2000" b="1" dirty="0" err="1" smtClean="0">
                <a:solidFill>
                  <a:srgbClr val="C00000"/>
                </a:solidFill>
              </a:rPr>
              <a:t>jQuery</a:t>
            </a:r>
            <a:r>
              <a:rPr lang="en-US" sz="2000" b="1" dirty="0" smtClean="0">
                <a:solidFill>
                  <a:srgbClr val="C00000"/>
                </a:solidFill>
              </a:rPr>
              <a:t> Syntax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The Document Ready Function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/>
              </a:rPr>
              <a:t>&lt;</a:t>
            </a:r>
            <a:r>
              <a:rPr lang="en-US" sz="2000" b="1" dirty="0" smtClean="0">
                <a:solidFill>
                  <a:srgbClr val="800000"/>
                </a:solidFill>
                <a:latin typeface="Courier New"/>
              </a:rPr>
              <a:t>script </a:t>
            </a:r>
            <a:r>
              <a:rPr lang="en-US" sz="2000" b="1" dirty="0" smtClean="0">
                <a:solidFill>
                  <a:srgbClr val="FF0000"/>
                </a:solidFill>
                <a:latin typeface="Courier New"/>
              </a:rPr>
              <a:t>type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="text/</a:t>
            </a:r>
            <a:r>
              <a:rPr lang="en-US" sz="2000" b="1" dirty="0" err="1" smtClean="0">
                <a:solidFill>
                  <a:srgbClr val="0000FF"/>
                </a:solidFill>
                <a:latin typeface="Courier New"/>
              </a:rPr>
              <a:t>javascript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"&gt;</a:t>
            </a:r>
          </a:p>
          <a:p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        $(function () {</a:t>
            </a:r>
          </a:p>
          <a:p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            </a:t>
            </a:r>
            <a:r>
              <a:rPr lang="en-US" sz="2000" b="1" dirty="0" smtClean="0">
                <a:solidFill>
                  <a:srgbClr val="006400"/>
                </a:solidFill>
                <a:latin typeface="Courier New"/>
              </a:rPr>
              <a:t>// </a:t>
            </a:r>
            <a:r>
              <a:rPr lang="en-US" sz="2000" b="1" dirty="0" err="1" smtClean="0">
                <a:solidFill>
                  <a:srgbClr val="006400"/>
                </a:solidFill>
                <a:latin typeface="Courier New"/>
              </a:rPr>
              <a:t>jQuery</a:t>
            </a:r>
            <a:r>
              <a:rPr lang="en-US" sz="2000" b="1" dirty="0" smtClean="0">
                <a:solidFill>
                  <a:srgbClr val="006400"/>
                </a:solidFill>
                <a:latin typeface="Courier New"/>
              </a:rPr>
              <a:t> functions go here...</a:t>
            </a:r>
          </a:p>
          <a:p>
            <a:r>
              <a:rPr lang="en-US" sz="2000" b="1" dirty="0" smtClean="0">
                <a:solidFill>
                  <a:srgbClr val="006400"/>
                </a:solidFill>
                <a:latin typeface="Courier New"/>
              </a:rPr>
              <a:t>        </a:t>
            </a:r>
            <a:r>
              <a:rPr lang="en-US" sz="2000" b="1" dirty="0" smtClean="0">
                <a:solidFill>
                  <a:srgbClr val="1C0CEA"/>
                </a:solidFill>
                <a:latin typeface="Courier New"/>
              </a:rPr>
              <a:t>});</a:t>
            </a:r>
          </a:p>
          <a:p>
            <a:r>
              <a:rPr lang="en-US" sz="2000" b="1" dirty="0" smtClean="0">
                <a:solidFill>
                  <a:srgbClr val="006400"/>
                </a:solidFill>
                <a:latin typeface="Courier New"/>
              </a:rPr>
              <a:t>    </a:t>
            </a:r>
          </a:p>
          <a:p>
            <a:r>
              <a:rPr lang="en-US" sz="2000" b="1" dirty="0" smtClean="0">
                <a:solidFill>
                  <a:srgbClr val="006400"/>
                </a:solidFill>
                <a:latin typeface="Courier New"/>
              </a:rPr>
              <a:t>    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&lt;/</a:t>
            </a:r>
            <a:r>
              <a:rPr lang="en-US" sz="2000" b="1" dirty="0" smtClean="0">
                <a:solidFill>
                  <a:srgbClr val="800000"/>
                </a:solidFill>
                <a:latin typeface="Courier New"/>
              </a:rPr>
              <a:t>script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&gt;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1600" dirty="0" smtClean="0"/>
              <a:t>A dollar sign to define </a:t>
            </a:r>
            <a:r>
              <a:rPr lang="en-US" sz="1600" dirty="0" err="1" smtClean="0"/>
              <a:t>jQuery</a:t>
            </a:r>
            <a:endParaRPr lang="en-US" sz="1600" dirty="0" smtClean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000" dirty="0" smtClean="0"/>
              <a:t>all </a:t>
            </a:r>
            <a:r>
              <a:rPr lang="en-US" sz="2000" dirty="0" err="1" smtClean="0"/>
              <a:t>jQuery</a:t>
            </a:r>
            <a:r>
              <a:rPr lang="en-US" sz="2000" dirty="0" smtClean="0"/>
              <a:t> methods, are inside a </a:t>
            </a:r>
            <a:r>
              <a:rPr lang="en-US" sz="2000" dirty="0" err="1" smtClean="0"/>
              <a:t>document.ready</a:t>
            </a:r>
            <a:r>
              <a:rPr lang="en-US" sz="2000" dirty="0" smtClean="0"/>
              <a:t>() function:</a:t>
            </a:r>
            <a:endParaRPr lang="en-US" sz="2000" b="1" dirty="0" smtClean="0">
              <a:solidFill>
                <a:srgbClr val="0000FF"/>
              </a:solidFill>
              <a:latin typeface="Courier New"/>
            </a:endParaRPr>
          </a:p>
          <a:p>
            <a:endParaRPr lang="en-US" sz="2000" dirty="0" smtClean="0"/>
          </a:p>
          <a:p>
            <a:endParaRPr lang="en-US" sz="2000" b="1" dirty="0" smtClean="0">
              <a:solidFill>
                <a:srgbClr val="0000FF"/>
              </a:solidFill>
              <a:latin typeface="Courier New"/>
            </a:endParaRPr>
          </a:p>
          <a:p>
            <a:endParaRPr lang="en-US" sz="2000" b="1" dirty="0" smtClean="0">
              <a:solidFill>
                <a:srgbClr val="0000FF"/>
              </a:solidFill>
              <a:latin typeface="Courier New"/>
            </a:endParaRPr>
          </a:p>
          <a:p>
            <a:pPr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Selectors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err="1"/>
              <a:t>jQuery</a:t>
            </a:r>
            <a:r>
              <a:rPr lang="en-US" sz="2000" dirty="0"/>
              <a:t> Selectors are used to select and manipulate HTML elements. They are very important part of </a:t>
            </a:r>
            <a:r>
              <a:rPr lang="en-US" sz="2000" dirty="0" err="1"/>
              <a:t>jQuery</a:t>
            </a:r>
            <a:r>
              <a:rPr lang="en-US" sz="2000" dirty="0"/>
              <a:t> library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With </a:t>
            </a:r>
            <a:r>
              <a:rPr lang="en-US" sz="2000" dirty="0" err="1"/>
              <a:t>jQuery</a:t>
            </a:r>
            <a:r>
              <a:rPr lang="en-US" sz="2000" dirty="0"/>
              <a:t> selectors, you can find or select HTML elements based on their id, classes, attributes, types and much more from a DOM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Jquery</a:t>
            </a:r>
            <a:r>
              <a:rPr lang="en-US" sz="2000" dirty="0" smtClean="0"/>
              <a:t> selectors </a:t>
            </a:r>
            <a:r>
              <a:rPr lang="en-US" sz="2000" dirty="0"/>
              <a:t>are used to select one or more HTML elements using </a:t>
            </a:r>
            <a:r>
              <a:rPr lang="en-US" sz="2000" dirty="0" err="1"/>
              <a:t>jQuery</a:t>
            </a:r>
            <a:r>
              <a:rPr lang="en-US" sz="2000" dirty="0"/>
              <a:t> and once the element is selected then you can perform various operation on that.</a:t>
            </a:r>
          </a:p>
          <a:p>
            <a:r>
              <a:rPr lang="en-US" sz="2000" dirty="0" err="1" smtClean="0"/>
              <a:t>jQuery</a:t>
            </a:r>
            <a:r>
              <a:rPr lang="en-US" sz="2000" dirty="0" smtClean="0"/>
              <a:t> selectors allow you to select single element  or groups of elements by type[</a:t>
            </a:r>
            <a:r>
              <a:rPr lang="en-US" sz="2000" dirty="0" err="1" smtClean="0"/>
              <a:t>div,p,span</a:t>
            </a:r>
            <a:r>
              <a:rPr lang="en-US" sz="2000" dirty="0" smtClean="0"/>
              <a:t> etc] ,</a:t>
            </a:r>
            <a:r>
              <a:rPr lang="en-US" sz="2000" dirty="0" err="1" smtClean="0"/>
              <a:t>id,CSS</a:t>
            </a:r>
            <a:r>
              <a:rPr lang="en-US" sz="2000" dirty="0" smtClean="0"/>
              <a:t> </a:t>
            </a:r>
            <a:r>
              <a:rPr lang="en-US" sz="2000" dirty="0" err="1" smtClean="0"/>
              <a:t>class,attribute,etc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All </a:t>
            </a:r>
            <a:r>
              <a:rPr lang="en-US" sz="2000" dirty="0" err="1"/>
              <a:t>jQuery</a:t>
            </a:r>
            <a:r>
              <a:rPr lang="en-US" sz="2000" dirty="0"/>
              <a:t> selectors start with a </a:t>
            </a:r>
            <a:r>
              <a:rPr lang="en-US" sz="2000" dirty="0" err="1"/>
              <a:t>dollor</a:t>
            </a:r>
            <a:r>
              <a:rPr lang="en-US" sz="2000" dirty="0"/>
              <a:t> sign and parenthesis e.g. $(). It is known as the factory function.</a:t>
            </a:r>
            <a:endParaRPr lang="en-US" sz="2000" dirty="0" smtClean="0">
              <a:solidFill>
                <a:srgbClr val="C00000"/>
              </a:solidFill>
            </a:endParaRPr>
          </a:p>
          <a:p>
            <a:r>
              <a:rPr lang="en-US" sz="2000" dirty="0" smtClean="0">
                <a:solidFill>
                  <a:srgbClr val="C00000"/>
                </a:solidFill>
              </a:rPr>
              <a:t>Basic syntax is: </a:t>
            </a:r>
            <a:r>
              <a:rPr lang="en-US" sz="2000" b="1" dirty="0" smtClean="0">
                <a:solidFill>
                  <a:srgbClr val="C00000"/>
                </a:solidFill>
              </a:rPr>
              <a:t>$(selector).action() action() may be event or effect</a:t>
            </a:r>
          </a:p>
          <a:p>
            <a:pPr lvl="1"/>
            <a:r>
              <a:rPr lang="en-US" sz="1600" dirty="0" smtClean="0"/>
              <a:t>A (selector) to "query (or find)" HTML elements</a:t>
            </a:r>
          </a:p>
          <a:p>
            <a:pPr lvl="1"/>
            <a:r>
              <a:rPr lang="en-US" sz="1600" dirty="0" smtClean="0"/>
              <a:t>A </a:t>
            </a:r>
            <a:r>
              <a:rPr lang="en-US" sz="1600" dirty="0" err="1" smtClean="0"/>
              <a:t>jQuery</a:t>
            </a:r>
            <a:r>
              <a:rPr lang="en-US" sz="1600" dirty="0" smtClean="0"/>
              <a:t> action() to be performed on the element(s)</a:t>
            </a:r>
          </a:p>
          <a:p>
            <a:endParaRPr lang="en-US" sz="2000" b="1" dirty="0" smtClean="0">
              <a:solidFill>
                <a:srgbClr val="0000FF"/>
              </a:solidFill>
              <a:latin typeface="Courier New"/>
            </a:endParaRPr>
          </a:p>
          <a:p>
            <a:pPr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56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Selectors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000" b="1" dirty="0" smtClean="0">
              <a:solidFill>
                <a:srgbClr val="0000FF"/>
              </a:solidFill>
              <a:latin typeface="Courier New"/>
            </a:endParaRPr>
          </a:p>
          <a:p>
            <a:pPr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733900"/>
              </p:ext>
            </p:extLst>
          </p:nvPr>
        </p:nvGraphicFramePr>
        <p:xfrm>
          <a:off x="228600" y="1447800"/>
          <a:ext cx="9220200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7924800"/>
              </a:tblGrid>
              <a:tr h="316755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verdana"/>
                        </a:rPr>
                        <a:t>jQuery</a:t>
                      </a:r>
                      <a:endParaRPr lang="en-US" dirty="0">
                        <a:latin typeface="verdana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verdana"/>
                        </a:rPr>
                        <a:t>Description</a:t>
                      </a:r>
                    </a:p>
                  </a:txBody>
                  <a:tcPr marL="47625" marR="47625" marT="47625" marB="47625"/>
                </a:tc>
              </a:tr>
              <a:tr h="46696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latin typeface="verdana"/>
                        </a:rPr>
                        <a:t>Tag Name:</a:t>
                      </a:r>
                      <a:endParaRPr lang="en-US" sz="1400" dirty="0">
                        <a:latin typeface="verdana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latin typeface="verdana"/>
                        </a:rPr>
                        <a:t>Represents a tag name available in the DOM. For example </a:t>
                      </a:r>
                      <a:r>
                        <a:rPr lang="en-US" sz="1400" b="1" dirty="0">
                          <a:latin typeface="verdana"/>
                        </a:rPr>
                        <a:t>$('p')</a:t>
                      </a:r>
                      <a:r>
                        <a:rPr lang="en-US" sz="1400" dirty="0">
                          <a:latin typeface="verdana"/>
                        </a:rPr>
                        <a:t>selects all paragraphs in the document.</a:t>
                      </a:r>
                    </a:p>
                  </a:txBody>
                  <a:tcPr marL="47625" marR="47625" marT="47625" marB="47625"/>
                </a:tc>
              </a:tr>
              <a:tr h="58779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latin typeface="verdana"/>
                        </a:rPr>
                        <a:t>Tag ID:</a:t>
                      </a:r>
                      <a:endParaRPr lang="en-US" sz="1400" dirty="0">
                        <a:latin typeface="verdana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latin typeface="verdana"/>
                        </a:rPr>
                        <a:t>Represents a tag available with the given ID in the DOM. For example</a:t>
                      </a:r>
                      <a:r>
                        <a:rPr lang="en-US" sz="1400" b="1" dirty="0">
                          <a:latin typeface="verdana"/>
                        </a:rPr>
                        <a:t>$('#some-id')</a:t>
                      </a:r>
                      <a:r>
                        <a:rPr lang="en-US" sz="1400" dirty="0">
                          <a:latin typeface="verdana"/>
                        </a:rPr>
                        <a:t> selects the single element in the document that has an ID of some-id.</a:t>
                      </a:r>
                    </a:p>
                  </a:txBody>
                  <a:tcPr marL="47625" marR="47625" marT="47625" marB="47625"/>
                </a:tc>
              </a:tr>
              <a:tr h="57806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latin typeface="verdana"/>
                        </a:rPr>
                        <a:t>Tag Class:</a:t>
                      </a:r>
                      <a:endParaRPr lang="en-US" sz="1400">
                        <a:latin typeface="verdana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latin typeface="verdana"/>
                        </a:rPr>
                        <a:t>Represents a tag available with the given class in the DOM. For example </a:t>
                      </a:r>
                      <a:r>
                        <a:rPr lang="en-US" sz="1400" b="1" dirty="0">
                          <a:latin typeface="verdana"/>
                        </a:rPr>
                        <a:t>$('.some-class')</a:t>
                      </a:r>
                      <a:r>
                        <a:rPr lang="en-US" sz="1400" dirty="0">
                          <a:latin typeface="verdana"/>
                        </a:rPr>
                        <a:t> selects all elements in the document that have a class of some-class.</a:t>
                      </a: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523198"/>
              </p:ext>
            </p:extLst>
          </p:nvPr>
        </p:nvGraphicFramePr>
        <p:xfrm>
          <a:off x="325583" y="3623723"/>
          <a:ext cx="9351817" cy="3206568"/>
        </p:xfrm>
        <a:graphic>
          <a:graphicData uri="http://schemas.openxmlformats.org/drawingml/2006/table">
            <a:tbl>
              <a:tblPr/>
              <a:tblGrid>
                <a:gridCol w="484908"/>
                <a:gridCol w="2057400"/>
                <a:gridCol w="6809509"/>
              </a:tblGrid>
              <a:tr h="381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S.No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</a:t>
                      </a:r>
                    </a:p>
                  </a:txBody>
                  <a:tcPr marL="43452" marR="43452" marT="43452" marB="43452">
                    <a:lnL w="9525" cap="flat" cmpd="sng" algn="ctr">
                      <a:solidFill>
                        <a:srgbClr val="D0DB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DB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B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Selector</a:t>
                      </a:r>
                    </a:p>
                  </a:txBody>
                  <a:tcPr marL="43452" marR="43452" marT="43452" marB="43452">
                    <a:lnL w="9525" cap="flat" cmpd="sng" algn="ctr">
                      <a:solidFill>
                        <a:srgbClr val="D0DB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DB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B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Description</a:t>
                      </a:r>
                    </a:p>
                  </a:txBody>
                  <a:tcPr marL="43452" marR="43452" marT="43452" marB="43452">
                    <a:lnL w="9525" cap="flat" cmpd="sng" algn="ctr">
                      <a:solidFill>
                        <a:srgbClr val="D0DB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DB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B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58160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1)</a:t>
                      </a:r>
                    </a:p>
                  </a:txBody>
                  <a:tcPr marL="43452" marR="43452" marT="43452" marB="43452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Name:</a:t>
                      </a:r>
                    </a:p>
                  </a:txBody>
                  <a:tcPr marL="43452" marR="43452" marT="43452" marB="43452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It selects all elements that match with the given element name.</a:t>
                      </a:r>
                    </a:p>
                  </a:txBody>
                  <a:tcPr marL="43452" marR="43452" marT="43452" marB="43452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2)</a:t>
                      </a:r>
                    </a:p>
                  </a:txBody>
                  <a:tcPr marL="43452" marR="43452" marT="43452" marB="43452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#ID:</a:t>
                      </a:r>
                    </a:p>
                  </a:txBody>
                  <a:tcPr marL="43452" marR="43452" marT="43452" marB="43452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It selects a single element that matches with the given id.</a:t>
                      </a:r>
                    </a:p>
                  </a:txBody>
                  <a:tcPr marL="43452" marR="43452" marT="43452" marB="43452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40900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3)</a:t>
                      </a:r>
                    </a:p>
                  </a:txBody>
                  <a:tcPr marL="43452" marR="43452" marT="43452" marB="43452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.Class:</a:t>
                      </a:r>
                    </a:p>
                  </a:txBody>
                  <a:tcPr marL="43452" marR="43452" marT="43452" marB="43452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It selects all elements that matches with the given class.</a:t>
                      </a:r>
                    </a:p>
                  </a:txBody>
                  <a:tcPr marL="43452" marR="43452" marT="43452" marB="43452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4)</a:t>
                      </a:r>
                    </a:p>
                  </a:txBody>
                  <a:tcPr marL="43452" marR="43452" marT="43452" marB="43452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Universal(*)</a:t>
                      </a:r>
                    </a:p>
                  </a:txBody>
                  <a:tcPr marL="43452" marR="43452" marT="43452" marB="43452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It selects all elements available in a DOM.</a:t>
                      </a:r>
                    </a:p>
                  </a:txBody>
                  <a:tcPr marL="43452" marR="43452" marT="43452" marB="43452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14347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5)</a:t>
                      </a:r>
                    </a:p>
                  </a:txBody>
                  <a:tcPr marL="43452" marR="43452" marT="43452" marB="43452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Multiple Elements A,B,C</a:t>
                      </a:r>
                    </a:p>
                  </a:txBody>
                  <a:tcPr marL="43452" marR="43452" marT="43452" marB="43452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It selects the combined results of all the specified selectors A,B and C.</a:t>
                      </a:r>
                    </a:p>
                  </a:txBody>
                  <a:tcPr marL="43452" marR="43452" marT="43452" marB="43452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535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Selectors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000" b="1" dirty="0" smtClean="0">
              <a:solidFill>
                <a:srgbClr val="0000FF"/>
              </a:solidFill>
              <a:latin typeface="Courier New"/>
            </a:endParaRPr>
          </a:p>
          <a:p>
            <a:pPr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09600" y="2057400"/>
          <a:ext cx="8915400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/>
                <a:gridCol w="4457700"/>
              </a:tblGrid>
              <a:tr h="15070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Syntax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$(this)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Current HTML element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$("p")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All &lt;p&gt; elements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$("p.intro")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All &lt;p&gt; elements with class="intro"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$(".intro")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All elements with class="intro"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$("#intro")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/>
                        <a:t>element with id="intro"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$("ul li:first")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The first &lt;li&gt; element of each &lt;ul&gt;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$("[</a:t>
                      </a:r>
                      <a:r>
                        <a:rPr lang="en-US" dirty="0" err="1"/>
                        <a:t>href</a:t>
                      </a:r>
                      <a:r>
                        <a:rPr lang="en-US" dirty="0"/>
                        <a:t>$='.jpg']")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elements with an </a:t>
                      </a:r>
                      <a:r>
                        <a:rPr lang="en-US" dirty="0" err="1"/>
                        <a:t>href</a:t>
                      </a:r>
                      <a:r>
                        <a:rPr lang="en-US" dirty="0"/>
                        <a:t> attribute that ends with ".jpg"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Selectors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000" b="1" dirty="0" err="1" smtClean="0">
                <a:solidFill>
                  <a:srgbClr val="C00000"/>
                </a:solidFill>
              </a:rPr>
              <a:t>jQuery</a:t>
            </a:r>
            <a:r>
              <a:rPr lang="en-US" sz="2000" b="1" dirty="0" smtClean="0">
                <a:solidFill>
                  <a:srgbClr val="C00000"/>
                </a:solidFill>
              </a:rPr>
              <a:t> Element Selectors</a:t>
            </a:r>
          </a:p>
          <a:p>
            <a:r>
              <a:rPr lang="en-US" sz="2000" dirty="0" err="1" smtClean="0"/>
              <a:t>jQuery</a:t>
            </a:r>
            <a:r>
              <a:rPr lang="en-US" sz="2000" dirty="0" smtClean="0"/>
              <a:t> uses CSS selectors to select HTML elements.</a:t>
            </a:r>
          </a:p>
          <a:p>
            <a:pPr lvl="1"/>
            <a:r>
              <a:rPr lang="en-US" sz="1600" dirty="0" smtClean="0">
                <a:solidFill>
                  <a:srgbClr val="C00000"/>
                </a:solidFill>
              </a:rPr>
              <a:t>$("p") </a:t>
            </a:r>
            <a:r>
              <a:rPr lang="en-US" sz="1600" dirty="0" smtClean="0"/>
              <a:t>selects all &lt;p&gt; elements.</a:t>
            </a:r>
          </a:p>
          <a:p>
            <a:pPr lvl="1"/>
            <a:r>
              <a:rPr lang="en-US" sz="1600" dirty="0" smtClean="0">
                <a:solidFill>
                  <a:srgbClr val="C00000"/>
                </a:solidFill>
              </a:rPr>
              <a:t>$("p.intro") </a:t>
            </a:r>
            <a:r>
              <a:rPr lang="en-US" sz="1600" dirty="0" smtClean="0"/>
              <a:t>selects all &lt;p&gt; elements with class="intro".</a:t>
            </a:r>
          </a:p>
          <a:p>
            <a:pPr lvl="1"/>
            <a:r>
              <a:rPr lang="en-US" sz="1600" dirty="0" smtClean="0">
                <a:solidFill>
                  <a:srgbClr val="C00000"/>
                </a:solidFill>
              </a:rPr>
              <a:t>$("p#demo") </a:t>
            </a:r>
            <a:r>
              <a:rPr lang="en-US" sz="1600" dirty="0" smtClean="0"/>
              <a:t>selects all &lt;p&gt; elements with id="demo". </a:t>
            </a:r>
          </a:p>
          <a:p>
            <a:r>
              <a:rPr lang="en-US" sz="2000" b="1" dirty="0" err="1" smtClean="0">
                <a:solidFill>
                  <a:srgbClr val="C00000"/>
                </a:solidFill>
              </a:rPr>
              <a:t>jQuery</a:t>
            </a:r>
            <a:r>
              <a:rPr lang="en-US" sz="2000" b="1" dirty="0" smtClean="0">
                <a:solidFill>
                  <a:srgbClr val="C00000"/>
                </a:solidFill>
              </a:rPr>
              <a:t> Attribute Selectors</a:t>
            </a:r>
          </a:p>
          <a:p>
            <a:r>
              <a:rPr lang="en-US" sz="2000" dirty="0" err="1" smtClean="0"/>
              <a:t>jQuery</a:t>
            </a:r>
            <a:r>
              <a:rPr lang="en-US" sz="2000" dirty="0" smtClean="0"/>
              <a:t> uses XPath expressions to select elements with given attributes.</a:t>
            </a:r>
          </a:p>
          <a:p>
            <a:pPr lvl="1"/>
            <a:r>
              <a:rPr lang="en-US" sz="1600" dirty="0" smtClean="0">
                <a:solidFill>
                  <a:srgbClr val="C00000"/>
                </a:solidFill>
              </a:rPr>
              <a:t>$("[href]") </a:t>
            </a:r>
            <a:r>
              <a:rPr lang="en-US" sz="1600" dirty="0" smtClean="0"/>
              <a:t>select all elements with an href attribute.</a:t>
            </a:r>
          </a:p>
          <a:p>
            <a:pPr lvl="1"/>
            <a:r>
              <a:rPr lang="en-US" sz="1600" dirty="0" smtClean="0">
                <a:solidFill>
                  <a:srgbClr val="C00000"/>
                </a:solidFill>
              </a:rPr>
              <a:t>$("[href='#']") </a:t>
            </a:r>
            <a:r>
              <a:rPr lang="en-US" sz="1600" dirty="0" smtClean="0"/>
              <a:t>select all elements with an href value equal to "#".</a:t>
            </a:r>
          </a:p>
          <a:p>
            <a:pPr lvl="1"/>
            <a:r>
              <a:rPr lang="en-US" sz="1600" dirty="0" smtClean="0">
                <a:solidFill>
                  <a:srgbClr val="C00000"/>
                </a:solidFill>
              </a:rPr>
              <a:t>$("[href!='#']") </a:t>
            </a:r>
            <a:r>
              <a:rPr lang="en-US" sz="1600" dirty="0" smtClean="0"/>
              <a:t>select all elements with an href attribute NOT equal to "#".</a:t>
            </a:r>
          </a:p>
          <a:p>
            <a:pPr lvl="1"/>
            <a:r>
              <a:rPr lang="en-US" sz="1600" dirty="0" smtClean="0">
                <a:solidFill>
                  <a:srgbClr val="C00000"/>
                </a:solidFill>
              </a:rPr>
              <a:t>$("[href$='.jpg']") </a:t>
            </a:r>
            <a:r>
              <a:rPr lang="en-US" sz="1600" dirty="0" smtClean="0"/>
              <a:t>select all elements with an href attribute that ends with ".jpg".</a:t>
            </a:r>
          </a:p>
          <a:p>
            <a:r>
              <a:rPr lang="en-US" sz="2000" b="1" dirty="0" err="1" smtClean="0">
                <a:solidFill>
                  <a:srgbClr val="C00000"/>
                </a:solidFill>
              </a:rPr>
              <a:t>jQuery</a:t>
            </a:r>
            <a:r>
              <a:rPr lang="en-US" sz="2000" b="1" dirty="0" smtClean="0">
                <a:solidFill>
                  <a:srgbClr val="C00000"/>
                </a:solidFill>
              </a:rPr>
              <a:t> CSS Selectors</a:t>
            </a:r>
          </a:p>
          <a:p>
            <a:r>
              <a:rPr lang="en-US" sz="2000" dirty="0" err="1" smtClean="0"/>
              <a:t>jQuery</a:t>
            </a:r>
            <a:r>
              <a:rPr lang="en-US" sz="2000" dirty="0" smtClean="0"/>
              <a:t> CSS selectors can be used to change CSS properties for HTML elements.</a:t>
            </a:r>
          </a:p>
          <a:p>
            <a:pPr lvl="1"/>
            <a:r>
              <a:rPr lang="en-US" sz="1600" dirty="0" smtClean="0">
                <a:solidFill>
                  <a:srgbClr val="C00000"/>
                </a:solidFill>
              </a:rPr>
              <a:t>$(Selector).css(“property", "value”)</a:t>
            </a:r>
          </a:p>
          <a:p>
            <a:pPr lvl="1"/>
            <a:r>
              <a:rPr lang="en-US" sz="1600" dirty="0" smtClean="0">
                <a:solidFill>
                  <a:srgbClr val="C00000"/>
                </a:solidFill>
              </a:rPr>
              <a:t>$("p").css("background-color","yellow"); </a:t>
            </a:r>
          </a:p>
          <a:p>
            <a:r>
              <a:rPr lang="en-US" sz="2000" dirty="0" smtClean="0"/>
              <a:t>changes the background-color of all p elements to yellow:</a:t>
            </a:r>
          </a:p>
          <a:p>
            <a:endParaRPr lang="en-US" sz="2000" b="1" dirty="0" smtClean="0">
              <a:solidFill>
                <a:srgbClr val="0000FF"/>
              </a:solidFill>
              <a:latin typeface="Courier New"/>
            </a:endParaRPr>
          </a:p>
          <a:p>
            <a:endParaRPr lang="en-US" sz="2000" b="1" dirty="0" smtClean="0">
              <a:solidFill>
                <a:srgbClr val="0000FF"/>
              </a:solidFill>
              <a:latin typeface="Courier New"/>
            </a:endParaRPr>
          </a:p>
          <a:p>
            <a:pPr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5098</TotalTime>
  <Words>1606</Words>
  <Application>Microsoft Office PowerPoint</Application>
  <PresentationFormat>A4 Paper (210x297 mm)</PresentationFormat>
  <Paragraphs>262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Median</vt:lpstr>
      <vt:lpstr>Jquery Overview</vt:lpstr>
      <vt:lpstr>Jquery Overview</vt:lpstr>
      <vt:lpstr>Jquery Overview</vt:lpstr>
      <vt:lpstr>PowerPoint Presentation</vt:lpstr>
      <vt:lpstr>PowerPoint Presentation</vt:lpstr>
      <vt:lpstr>Jquery Selectors</vt:lpstr>
      <vt:lpstr>Jquery Selectors</vt:lpstr>
      <vt:lpstr>Jquery Selectors</vt:lpstr>
      <vt:lpstr>Jquery Selectors</vt:lpstr>
      <vt:lpstr>Jquery Events</vt:lpstr>
      <vt:lpstr>Jquery Events</vt:lpstr>
      <vt:lpstr>Jquery Events</vt:lpstr>
      <vt:lpstr>Jquery Functions</vt:lpstr>
      <vt:lpstr>Jquery Effects</vt:lpstr>
      <vt:lpstr>Jquery Effects</vt:lpstr>
      <vt:lpstr>Jquery Effects</vt:lpstr>
      <vt:lpstr>JQuery Effects</vt:lpstr>
      <vt:lpstr>Fade Effect</vt:lpstr>
      <vt:lpstr>Jquery Effects</vt:lpstr>
      <vt:lpstr>Jquery Ajax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Santu</cp:lastModifiedBy>
  <cp:revision>91</cp:revision>
  <dcterms:created xsi:type="dcterms:W3CDTF">2006-08-16T00:00:00Z</dcterms:created>
  <dcterms:modified xsi:type="dcterms:W3CDTF">2016-05-12T12:21:03Z</dcterms:modified>
</cp:coreProperties>
</file>