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6" r:id="rId2"/>
    <p:sldId id="273" r:id="rId3"/>
    <p:sldId id="274" r:id="rId4"/>
    <p:sldId id="275" r:id="rId5"/>
    <p:sldId id="276" r:id="rId6"/>
    <p:sldId id="277" r:id="rId7"/>
    <p:sldId id="267" r:id="rId8"/>
    <p:sldId id="279" r:id="rId9"/>
    <p:sldId id="268" r:id="rId10"/>
    <p:sldId id="280" r:id="rId11"/>
    <p:sldId id="278" r:id="rId12"/>
    <p:sldId id="281" r:id="rId13"/>
    <p:sldId id="282" r:id="rId14"/>
    <p:sldId id="269" r:id="rId15"/>
    <p:sldId id="271" r:id="rId16"/>
    <p:sldId id="291" r:id="rId17"/>
    <p:sldId id="286" r:id="rId18"/>
    <p:sldId id="297" r:id="rId19"/>
    <p:sldId id="298" r:id="rId20"/>
    <p:sldId id="272" r:id="rId21"/>
    <p:sldId id="300" r:id="rId22"/>
    <p:sldId id="292" r:id="rId23"/>
    <p:sldId id="293" r:id="rId24"/>
    <p:sldId id="294" r:id="rId25"/>
    <p:sldId id="295" r:id="rId26"/>
    <p:sldId id="296" r:id="rId27"/>
    <p:sldId id="288" r:id="rId28"/>
    <p:sldId id="289" r:id="rId29"/>
    <p:sldId id="299" r:id="rId30"/>
    <p:sldId id="301" r:id="rId31"/>
    <p:sldId id="302" r:id="rId32"/>
    <p:sldId id="303" r:id="rId33"/>
    <p:sldId id="304" r:id="rId3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0CEA"/>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06" autoAdjust="0"/>
    <p:restoredTop sz="94660"/>
  </p:normalViewPr>
  <p:slideViewPr>
    <p:cSldViewPr>
      <p:cViewPr varScale="1">
        <p:scale>
          <a:sx n="69" d="100"/>
          <a:sy n="69" d="100"/>
        </p:scale>
        <p:origin x="-1080" y="-96"/>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fld id="{1D8BD707-D9CF-40AE-B4C6-C98DA3205C09}" type="datetimeFigureOut">
              <a:rPr lang="en-US" smtClean="0"/>
              <a:pPr/>
              <a:t>3/6/2016</a:t>
            </a:fld>
            <a:endParaRPr lang="en-US"/>
          </a:p>
        </p:txBody>
      </p:sp>
      <p:sp>
        <p:nvSpPr>
          <p:cNvPr id="17" name="Footer Placeholder 16"/>
          <p:cNvSpPr>
            <a:spLocks noGrp="1"/>
          </p:cNvSpPr>
          <p:nvPr>
            <p:ph type="ftr" sz="quarter" idx="11"/>
          </p:nvPr>
        </p:nvSpPr>
        <p:spPr>
          <a:xfrm>
            <a:off x="2259176" y="236539"/>
            <a:ext cx="635635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1"/>
            <a:ext cx="222885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609600"/>
            <a:ext cx="602615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7099300" y="6248403"/>
            <a:ext cx="2393950" cy="365125"/>
          </a:xfrm>
        </p:spPr>
        <p:txBody>
          <a:bodyPr/>
          <a:lstStyle/>
          <a:p>
            <a:fld id="{1D8BD707-D9CF-40AE-B4C6-C98DA3205C09}" type="datetimeFigureOut">
              <a:rPr lang="en-US" smtClean="0"/>
              <a:pPr/>
              <a:t>3/6/2016</a:t>
            </a:fld>
            <a:endParaRPr lang="en-US"/>
          </a:p>
        </p:txBody>
      </p:sp>
      <p:sp>
        <p:nvSpPr>
          <p:cNvPr id="5" name="Footer Placeholder 4"/>
          <p:cNvSpPr>
            <a:spLocks noGrp="1"/>
          </p:cNvSpPr>
          <p:nvPr>
            <p:ph type="ftr" sz="quarter" idx="11"/>
          </p:nvPr>
        </p:nvSpPr>
        <p:spPr>
          <a:xfrm>
            <a:off x="495302" y="6248208"/>
            <a:ext cx="6037940" cy="365125"/>
          </a:xfrm>
        </p:spPr>
        <p:txBody>
          <a:bodyPr/>
          <a:lstStyle/>
          <a:p>
            <a:endParaRPr lang="en-US"/>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511000" y="134276"/>
            <a:ext cx="533400" cy="264849"/>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63702" y="1600200"/>
            <a:ext cx="883285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3/6/2016</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60400" y="1589567"/>
            <a:ext cx="421005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248643" y="1589567"/>
            <a:ext cx="421005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3/6/2016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60400" y="2438400"/>
            <a:ext cx="421005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200650" y="2438400"/>
            <a:ext cx="421005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3/6/2016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60400" y="1752600"/>
            <a:ext cx="173355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559050" y="1752600"/>
            <a:ext cx="69342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769100" y="6248401"/>
            <a:ext cx="2889250" cy="365125"/>
          </a:xfrm>
        </p:spPr>
        <p:txBody>
          <a:bodyPr rtlCol="0"/>
          <a:lstStyle/>
          <a:p>
            <a:fld id="{1D8BD707-D9CF-40AE-B4C6-C98DA3205C09}" type="datetimeFigureOut">
              <a:rPr lang="en-US" smtClean="0"/>
              <a:pPr/>
              <a:t>3/6/2016</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733550" y="6248207"/>
            <a:ext cx="4953000" cy="365125"/>
          </a:xfrm>
        </p:spPr>
        <p:txBody>
          <a:bodyPr rtlCol="0"/>
          <a:lstStyle/>
          <a:p>
            <a:endParaRPr lang="en-US"/>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604000" y="6248401"/>
            <a:ext cx="288925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3/6/2016</a:t>
            </a:fld>
            <a:endParaRPr lang="en-US"/>
          </a:p>
        </p:txBody>
      </p:sp>
      <p:sp>
        <p:nvSpPr>
          <p:cNvPr id="3" name="Footer Placeholder 2"/>
          <p:cNvSpPr>
            <a:spLocks noGrp="1"/>
          </p:cNvSpPr>
          <p:nvPr>
            <p:ph type="ftr" sz="quarter" idx="3"/>
          </p:nvPr>
        </p:nvSpPr>
        <p:spPr>
          <a:xfrm>
            <a:off x="660401" y="6248207"/>
            <a:ext cx="5872840"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tutorialspoint.com/angularjs/angularjs_controllers.htm" TargetMode="External"/><Relationship Id="rId2" Type="http://schemas.openxmlformats.org/officeDocument/2006/relationships/hyperlink" Target="http://www.tutorialspoint.com/angularjs/angularjs_modules.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a:t>
            </a:r>
          </a:p>
        </p:txBody>
      </p:sp>
      <p:sp>
        <p:nvSpPr>
          <p:cNvPr id="5" name="Content Placeholder 4"/>
          <p:cNvSpPr>
            <a:spLocks noGrp="1"/>
          </p:cNvSpPr>
          <p:nvPr>
            <p:ph sz="quarter" idx="1"/>
          </p:nvPr>
        </p:nvSpPr>
        <p:spPr/>
        <p:txBody>
          <a:bodyPr>
            <a:normAutofit/>
          </a:bodyPr>
          <a:lstStyle/>
          <a:p>
            <a:r>
              <a:rPr lang="en-US" sz="2000" dirty="0"/>
              <a:t>AngularJS is a </a:t>
            </a:r>
            <a:r>
              <a:rPr lang="en-US" sz="2000" dirty="0" smtClean="0"/>
              <a:t>Open Source JavaScript </a:t>
            </a:r>
            <a:r>
              <a:rPr lang="en-US" sz="2000" dirty="0"/>
              <a:t>framework. </a:t>
            </a:r>
            <a:endParaRPr lang="en-US" sz="2000" dirty="0" smtClean="0"/>
          </a:p>
          <a:p>
            <a:r>
              <a:rPr lang="en-US" sz="2000" dirty="0" smtClean="0"/>
              <a:t>Developed by </a:t>
            </a:r>
            <a:r>
              <a:rPr lang="en-US" sz="2000" dirty="0" err="1" smtClean="0"/>
              <a:t>google</a:t>
            </a:r>
            <a:r>
              <a:rPr lang="en-US" sz="2000" dirty="0" smtClean="0"/>
              <a:t>.</a:t>
            </a:r>
          </a:p>
          <a:p>
            <a:r>
              <a:rPr lang="en-US" sz="2000" dirty="0"/>
              <a:t>It is a library written in JavaScript</a:t>
            </a:r>
            <a:r>
              <a:rPr lang="en-US" sz="2000" dirty="0" smtClean="0"/>
              <a:t>.</a:t>
            </a:r>
          </a:p>
          <a:p>
            <a:r>
              <a:rPr lang="en-US" sz="2000" dirty="0"/>
              <a:t> It can be added to an HTML page with a &lt;script&gt; tag</a:t>
            </a:r>
            <a:r>
              <a:rPr lang="en-US" sz="2000" dirty="0" smtClean="0"/>
              <a:t>.</a:t>
            </a:r>
          </a:p>
          <a:p>
            <a:r>
              <a:rPr lang="en-US" sz="2000" dirty="0"/>
              <a:t>Releases 1.0.x ,</a:t>
            </a:r>
            <a:r>
              <a:rPr lang="en-US" sz="2000" dirty="0" smtClean="0"/>
              <a:t> 1.2.x and 1.3.x</a:t>
            </a:r>
          </a:p>
          <a:p>
            <a:r>
              <a:rPr lang="en-US" sz="2000" dirty="0">
                <a:solidFill>
                  <a:srgbClr val="0000FF"/>
                </a:solidFill>
                <a:latin typeface="Consolas"/>
              </a:rPr>
              <a:t>&lt;</a:t>
            </a:r>
            <a:r>
              <a:rPr lang="en-US" sz="2000" dirty="0">
                <a:solidFill>
                  <a:srgbClr val="A52A2A"/>
                </a:solidFill>
                <a:latin typeface="Consolas"/>
              </a:rPr>
              <a:t>script</a:t>
            </a:r>
            <a:r>
              <a:rPr lang="en-US" sz="2000" dirty="0">
                <a:solidFill>
                  <a:srgbClr val="000000"/>
                </a:solidFill>
                <a:latin typeface="Consolas"/>
              </a:rPr>
              <a:t> </a:t>
            </a:r>
            <a:r>
              <a:rPr lang="en-US" sz="2000" dirty="0" err="1">
                <a:solidFill>
                  <a:srgbClr val="DC143C"/>
                </a:solidFill>
                <a:latin typeface="Consolas"/>
              </a:rPr>
              <a:t>src</a:t>
            </a:r>
            <a:r>
              <a:rPr lang="en-US" sz="2000" dirty="0">
                <a:solidFill>
                  <a:srgbClr val="DC143C"/>
                </a:solidFill>
                <a:latin typeface="Consolas"/>
              </a:rPr>
              <a:t>=</a:t>
            </a:r>
            <a:r>
              <a:rPr lang="en-US" sz="2000" dirty="0">
                <a:solidFill>
                  <a:srgbClr val="0000CD"/>
                </a:solidFill>
                <a:latin typeface="Consolas"/>
              </a:rPr>
              <a:t>"http://ajax.googleapis.com/</a:t>
            </a:r>
            <a:r>
              <a:rPr lang="en-US" sz="2000" dirty="0" err="1">
                <a:solidFill>
                  <a:srgbClr val="0000CD"/>
                </a:solidFill>
                <a:latin typeface="Consolas"/>
              </a:rPr>
              <a:t>ajax</a:t>
            </a:r>
            <a:r>
              <a:rPr lang="en-US" sz="2000" dirty="0">
                <a:solidFill>
                  <a:srgbClr val="0000CD"/>
                </a:solidFill>
                <a:latin typeface="Consolas"/>
              </a:rPr>
              <a:t>/libs/</a:t>
            </a:r>
            <a:r>
              <a:rPr lang="en-US" sz="2000" dirty="0" err="1">
                <a:solidFill>
                  <a:srgbClr val="0000CD"/>
                </a:solidFill>
                <a:latin typeface="Consolas"/>
              </a:rPr>
              <a:t>angularjs</a:t>
            </a:r>
            <a:r>
              <a:rPr lang="en-US" sz="2000" dirty="0">
                <a:solidFill>
                  <a:srgbClr val="0000CD"/>
                </a:solidFill>
                <a:latin typeface="Consolas"/>
              </a:rPr>
              <a:t>/1.2.15/angular.min.js"</a:t>
            </a:r>
            <a:r>
              <a:rPr lang="en-US" sz="2000" dirty="0">
                <a:solidFill>
                  <a:srgbClr val="0000FF"/>
                </a:solidFill>
                <a:latin typeface="Consolas"/>
              </a:rPr>
              <a:t>&gt;&lt;</a:t>
            </a:r>
            <a:r>
              <a:rPr lang="en-US" sz="2000" dirty="0">
                <a:solidFill>
                  <a:srgbClr val="A52A2A"/>
                </a:solidFill>
                <a:latin typeface="Consolas"/>
              </a:rPr>
              <a:t>/script</a:t>
            </a:r>
            <a:r>
              <a:rPr lang="en-US" sz="2000" dirty="0" smtClean="0">
                <a:solidFill>
                  <a:srgbClr val="0000FF"/>
                </a:solidFill>
                <a:latin typeface="Consolas"/>
              </a:rPr>
              <a:t>&gt;</a:t>
            </a:r>
          </a:p>
          <a:p>
            <a:r>
              <a:rPr lang="en-US" sz="2000" dirty="0"/>
              <a:t>AngularJS extends HTML attributes with </a:t>
            </a:r>
            <a:r>
              <a:rPr lang="en-US" sz="2000" b="1" dirty="0"/>
              <a:t>Directives</a:t>
            </a:r>
            <a:r>
              <a:rPr lang="en-US" sz="2000" dirty="0"/>
              <a:t>, and binds data to HTML with </a:t>
            </a:r>
            <a:r>
              <a:rPr lang="en-US" sz="2000" b="1" dirty="0"/>
              <a:t>Expressions</a:t>
            </a:r>
            <a:endParaRPr lang="en-US" sz="2000" dirty="0" smtClean="0">
              <a:solidFill>
                <a:srgbClr val="C00000"/>
              </a:solidFill>
            </a:endParaRPr>
          </a:p>
          <a:p>
            <a:endParaRPr lang="en-US" sz="2000" dirty="0" smtClean="0">
              <a:solidFill>
                <a:srgbClr val="5F5F5F"/>
              </a:solidFill>
            </a:endParaRPr>
          </a:p>
          <a:p>
            <a:pPr lvl="1"/>
            <a:endParaRPr lang="en-US" sz="2000" dirty="0" smtClean="0">
              <a:solidFill>
                <a:srgbClr val="C00000"/>
              </a:solidFill>
            </a:endParaRPr>
          </a:p>
          <a:p>
            <a:endParaRPr lang="en-US" dirty="0">
              <a:solidFill>
                <a:srgbClr val="5F5F5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Extends HTML</a:t>
            </a:r>
          </a:p>
        </p:txBody>
      </p:sp>
      <p:sp>
        <p:nvSpPr>
          <p:cNvPr id="5" name="Content Placeholder 4"/>
          <p:cNvSpPr>
            <a:spLocks noGrp="1"/>
          </p:cNvSpPr>
          <p:nvPr>
            <p:ph sz="quarter" idx="1"/>
          </p:nvPr>
        </p:nvSpPr>
        <p:spPr/>
        <p:txBody>
          <a:bodyPr>
            <a:normAutofit fontScale="92500" lnSpcReduction="10000"/>
          </a:bodyPr>
          <a:lstStyle/>
          <a:p>
            <a:r>
              <a:rPr lang="en-US" sz="1600" dirty="0">
                <a:solidFill>
                  <a:srgbClr val="000000"/>
                </a:solidFill>
                <a:latin typeface="Verdana"/>
              </a:rPr>
              <a:t>View</a:t>
            </a:r>
          </a:p>
          <a:p>
            <a:pPr algn="just"/>
            <a:r>
              <a:rPr lang="en-US" sz="1600" dirty="0">
                <a:solidFill>
                  <a:srgbClr val="000000"/>
                </a:solidFill>
                <a:latin typeface="Verdana"/>
              </a:rPr>
              <a:t>The view is this part −</a:t>
            </a:r>
          </a:p>
          <a:p>
            <a:r>
              <a:rPr lang="en-US" sz="1600" dirty="0">
                <a:solidFill>
                  <a:srgbClr val="000088"/>
                </a:solidFill>
              </a:rPr>
              <a:t>&lt;div</a:t>
            </a:r>
            <a:r>
              <a:rPr lang="en-US" sz="1600" dirty="0"/>
              <a:t> </a:t>
            </a:r>
            <a:r>
              <a:rPr lang="en-US" sz="1600" dirty="0" err="1">
                <a:solidFill>
                  <a:srgbClr val="7F0055"/>
                </a:solidFill>
              </a:rPr>
              <a:t>ng</a:t>
            </a:r>
            <a:r>
              <a:rPr lang="en-US" sz="1600" dirty="0">
                <a:solidFill>
                  <a:srgbClr val="7F0055"/>
                </a:solidFill>
              </a:rPr>
              <a:t>-controller</a:t>
            </a:r>
            <a:r>
              <a:rPr lang="en-US" sz="1600" dirty="0"/>
              <a:t> </a:t>
            </a:r>
            <a:r>
              <a:rPr lang="en-US" sz="1600" dirty="0">
                <a:solidFill>
                  <a:srgbClr val="666600"/>
                </a:solidFill>
              </a:rPr>
              <a:t>=</a:t>
            </a:r>
            <a:r>
              <a:rPr lang="en-US" sz="1600" dirty="0"/>
              <a:t> </a:t>
            </a:r>
            <a:r>
              <a:rPr lang="en-US" sz="1600" dirty="0">
                <a:solidFill>
                  <a:srgbClr val="008800"/>
                </a:solidFill>
              </a:rPr>
              <a:t>"</a:t>
            </a:r>
            <a:r>
              <a:rPr lang="en-US" sz="1600" dirty="0" err="1">
                <a:solidFill>
                  <a:srgbClr val="008800"/>
                </a:solidFill>
              </a:rPr>
              <a:t>HelloController</a:t>
            </a:r>
            <a:r>
              <a:rPr lang="en-US" sz="1600" dirty="0">
                <a:solidFill>
                  <a:srgbClr val="008800"/>
                </a:solidFill>
              </a:rPr>
              <a:t>"</a:t>
            </a:r>
            <a:r>
              <a:rPr lang="en-US" sz="1600" dirty="0"/>
              <a:t> </a:t>
            </a:r>
            <a:r>
              <a:rPr lang="en-US" sz="1600" dirty="0">
                <a:solidFill>
                  <a:srgbClr val="000088"/>
                </a:solidFill>
              </a:rPr>
              <a:t>&gt;</a:t>
            </a:r>
            <a:r>
              <a:rPr lang="en-US" sz="1600" dirty="0"/>
              <a:t> </a:t>
            </a:r>
            <a:r>
              <a:rPr lang="en-US" sz="1600" dirty="0">
                <a:solidFill>
                  <a:srgbClr val="000088"/>
                </a:solidFill>
              </a:rPr>
              <a:t>&lt;h2&gt;</a:t>
            </a:r>
            <a:r>
              <a:rPr lang="en-US" sz="1600" dirty="0"/>
              <a:t>Welcome </a:t>
            </a:r>
            <a:r>
              <a:rPr lang="en-US" sz="1600" dirty="0" smtClean="0"/>
              <a:t>to </a:t>
            </a:r>
            <a:r>
              <a:rPr lang="en-US" sz="1600" dirty="0"/>
              <a:t>the world of {{</a:t>
            </a:r>
            <a:r>
              <a:rPr lang="en-US" sz="1600" dirty="0" err="1"/>
              <a:t>helloTo.title</a:t>
            </a:r>
            <a:r>
              <a:rPr lang="en-US" sz="1600" dirty="0"/>
              <a:t>}} </a:t>
            </a:r>
            <a:r>
              <a:rPr lang="en-US" sz="1600" dirty="0" smtClean="0">
                <a:solidFill>
                  <a:srgbClr val="000088"/>
                </a:solidFill>
              </a:rPr>
              <a:t>&lt;/h2</a:t>
            </a:r>
            <a:r>
              <a:rPr lang="en-US" sz="1600" dirty="0">
                <a:solidFill>
                  <a:srgbClr val="000088"/>
                </a:solidFill>
              </a:rPr>
              <a:t>&gt;</a:t>
            </a:r>
            <a:r>
              <a:rPr lang="en-US" sz="1600" dirty="0"/>
              <a:t> </a:t>
            </a:r>
            <a:r>
              <a:rPr lang="en-US" sz="1600" dirty="0">
                <a:solidFill>
                  <a:srgbClr val="000088"/>
                </a:solidFill>
              </a:rPr>
              <a:t>&lt;/div</a:t>
            </a:r>
            <a:r>
              <a:rPr lang="en-US" sz="1600" dirty="0" smtClean="0">
                <a:solidFill>
                  <a:srgbClr val="000088"/>
                </a:solidFill>
              </a:rPr>
              <a:t>&gt;</a:t>
            </a:r>
          </a:p>
          <a:p>
            <a:pPr algn="just"/>
            <a:r>
              <a:rPr lang="en-US" sz="1600" i="1" dirty="0" err="1">
                <a:solidFill>
                  <a:srgbClr val="000000"/>
                </a:solidFill>
                <a:latin typeface="Verdana"/>
              </a:rPr>
              <a:t>ng</a:t>
            </a:r>
            <a:r>
              <a:rPr lang="en-US" sz="1600" i="1" dirty="0">
                <a:solidFill>
                  <a:srgbClr val="000000"/>
                </a:solidFill>
                <a:latin typeface="Verdana"/>
              </a:rPr>
              <a:t>-controller</a:t>
            </a:r>
            <a:r>
              <a:rPr lang="en-US" sz="1600" dirty="0">
                <a:solidFill>
                  <a:srgbClr val="000000"/>
                </a:solidFill>
                <a:latin typeface="Verdana"/>
              </a:rPr>
              <a:t> tells AngularJS what controller to use with this view. </a:t>
            </a:r>
            <a:r>
              <a:rPr lang="en-US" sz="1600" i="1" dirty="0" smtClean="0">
                <a:solidFill>
                  <a:srgbClr val="000000"/>
                </a:solidFill>
                <a:latin typeface="Verdana"/>
              </a:rPr>
              <a:t>title</a:t>
            </a:r>
            <a:r>
              <a:rPr lang="en-US" sz="1600" dirty="0" smtClean="0">
                <a:solidFill>
                  <a:srgbClr val="000000"/>
                </a:solidFill>
                <a:latin typeface="Verdana"/>
              </a:rPr>
              <a:t> </a:t>
            </a:r>
            <a:r>
              <a:rPr lang="en-US" sz="1600" dirty="0">
                <a:solidFill>
                  <a:srgbClr val="000000"/>
                </a:solidFill>
                <a:latin typeface="Verdana"/>
              </a:rPr>
              <a:t>AngularJS to write the "model" value named </a:t>
            </a:r>
            <a:r>
              <a:rPr lang="en-US" sz="1600" dirty="0" err="1" smtClean="0">
                <a:solidFill>
                  <a:srgbClr val="000000"/>
                </a:solidFill>
                <a:latin typeface="Verdana"/>
              </a:rPr>
              <a:t>hellotitle</a:t>
            </a:r>
            <a:r>
              <a:rPr lang="en-US" sz="1600" dirty="0" smtClean="0">
                <a:solidFill>
                  <a:srgbClr val="000000"/>
                </a:solidFill>
                <a:latin typeface="Verdana"/>
              </a:rPr>
              <a:t> </a:t>
            </a:r>
            <a:r>
              <a:rPr lang="en-US" sz="1600" dirty="0">
                <a:solidFill>
                  <a:srgbClr val="000000"/>
                </a:solidFill>
                <a:latin typeface="Verdana"/>
              </a:rPr>
              <a:t>to the HTML at this location.</a:t>
            </a:r>
          </a:p>
          <a:p>
            <a:r>
              <a:rPr lang="en-US" sz="1600" dirty="0">
                <a:solidFill>
                  <a:srgbClr val="000000"/>
                </a:solidFill>
                <a:latin typeface="Verdana"/>
              </a:rPr>
              <a:t>Controller</a:t>
            </a:r>
          </a:p>
          <a:p>
            <a:pPr algn="just"/>
            <a:r>
              <a:rPr lang="en-US" sz="1600" dirty="0">
                <a:solidFill>
                  <a:srgbClr val="000000"/>
                </a:solidFill>
                <a:latin typeface="Verdana"/>
              </a:rPr>
              <a:t>The controller part is −</a:t>
            </a:r>
          </a:p>
          <a:p>
            <a:pPr algn="just"/>
            <a:r>
              <a:rPr lang="en-US" sz="1600" dirty="0">
                <a:solidFill>
                  <a:srgbClr val="000088"/>
                </a:solidFill>
              </a:rPr>
              <a:t>&lt;script&gt;</a:t>
            </a:r>
            <a:r>
              <a:rPr lang="en-US" sz="1600" dirty="0"/>
              <a:t> </a:t>
            </a:r>
            <a:endParaRPr lang="en-US" sz="1600" dirty="0" smtClean="0"/>
          </a:p>
          <a:p>
            <a:pPr algn="just"/>
            <a:r>
              <a:rPr lang="en-US" sz="1600" dirty="0" err="1" smtClean="0"/>
              <a:t>angular</a:t>
            </a:r>
            <a:r>
              <a:rPr lang="en-US" sz="1600" dirty="0" err="1" smtClean="0">
                <a:solidFill>
                  <a:srgbClr val="666600"/>
                </a:solidFill>
              </a:rPr>
              <a:t>.</a:t>
            </a:r>
            <a:r>
              <a:rPr lang="en-US" sz="1600" dirty="0" err="1" smtClean="0"/>
              <a:t>module</a:t>
            </a:r>
            <a:r>
              <a:rPr lang="en-US" sz="1600" dirty="0">
                <a:solidFill>
                  <a:srgbClr val="666600"/>
                </a:solidFill>
              </a:rPr>
              <a:t>(</a:t>
            </a:r>
            <a:r>
              <a:rPr lang="en-US" sz="1600" dirty="0">
                <a:solidFill>
                  <a:srgbClr val="008800"/>
                </a:solidFill>
              </a:rPr>
              <a:t>"</a:t>
            </a:r>
            <a:r>
              <a:rPr lang="en-US" sz="1600" dirty="0" err="1">
                <a:solidFill>
                  <a:srgbClr val="008800"/>
                </a:solidFill>
              </a:rPr>
              <a:t>myapp</a:t>
            </a:r>
            <a:r>
              <a:rPr lang="en-US" sz="1600" dirty="0">
                <a:solidFill>
                  <a:srgbClr val="008800"/>
                </a:solidFill>
              </a:rPr>
              <a:t>"</a:t>
            </a:r>
            <a:r>
              <a:rPr lang="en-US" sz="1600" dirty="0">
                <a:solidFill>
                  <a:srgbClr val="666600"/>
                </a:solidFill>
              </a:rPr>
              <a:t>,</a:t>
            </a:r>
            <a:r>
              <a:rPr lang="en-US" sz="1600" dirty="0"/>
              <a:t> </a:t>
            </a:r>
            <a:r>
              <a:rPr lang="en-US" sz="1600" dirty="0">
                <a:solidFill>
                  <a:srgbClr val="666600"/>
                </a:solidFill>
              </a:rPr>
              <a:t>[])</a:t>
            </a:r>
            <a:r>
              <a:rPr lang="en-US" sz="1600" dirty="0"/>
              <a:t> </a:t>
            </a:r>
            <a:endParaRPr lang="en-US" sz="1600" dirty="0" smtClean="0"/>
          </a:p>
          <a:p>
            <a:pPr algn="just"/>
            <a:r>
              <a:rPr lang="en-US" sz="1600" dirty="0" smtClean="0">
                <a:solidFill>
                  <a:srgbClr val="666600"/>
                </a:solidFill>
              </a:rPr>
              <a:t>.</a:t>
            </a:r>
            <a:r>
              <a:rPr lang="en-US" sz="1600" dirty="0"/>
              <a:t>controller</a:t>
            </a:r>
            <a:r>
              <a:rPr lang="en-US" sz="1600" dirty="0">
                <a:solidFill>
                  <a:srgbClr val="666600"/>
                </a:solidFill>
              </a:rPr>
              <a:t>(</a:t>
            </a:r>
            <a:r>
              <a:rPr lang="en-US" sz="1600" dirty="0">
                <a:solidFill>
                  <a:srgbClr val="008800"/>
                </a:solidFill>
              </a:rPr>
              <a:t>"</a:t>
            </a:r>
            <a:r>
              <a:rPr lang="en-US" sz="1600" dirty="0" err="1">
                <a:solidFill>
                  <a:srgbClr val="008800"/>
                </a:solidFill>
              </a:rPr>
              <a:t>HelloController</a:t>
            </a:r>
            <a:r>
              <a:rPr lang="en-US" sz="1600" dirty="0">
                <a:solidFill>
                  <a:srgbClr val="008800"/>
                </a:solidFill>
              </a:rPr>
              <a:t>"</a:t>
            </a:r>
            <a:r>
              <a:rPr lang="en-US" sz="1600" dirty="0">
                <a:solidFill>
                  <a:srgbClr val="666600"/>
                </a:solidFill>
              </a:rPr>
              <a:t>,</a:t>
            </a:r>
            <a:r>
              <a:rPr lang="en-US" sz="1600" dirty="0"/>
              <a:t> </a:t>
            </a:r>
            <a:r>
              <a:rPr lang="en-US" sz="1600" dirty="0">
                <a:solidFill>
                  <a:srgbClr val="000088"/>
                </a:solidFill>
              </a:rPr>
              <a:t>function</a:t>
            </a:r>
            <a:r>
              <a:rPr lang="en-US" sz="1600" dirty="0">
                <a:solidFill>
                  <a:srgbClr val="666600"/>
                </a:solidFill>
              </a:rPr>
              <a:t>(</a:t>
            </a:r>
            <a:r>
              <a:rPr lang="en-US" sz="1600" dirty="0"/>
              <a:t>$scope</a:t>
            </a:r>
            <a:r>
              <a:rPr lang="en-US" sz="1600" dirty="0">
                <a:solidFill>
                  <a:srgbClr val="666600"/>
                </a:solidFill>
              </a:rPr>
              <a:t>)</a:t>
            </a:r>
            <a:r>
              <a:rPr lang="en-US" sz="1600" dirty="0"/>
              <a:t> </a:t>
            </a:r>
            <a:endParaRPr lang="en-US" sz="1600" dirty="0" smtClean="0"/>
          </a:p>
          <a:p>
            <a:pPr algn="just"/>
            <a:r>
              <a:rPr lang="en-US" sz="1600" dirty="0" smtClean="0">
                <a:solidFill>
                  <a:srgbClr val="666600"/>
                </a:solidFill>
              </a:rPr>
              <a:t>{</a:t>
            </a:r>
            <a:r>
              <a:rPr lang="en-US" sz="1600" dirty="0" smtClean="0"/>
              <a:t>$</a:t>
            </a:r>
            <a:r>
              <a:rPr lang="en-US" sz="1600" dirty="0" err="1" smtClean="0"/>
              <a:t>scope</a:t>
            </a:r>
            <a:r>
              <a:rPr lang="en-US" sz="1600" dirty="0" err="1" smtClean="0">
                <a:solidFill>
                  <a:srgbClr val="666600"/>
                </a:solidFill>
              </a:rPr>
              <a:t>.</a:t>
            </a:r>
            <a:r>
              <a:rPr lang="en-US" sz="1600" dirty="0" err="1" smtClean="0"/>
              <a:t>title</a:t>
            </a:r>
            <a:r>
              <a:rPr lang="en-US" sz="1600" dirty="0" smtClean="0"/>
              <a:t> </a:t>
            </a:r>
            <a:r>
              <a:rPr lang="en-US" sz="1600" dirty="0">
                <a:solidFill>
                  <a:srgbClr val="666600"/>
                </a:solidFill>
              </a:rPr>
              <a:t>=</a:t>
            </a:r>
            <a:r>
              <a:rPr lang="en-US" sz="1600" dirty="0"/>
              <a:t> </a:t>
            </a:r>
            <a:r>
              <a:rPr lang="en-US" sz="1600" dirty="0">
                <a:solidFill>
                  <a:srgbClr val="008800"/>
                </a:solidFill>
              </a:rPr>
              <a:t>"AngularJS"</a:t>
            </a:r>
            <a:r>
              <a:rPr lang="en-US" sz="1600" dirty="0">
                <a:solidFill>
                  <a:srgbClr val="666600"/>
                </a:solidFill>
              </a:rPr>
              <a:t>;</a:t>
            </a:r>
            <a:r>
              <a:rPr lang="en-US" sz="1600" dirty="0"/>
              <a:t> </a:t>
            </a:r>
            <a:r>
              <a:rPr lang="en-US" sz="1600" dirty="0">
                <a:solidFill>
                  <a:srgbClr val="666600"/>
                </a:solidFill>
              </a:rPr>
              <a:t>});</a:t>
            </a:r>
            <a:r>
              <a:rPr lang="en-US" sz="1600" dirty="0"/>
              <a:t> </a:t>
            </a:r>
            <a:endParaRPr lang="en-US" sz="1600" dirty="0" smtClean="0"/>
          </a:p>
          <a:p>
            <a:pPr algn="just"/>
            <a:r>
              <a:rPr lang="en-US" sz="1600" dirty="0" smtClean="0">
                <a:solidFill>
                  <a:srgbClr val="000088"/>
                </a:solidFill>
              </a:rPr>
              <a:t>&lt;/</a:t>
            </a:r>
            <a:r>
              <a:rPr lang="en-US" sz="1600" dirty="0">
                <a:solidFill>
                  <a:srgbClr val="000088"/>
                </a:solidFill>
              </a:rPr>
              <a:t>script</a:t>
            </a:r>
            <a:r>
              <a:rPr lang="en-US" sz="1600" dirty="0" smtClean="0">
                <a:solidFill>
                  <a:srgbClr val="000088"/>
                </a:solidFill>
              </a:rPr>
              <a:t>&gt;</a:t>
            </a:r>
          </a:p>
          <a:p>
            <a:pPr algn="just"/>
            <a:r>
              <a:rPr lang="en-US" sz="1600" dirty="0" smtClean="0">
                <a:solidFill>
                  <a:srgbClr val="000000"/>
                </a:solidFill>
                <a:latin typeface="Verdana"/>
              </a:rPr>
              <a:t>This </a:t>
            </a:r>
            <a:r>
              <a:rPr lang="en-US" sz="1600" dirty="0">
                <a:solidFill>
                  <a:srgbClr val="000000"/>
                </a:solidFill>
                <a:latin typeface="Verdana"/>
              </a:rPr>
              <a:t>code registers a controller function named </a:t>
            </a:r>
            <a:r>
              <a:rPr lang="en-US" sz="1600" i="1" dirty="0" err="1">
                <a:solidFill>
                  <a:srgbClr val="000000"/>
                </a:solidFill>
                <a:latin typeface="Verdana"/>
              </a:rPr>
              <a:t>HelloController</a:t>
            </a:r>
            <a:r>
              <a:rPr lang="en-US" sz="1600" dirty="0">
                <a:solidFill>
                  <a:srgbClr val="000000"/>
                </a:solidFill>
                <a:latin typeface="Verdana"/>
              </a:rPr>
              <a:t> in the angular module named </a:t>
            </a:r>
            <a:r>
              <a:rPr lang="en-US" sz="1600" i="1" dirty="0" err="1">
                <a:solidFill>
                  <a:srgbClr val="000000"/>
                </a:solidFill>
                <a:latin typeface="Verdana"/>
              </a:rPr>
              <a:t>myapp</a:t>
            </a:r>
            <a:r>
              <a:rPr lang="en-US" sz="1600" dirty="0">
                <a:solidFill>
                  <a:srgbClr val="000000"/>
                </a:solidFill>
                <a:latin typeface="Verdana"/>
              </a:rPr>
              <a:t>. We will study more about </a:t>
            </a:r>
            <a:r>
              <a:rPr lang="en-US" sz="1600" dirty="0">
                <a:solidFill>
                  <a:srgbClr val="313131"/>
                </a:solidFill>
                <a:latin typeface="Verdana"/>
                <a:hlinkClick r:id="rId2"/>
              </a:rPr>
              <a:t>modules</a:t>
            </a:r>
            <a:r>
              <a:rPr lang="en-US" sz="1600" dirty="0">
                <a:solidFill>
                  <a:srgbClr val="000000"/>
                </a:solidFill>
                <a:latin typeface="Verdana"/>
              </a:rPr>
              <a:t> and </a:t>
            </a:r>
            <a:r>
              <a:rPr lang="en-US" sz="1600" dirty="0" err="1">
                <a:solidFill>
                  <a:srgbClr val="313131"/>
                </a:solidFill>
                <a:latin typeface="Verdana"/>
                <a:hlinkClick r:id="rId3"/>
              </a:rPr>
              <a:t>controllers</a:t>
            </a:r>
            <a:r>
              <a:rPr lang="en-US" sz="1600" dirty="0" err="1">
                <a:solidFill>
                  <a:srgbClr val="000000"/>
                </a:solidFill>
                <a:latin typeface="Verdana"/>
              </a:rPr>
              <a:t>in</a:t>
            </a:r>
            <a:r>
              <a:rPr lang="en-US" sz="1600" dirty="0">
                <a:solidFill>
                  <a:srgbClr val="000000"/>
                </a:solidFill>
                <a:latin typeface="Verdana"/>
              </a:rPr>
              <a:t> their respective chapters. The controller function is registered in angular via the </a:t>
            </a:r>
            <a:r>
              <a:rPr lang="en-US" sz="1600" dirty="0" err="1">
                <a:solidFill>
                  <a:srgbClr val="000000"/>
                </a:solidFill>
                <a:latin typeface="Verdana"/>
              </a:rPr>
              <a:t>angular.module</a:t>
            </a:r>
            <a:r>
              <a:rPr lang="en-US" sz="1600" dirty="0">
                <a:solidFill>
                  <a:srgbClr val="000000"/>
                </a:solidFill>
                <a:latin typeface="Verdana"/>
              </a:rPr>
              <a:t>(...).controller(...) function call.</a:t>
            </a:r>
          </a:p>
          <a:p>
            <a:endParaRPr lang="en-US" sz="1600" dirty="0">
              <a:solidFill>
                <a:srgbClr val="000088"/>
              </a:solidFill>
              <a:highlight>
                <a:srgbClr val="FFFFFF"/>
              </a:highlight>
              <a:latin typeface="Consolas"/>
            </a:endParaRPr>
          </a:p>
        </p:txBody>
      </p:sp>
    </p:spTree>
    <p:extLst>
      <p:ext uri="{BB962C8B-B14F-4D97-AF65-F5344CB8AC3E}">
        <p14:creationId xmlns:p14="http://schemas.microsoft.com/office/powerpoint/2010/main" val="2041721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Execution</a:t>
            </a:r>
          </a:p>
        </p:txBody>
      </p:sp>
      <p:sp>
        <p:nvSpPr>
          <p:cNvPr id="5" name="Content Placeholder 4"/>
          <p:cNvSpPr>
            <a:spLocks noGrp="1"/>
          </p:cNvSpPr>
          <p:nvPr>
            <p:ph sz="quarter" idx="1"/>
          </p:nvPr>
        </p:nvSpPr>
        <p:spPr/>
        <p:txBody>
          <a:bodyPr>
            <a:normAutofit/>
          </a:bodyPr>
          <a:lstStyle/>
          <a:p>
            <a:r>
              <a:rPr lang="en-US" sz="2000" dirty="0"/>
              <a:t>When the page is loaded in the browser, following things happen −</a:t>
            </a:r>
          </a:p>
          <a:p>
            <a:r>
              <a:rPr lang="en-US" sz="2000" dirty="0"/>
              <a:t>HTML document is loaded into the browser, and evaluated by the browser. AngularJS JavaScript file is loaded, the angular </a:t>
            </a:r>
            <a:r>
              <a:rPr lang="en-US" sz="2000" i="1" dirty="0"/>
              <a:t>global</a:t>
            </a:r>
            <a:r>
              <a:rPr lang="en-US" sz="2000" dirty="0"/>
              <a:t> object is created. Next, JavaScript which registers controller functions is executed.</a:t>
            </a:r>
          </a:p>
          <a:p>
            <a:r>
              <a:rPr lang="en-US" sz="2000" dirty="0"/>
              <a:t>Next AngularJS scans through the HTML to look for AngularJS apps and views. Once view is located, it connects that view to the corresponding controller function.</a:t>
            </a:r>
          </a:p>
          <a:p>
            <a:r>
              <a:rPr lang="en-US" sz="2000" dirty="0"/>
              <a:t>Next, AngularJS executes the controller functions. It then renders the views with data from the model populated by the controller. The page is now ready.</a:t>
            </a:r>
          </a:p>
        </p:txBody>
      </p:sp>
    </p:spTree>
    <p:extLst>
      <p:ext uri="{BB962C8B-B14F-4D97-AF65-F5344CB8AC3E}">
        <p14:creationId xmlns:p14="http://schemas.microsoft.com/office/powerpoint/2010/main" val="2411277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 MVC Architecture</a:t>
            </a:r>
          </a:p>
        </p:txBody>
      </p:sp>
      <p:sp>
        <p:nvSpPr>
          <p:cNvPr id="5" name="Content Placeholder 4"/>
          <p:cNvSpPr>
            <a:spLocks noGrp="1"/>
          </p:cNvSpPr>
          <p:nvPr>
            <p:ph sz="quarter" idx="1"/>
          </p:nvPr>
        </p:nvSpPr>
        <p:spPr/>
        <p:txBody>
          <a:bodyPr>
            <a:normAutofit lnSpcReduction="10000"/>
          </a:bodyPr>
          <a:lstStyle/>
          <a:p>
            <a:r>
              <a:rPr lang="en-US" sz="2000" b="1" u="sng" dirty="0"/>
              <a:t>M</a:t>
            </a:r>
            <a:r>
              <a:rPr lang="en-US" sz="2000" dirty="0"/>
              <a:t>odel </a:t>
            </a:r>
            <a:r>
              <a:rPr lang="en-US" sz="2000" b="1" u="sng" dirty="0"/>
              <a:t>V</a:t>
            </a:r>
            <a:r>
              <a:rPr lang="en-US" sz="2000" dirty="0"/>
              <a:t>iew </a:t>
            </a:r>
            <a:r>
              <a:rPr lang="en-US" sz="2000" b="1" u="sng" dirty="0"/>
              <a:t>C</a:t>
            </a:r>
            <a:r>
              <a:rPr lang="en-US" sz="2000" dirty="0"/>
              <a:t>ontroller or MVC as it is popularly called, is a software design pattern for developing web applications. A Model View Controller pattern is made up of the following three parts −</a:t>
            </a:r>
          </a:p>
          <a:p>
            <a:r>
              <a:rPr lang="en-US" sz="2000" b="1" dirty="0"/>
              <a:t>Model</a:t>
            </a:r>
            <a:r>
              <a:rPr lang="en-US" sz="2000" dirty="0"/>
              <a:t> − It is the lowest level of the pattern responsible for maintaining data.</a:t>
            </a:r>
          </a:p>
          <a:p>
            <a:r>
              <a:rPr lang="en-US" sz="2000" b="1" dirty="0"/>
              <a:t>View</a:t>
            </a:r>
            <a:r>
              <a:rPr lang="en-US" sz="2000" dirty="0"/>
              <a:t> − It is responsible for displaying all or a portion of the data to the user.</a:t>
            </a:r>
          </a:p>
          <a:p>
            <a:r>
              <a:rPr lang="en-US" sz="2000" b="1" dirty="0"/>
              <a:t>Controller</a:t>
            </a:r>
            <a:r>
              <a:rPr lang="en-US" sz="2000" dirty="0"/>
              <a:t> − It is a software Code that controls the interactions between the Model and View</a:t>
            </a:r>
            <a:r>
              <a:rPr lang="en-US" sz="2000" dirty="0" smtClean="0"/>
              <a:t>.</a:t>
            </a:r>
          </a:p>
          <a:p>
            <a:r>
              <a:rPr lang="en-US" sz="2000" dirty="0"/>
              <a:t>MVC is popular because it isolates the application logic from the user interface layer and supports separation of concerns. The controller receives all requests for the application and then works with the model to prepare any data needed by the view. The view then uses the data prepared by the controller to generate a final presentable response.</a:t>
            </a:r>
          </a:p>
        </p:txBody>
      </p:sp>
    </p:spTree>
    <p:extLst>
      <p:ext uri="{BB962C8B-B14F-4D97-AF65-F5344CB8AC3E}">
        <p14:creationId xmlns:p14="http://schemas.microsoft.com/office/powerpoint/2010/main" val="1724957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 MVC Architecture</a:t>
            </a:r>
          </a:p>
        </p:txBody>
      </p:sp>
      <p:sp>
        <p:nvSpPr>
          <p:cNvPr id="5" name="Content Placeholder 4"/>
          <p:cNvSpPr>
            <a:spLocks noGrp="1"/>
          </p:cNvSpPr>
          <p:nvPr>
            <p:ph sz="quarter" idx="1"/>
          </p:nvPr>
        </p:nvSpPr>
        <p:spPr/>
        <p:txBody>
          <a:bodyPr>
            <a:normAutofit fontScale="85000" lnSpcReduction="20000"/>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1700" dirty="0"/>
              <a:t>The Model</a:t>
            </a:r>
          </a:p>
          <a:p>
            <a:r>
              <a:rPr lang="en-US" sz="1700" dirty="0"/>
              <a:t>The model is responsible for managing application data. It responds to the request from view and to the instructions from controller to update itself.</a:t>
            </a:r>
          </a:p>
          <a:p>
            <a:r>
              <a:rPr lang="en-US" sz="1700" dirty="0"/>
              <a:t>The View</a:t>
            </a:r>
          </a:p>
          <a:p>
            <a:r>
              <a:rPr lang="en-US" sz="1700" dirty="0"/>
              <a:t>A presentation of data in a particular format, triggered by the controller's decision to present the data. They are script-based template systems such as JSP, ASP, PHP and very easy to integrate with AJAX technology.</a:t>
            </a:r>
          </a:p>
          <a:p>
            <a:r>
              <a:rPr lang="en-US" sz="1700" dirty="0"/>
              <a:t>The Controller</a:t>
            </a:r>
          </a:p>
          <a:p>
            <a:r>
              <a:rPr lang="en-US" sz="1700" dirty="0"/>
              <a:t>The controller responds to user input and performs interactions on the data model objects. The controller receives input, validates it, and then performs business operations that modify the state of the data model.</a:t>
            </a:r>
          </a:p>
          <a:p>
            <a:endParaRPr lang="en-US" sz="2000" dirty="0"/>
          </a:p>
        </p:txBody>
      </p:sp>
      <p:pic>
        <p:nvPicPr>
          <p:cNvPr id="1026" name="Picture 2" descr="C:\Users\Administrator\Desktop\angularjs_mv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524000"/>
            <a:ext cx="1295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23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Directives</a:t>
            </a:r>
          </a:p>
        </p:txBody>
      </p:sp>
      <p:sp>
        <p:nvSpPr>
          <p:cNvPr id="5" name="Content Placeholder 4"/>
          <p:cNvSpPr>
            <a:spLocks noGrp="1"/>
          </p:cNvSpPr>
          <p:nvPr>
            <p:ph sz="quarter" idx="1"/>
          </p:nvPr>
        </p:nvSpPr>
        <p:spPr/>
        <p:txBody>
          <a:bodyPr>
            <a:normAutofit lnSpcReduction="10000"/>
          </a:bodyPr>
          <a:lstStyle/>
          <a:p>
            <a:r>
              <a:rPr lang="en-US" sz="1600" dirty="0"/>
              <a:t>AngularJS directives are HTML attributes with an </a:t>
            </a:r>
            <a:r>
              <a:rPr lang="en-US" sz="1600" b="1" dirty="0" err="1" smtClean="0"/>
              <a:t>ng</a:t>
            </a:r>
            <a:r>
              <a:rPr lang="en-US" sz="1600" b="1" dirty="0" smtClean="0"/>
              <a:t>(Angular)</a:t>
            </a:r>
            <a:r>
              <a:rPr lang="en-US" sz="1600" dirty="0"/>
              <a:t> prefix</a:t>
            </a:r>
            <a:r>
              <a:rPr lang="en-US" sz="1600" dirty="0" smtClean="0"/>
              <a:t>.</a:t>
            </a:r>
          </a:p>
          <a:p>
            <a:r>
              <a:rPr lang="en-US" sz="1600" dirty="0"/>
              <a:t>The </a:t>
            </a:r>
            <a:r>
              <a:rPr lang="en-US" sz="1600" b="1" dirty="0" err="1"/>
              <a:t>ng</a:t>
            </a:r>
            <a:r>
              <a:rPr lang="en-US" sz="1600" b="1" dirty="0"/>
              <a:t>-app</a:t>
            </a:r>
            <a:r>
              <a:rPr lang="en-US" sz="1600" dirty="0"/>
              <a:t> directive defines the </a:t>
            </a:r>
            <a:r>
              <a:rPr lang="en-US" sz="1600" b="1" dirty="0"/>
              <a:t>root element</a:t>
            </a:r>
            <a:r>
              <a:rPr lang="en-US" sz="1600" dirty="0"/>
              <a:t> of an AngularJS application</a:t>
            </a:r>
            <a:r>
              <a:rPr lang="en-US" sz="1600" dirty="0" smtClean="0"/>
              <a:t>.</a:t>
            </a:r>
            <a:r>
              <a:rPr lang="en-US" sz="1600" dirty="0"/>
              <a:t> This directive starts an AngularJS Application.</a:t>
            </a:r>
            <a:endParaRPr lang="en-US" sz="1600" dirty="0" smtClean="0"/>
          </a:p>
          <a:p>
            <a:r>
              <a:rPr lang="en-US" sz="1600" dirty="0"/>
              <a:t>The </a:t>
            </a:r>
            <a:r>
              <a:rPr lang="en-US" sz="1600" b="1" dirty="0" err="1"/>
              <a:t>ng-init</a:t>
            </a:r>
            <a:r>
              <a:rPr lang="en-US" sz="1600" dirty="0"/>
              <a:t> directive defines </a:t>
            </a:r>
            <a:r>
              <a:rPr lang="en-US" sz="1600" b="1" dirty="0"/>
              <a:t>initial values</a:t>
            </a:r>
            <a:r>
              <a:rPr lang="en-US" sz="1600" dirty="0"/>
              <a:t> for an AngularJS application</a:t>
            </a:r>
            <a:r>
              <a:rPr lang="en-US" sz="1600" dirty="0" smtClean="0"/>
              <a:t>. Or </a:t>
            </a:r>
            <a:r>
              <a:rPr lang="en-US" sz="1600" dirty="0"/>
              <a:t>initializes an AngularJS Application data.</a:t>
            </a:r>
            <a:endParaRPr lang="en-US" sz="1600" dirty="0" smtClean="0"/>
          </a:p>
          <a:p>
            <a:r>
              <a:rPr lang="en-US" sz="1600" dirty="0"/>
              <a:t>The </a:t>
            </a:r>
            <a:r>
              <a:rPr lang="en-US" sz="1600" b="1" dirty="0" err="1"/>
              <a:t>ng</a:t>
            </a:r>
            <a:r>
              <a:rPr lang="en-US" sz="1600" b="1" dirty="0"/>
              <a:t>-model</a:t>
            </a:r>
            <a:r>
              <a:rPr lang="en-US" sz="1600" dirty="0"/>
              <a:t> directive binds the value of HTML controls (input, select, </a:t>
            </a:r>
            <a:r>
              <a:rPr lang="en-US" sz="1600" dirty="0" err="1"/>
              <a:t>textarea</a:t>
            </a:r>
            <a:r>
              <a:rPr lang="en-US" sz="1600" dirty="0"/>
              <a:t>) to application data.</a:t>
            </a:r>
          </a:p>
          <a:p>
            <a:r>
              <a:rPr lang="en-US" sz="1600" dirty="0"/>
              <a:t>The </a:t>
            </a:r>
            <a:r>
              <a:rPr lang="en-US" sz="1600" b="1" dirty="0" err="1"/>
              <a:t>ng</a:t>
            </a:r>
            <a:r>
              <a:rPr lang="en-US" sz="1600" b="1" dirty="0"/>
              <a:t>-model</a:t>
            </a:r>
            <a:r>
              <a:rPr lang="en-US" sz="1600" dirty="0"/>
              <a:t> directive can also:</a:t>
            </a:r>
          </a:p>
          <a:p>
            <a:pPr lvl="1"/>
            <a:r>
              <a:rPr lang="en-US" sz="1300" dirty="0"/>
              <a:t>Provide type validation for application data (number, email, required).</a:t>
            </a:r>
          </a:p>
          <a:p>
            <a:pPr lvl="1"/>
            <a:r>
              <a:rPr lang="en-US" sz="1300" dirty="0"/>
              <a:t>Provide status for application data (invalid, dirty, touched, error).</a:t>
            </a:r>
          </a:p>
          <a:p>
            <a:pPr lvl="1"/>
            <a:r>
              <a:rPr lang="en-US" sz="1300" dirty="0"/>
              <a:t>Provide CSS classes for HTML elements.</a:t>
            </a:r>
          </a:p>
          <a:p>
            <a:pPr lvl="1"/>
            <a:r>
              <a:rPr lang="en-US" sz="1300" dirty="0"/>
              <a:t>Bind HTML elements to HTML forms.</a:t>
            </a:r>
          </a:p>
          <a:p>
            <a:r>
              <a:rPr lang="en-US" sz="1600" dirty="0" smtClean="0"/>
              <a:t>The</a:t>
            </a:r>
            <a:r>
              <a:rPr lang="en-US" sz="1600" dirty="0"/>
              <a:t> </a:t>
            </a:r>
            <a:r>
              <a:rPr lang="en-US" sz="1600" b="1" dirty="0" err="1"/>
              <a:t>ng</a:t>
            </a:r>
            <a:r>
              <a:rPr lang="en-US" sz="1600" b="1" dirty="0"/>
              <a:t>-bind</a:t>
            </a:r>
            <a:r>
              <a:rPr lang="en-US" sz="1600" dirty="0"/>
              <a:t> directive binds application data to the HTML view</a:t>
            </a:r>
            <a:r>
              <a:rPr lang="en-US" sz="1600" dirty="0" smtClean="0"/>
              <a:t>.</a:t>
            </a:r>
          </a:p>
          <a:p>
            <a:r>
              <a:rPr lang="en-US" sz="1600" dirty="0"/>
              <a:t> </a:t>
            </a:r>
            <a:r>
              <a:rPr lang="en-US" sz="1600" dirty="0" smtClean="0"/>
              <a:t>The </a:t>
            </a:r>
            <a:r>
              <a:rPr lang="en-US" sz="1600" b="1" dirty="0" err="1" smtClean="0"/>
              <a:t>ng</a:t>
            </a:r>
            <a:r>
              <a:rPr lang="en-US" sz="1600" b="1" dirty="0" smtClean="0"/>
              <a:t>-controller</a:t>
            </a:r>
            <a:r>
              <a:rPr lang="en-US" sz="1600" dirty="0"/>
              <a:t> directive defines the controller.</a:t>
            </a:r>
          </a:p>
          <a:p>
            <a:r>
              <a:rPr lang="en-US" sz="1600" dirty="0"/>
              <a:t>The </a:t>
            </a:r>
            <a:r>
              <a:rPr lang="en-US" sz="1600" b="1" dirty="0" err="1"/>
              <a:t>ng</a:t>
            </a:r>
            <a:r>
              <a:rPr lang="en-US" sz="1600" b="1" dirty="0"/>
              <a:t>-repeat</a:t>
            </a:r>
            <a:r>
              <a:rPr lang="en-US" sz="1600" dirty="0"/>
              <a:t>  This directive repeats html elements for each item in a collection. </a:t>
            </a:r>
            <a:endParaRPr lang="en-US" sz="1600" dirty="0" smtClean="0"/>
          </a:p>
          <a:p>
            <a:r>
              <a:rPr lang="en-US" sz="1600" dirty="0" smtClean="0"/>
              <a:t>The</a:t>
            </a:r>
            <a:r>
              <a:rPr lang="en-US" sz="1600" dirty="0"/>
              <a:t> </a:t>
            </a:r>
            <a:r>
              <a:rPr lang="en-US" sz="1600" b="1" dirty="0" err="1"/>
              <a:t>ng</a:t>
            </a:r>
            <a:r>
              <a:rPr lang="en-US" sz="1600" b="1" dirty="0"/>
              <a:t>-controller</a:t>
            </a:r>
            <a:r>
              <a:rPr lang="en-US" sz="1600" dirty="0"/>
              <a:t> directive defines the application controller.</a:t>
            </a:r>
            <a:endParaRPr lang="en-US" sz="1500" dirty="0"/>
          </a:p>
        </p:txBody>
      </p:sp>
    </p:spTree>
    <p:extLst>
      <p:ext uri="{BB962C8B-B14F-4D97-AF65-F5344CB8AC3E}">
        <p14:creationId xmlns:p14="http://schemas.microsoft.com/office/powerpoint/2010/main" val="1788964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Expressions</a:t>
            </a:r>
          </a:p>
        </p:txBody>
      </p:sp>
      <p:sp>
        <p:nvSpPr>
          <p:cNvPr id="5" name="Content Placeholder 4"/>
          <p:cNvSpPr>
            <a:spLocks noGrp="1"/>
          </p:cNvSpPr>
          <p:nvPr>
            <p:ph sz="quarter" idx="1"/>
          </p:nvPr>
        </p:nvSpPr>
        <p:spPr/>
        <p:txBody>
          <a:bodyPr>
            <a:normAutofit/>
          </a:bodyPr>
          <a:lstStyle/>
          <a:p>
            <a:r>
              <a:rPr lang="en-US" sz="1600" dirty="0"/>
              <a:t>AngularJS expressions are written inside double braces: </a:t>
            </a:r>
            <a:r>
              <a:rPr lang="en-US" sz="1600" b="1" dirty="0"/>
              <a:t>{{ expression }}</a:t>
            </a:r>
            <a:r>
              <a:rPr lang="en-US" sz="1600" dirty="0"/>
              <a:t>.</a:t>
            </a:r>
            <a:endParaRPr lang="en-US" sz="1500" dirty="0"/>
          </a:p>
        </p:txBody>
      </p:sp>
    </p:spTree>
    <p:extLst>
      <p:ext uri="{BB962C8B-B14F-4D97-AF65-F5344CB8AC3E}">
        <p14:creationId xmlns:p14="http://schemas.microsoft.com/office/powerpoint/2010/main" val="1671545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a:t>
            </a:r>
            <a:r>
              <a:rPr lang="en-US" dirty="0" smtClean="0"/>
              <a:t>Tables</a:t>
            </a:r>
            <a:endParaRPr lang="en-US" dirty="0"/>
          </a:p>
        </p:txBody>
      </p:sp>
      <p:sp>
        <p:nvSpPr>
          <p:cNvPr id="5" name="Content Placeholder 4"/>
          <p:cNvSpPr>
            <a:spLocks noGrp="1"/>
          </p:cNvSpPr>
          <p:nvPr>
            <p:ph sz="quarter" idx="1"/>
          </p:nvPr>
        </p:nvSpPr>
        <p:spPr/>
        <p:txBody>
          <a:bodyPr>
            <a:normAutofit/>
          </a:bodyPr>
          <a:lstStyle/>
          <a:p>
            <a:r>
              <a:rPr lang="en-US" sz="1600" dirty="0"/>
              <a:t>The </a:t>
            </a:r>
            <a:r>
              <a:rPr lang="en-US" sz="1600" dirty="0" err="1"/>
              <a:t>ng</a:t>
            </a:r>
            <a:r>
              <a:rPr lang="en-US" sz="1600" dirty="0"/>
              <a:t>-repeat directive is perfect for displaying </a:t>
            </a:r>
            <a:r>
              <a:rPr lang="en-US" sz="1600" dirty="0" smtClean="0"/>
              <a:t>tables</a:t>
            </a:r>
          </a:p>
          <a:p>
            <a:r>
              <a:rPr lang="en-US" sz="1600" dirty="0"/>
              <a:t>&lt;div </a:t>
            </a:r>
            <a:r>
              <a:rPr lang="en-US" sz="1600" dirty="0" err="1"/>
              <a:t>ng</a:t>
            </a:r>
            <a:r>
              <a:rPr lang="en-US" sz="1600" dirty="0"/>
              <a:t>-app="</a:t>
            </a:r>
            <a:r>
              <a:rPr lang="en-US" sz="1600" dirty="0" err="1"/>
              <a:t>myApp</a:t>
            </a:r>
            <a:r>
              <a:rPr lang="en-US" sz="1600" dirty="0"/>
              <a:t>" </a:t>
            </a:r>
            <a:r>
              <a:rPr lang="en-US" sz="1600" dirty="0" err="1"/>
              <a:t>ng</a:t>
            </a:r>
            <a:r>
              <a:rPr lang="en-US" sz="1600" dirty="0"/>
              <a:t>-controller="</a:t>
            </a:r>
            <a:r>
              <a:rPr lang="en-US" sz="1600" dirty="0" err="1"/>
              <a:t>customersCtrl</a:t>
            </a:r>
            <a:r>
              <a:rPr lang="en-US" sz="1600" dirty="0"/>
              <a:t>"&gt; </a:t>
            </a:r>
            <a:br>
              <a:rPr lang="en-US" sz="1600" dirty="0"/>
            </a:br>
            <a:r>
              <a:rPr lang="en-US" sz="1600" dirty="0"/>
              <a:t/>
            </a:r>
            <a:br>
              <a:rPr lang="en-US" sz="1600" dirty="0"/>
            </a:br>
            <a:r>
              <a:rPr lang="en-US" sz="1600" dirty="0"/>
              <a:t>&lt;table&gt;</a:t>
            </a:r>
            <a:br>
              <a:rPr lang="en-US" sz="1600" dirty="0"/>
            </a:br>
            <a:r>
              <a:rPr lang="en-US" sz="1600" dirty="0"/>
              <a:t>  &lt;</a:t>
            </a:r>
            <a:r>
              <a:rPr lang="en-US" sz="1600" dirty="0" err="1"/>
              <a:t>tr</a:t>
            </a:r>
            <a:r>
              <a:rPr lang="en-US" sz="1600" dirty="0"/>
              <a:t> </a:t>
            </a:r>
            <a:r>
              <a:rPr lang="en-US" sz="1600" dirty="0" err="1"/>
              <a:t>ng</a:t>
            </a:r>
            <a:r>
              <a:rPr lang="en-US" sz="1600" dirty="0"/>
              <a:t>-repeat="x in names"&gt;</a:t>
            </a:r>
            <a:br>
              <a:rPr lang="en-US" sz="1600" dirty="0"/>
            </a:br>
            <a:r>
              <a:rPr lang="en-US" sz="1600" dirty="0"/>
              <a:t>    &lt;td&gt;{{ </a:t>
            </a:r>
            <a:r>
              <a:rPr lang="en-US" sz="1600" dirty="0" err="1"/>
              <a:t>x.Name</a:t>
            </a:r>
            <a:r>
              <a:rPr lang="en-US" sz="1600" dirty="0"/>
              <a:t> }}&lt;/td&gt;</a:t>
            </a:r>
            <a:br>
              <a:rPr lang="en-US" sz="1600" dirty="0"/>
            </a:br>
            <a:r>
              <a:rPr lang="en-US" sz="1600" dirty="0"/>
              <a:t>    &lt;td&gt;{{ </a:t>
            </a:r>
            <a:r>
              <a:rPr lang="en-US" sz="1600" dirty="0" err="1"/>
              <a:t>x.Country</a:t>
            </a:r>
            <a:r>
              <a:rPr lang="en-US" sz="1600" dirty="0"/>
              <a:t> }}&lt;/td&gt;</a:t>
            </a:r>
            <a:br>
              <a:rPr lang="en-US" sz="1600" dirty="0"/>
            </a:br>
            <a:r>
              <a:rPr lang="en-US" sz="1600" dirty="0"/>
              <a:t>  &lt;/</a:t>
            </a:r>
            <a:r>
              <a:rPr lang="en-US" sz="1600" dirty="0" err="1"/>
              <a:t>tr</a:t>
            </a:r>
            <a:r>
              <a:rPr lang="en-US" sz="1600" dirty="0"/>
              <a:t>&gt;</a:t>
            </a:r>
            <a:br>
              <a:rPr lang="en-US" sz="1600" dirty="0"/>
            </a:br>
            <a:r>
              <a:rPr lang="en-US" sz="1600" dirty="0"/>
              <a:t>&lt;/table&gt;</a:t>
            </a:r>
            <a:br>
              <a:rPr lang="en-US" sz="1600" dirty="0"/>
            </a:br>
            <a:r>
              <a:rPr lang="en-US" sz="1600" dirty="0"/>
              <a:t/>
            </a:r>
            <a:br>
              <a:rPr lang="en-US" sz="1600" dirty="0"/>
            </a:br>
            <a:r>
              <a:rPr lang="en-US" sz="1600" dirty="0"/>
              <a:t>&lt;/div&gt;</a:t>
            </a:r>
            <a:endParaRPr lang="en-US" sz="1500" dirty="0"/>
          </a:p>
        </p:txBody>
      </p:sp>
    </p:spTree>
    <p:extLst>
      <p:ext uri="{BB962C8B-B14F-4D97-AF65-F5344CB8AC3E}">
        <p14:creationId xmlns:p14="http://schemas.microsoft.com/office/powerpoint/2010/main" val="3316980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a:t>
            </a:r>
            <a:r>
              <a:rPr lang="en-US" dirty="0" smtClean="0"/>
              <a:t>Module</a:t>
            </a:r>
            <a:endParaRPr lang="en-US" dirty="0"/>
          </a:p>
        </p:txBody>
      </p:sp>
      <p:sp>
        <p:nvSpPr>
          <p:cNvPr id="5" name="Content Placeholder 4"/>
          <p:cNvSpPr>
            <a:spLocks noGrp="1"/>
          </p:cNvSpPr>
          <p:nvPr>
            <p:ph sz="quarter" idx="1"/>
          </p:nvPr>
        </p:nvSpPr>
        <p:spPr/>
        <p:txBody>
          <a:bodyPr>
            <a:normAutofit/>
          </a:bodyPr>
          <a:lstStyle/>
          <a:p>
            <a:r>
              <a:rPr lang="en-US" sz="1600" dirty="0"/>
              <a:t>AngularJS supports modular approach</a:t>
            </a:r>
            <a:r>
              <a:rPr lang="en-US" sz="1600" dirty="0" smtClean="0"/>
              <a:t>.</a:t>
            </a:r>
          </a:p>
          <a:p>
            <a:r>
              <a:rPr lang="en-US" sz="1400" dirty="0"/>
              <a:t>An AngularJS module defines an application.</a:t>
            </a:r>
          </a:p>
          <a:p>
            <a:r>
              <a:rPr lang="en-US" sz="1400" dirty="0"/>
              <a:t>The module is a container for the different parts of an application</a:t>
            </a:r>
            <a:r>
              <a:rPr lang="en-US" sz="1400" dirty="0" smtClean="0"/>
              <a:t>.</a:t>
            </a:r>
            <a:endParaRPr lang="en-US" sz="1600" dirty="0" smtClean="0"/>
          </a:p>
          <a:p>
            <a:r>
              <a:rPr lang="en-US" sz="1600" dirty="0"/>
              <a:t>Modules are used to separate logics say services, controllers, application etc</a:t>
            </a:r>
            <a:r>
              <a:rPr lang="en-US" sz="1600" dirty="0" smtClean="0"/>
              <a:t>.</a:t>
            </a:r>
          </a:p>
          <a:p>
            <a:r>
              <a:rPr lang="en-US" sz="1600" dirty="0" smtClean="0"/>
              <a:t>Modules helps to keep the code clean.</a:t>
            </a:r>
          </a:p>
          <a:p>
            <a:r>
              <a:rPr lang="en-US" sz="1200" dirty="0"/>
              <a:t>The module is a container for the application controllers.</a:t>
            </a:r>
          </a:p>
          <a:p>
            <a:r>
              <a:rPr lang="en-US" sz="1200" dirty="0"/>
              <a:t>Controllers always belong to a module</a:t>
            </a:r>
            <a:r>
              <a:rPr lang="en-US" sz="1200" dirty="0" smtClean="0"/>
              <a:t>.</a:t>
            </a:r>
            <a:endParaRPr lang="en-US" sz="1600" dirty="0" smtClean="0"/>
          </a:p>
          <a:p>
            <a:r>
              <a:rPr lang="en-US" sz="1600" dirty="0"/>
              <a:t>We define modules in separate </a:t>
            </a:r>
            <a:r>
              <a:rPr lang="en-US" sz="1600" dirty="0" err="1"/>
              <a:t>js</a:t>
            </a:r>
            <a:r>
              <a:rPr lang="en-US" sz="1600" dirty="0"/>
              <a:t> files and name them as per the module.js file</a:t>
            </a:r>
            <a:r>
              <a:rPr lang="en-US" sz="1600" dirty="0" smtClean="0"/>
              <a:t>.</a:t>
            </a:r>
          </a:p>
          <a:p>
            <a:r>
              <a:rPr lang="en-US" sz="1600" b="1" dirty="0"/>
              <a:t>Application Module</a:t>
            </a:r>
            <a:r>
              <a:rPr lang="en-US" sz="1600" dirty="0"/>
              <a:t> − used to initialize an application with controller(s).</a:t>
            </a:r>
          </a:p>
          <a:p>
            <a:r>
              <a:rPr lang="en-US" sz="1600" b="1" dirty="0"/>
              <a:t>Controller Module</a:t>
            </a:r>
            <a:r>
              <a:rPr lang="en-US" sz="1600" dirty="0"/>
              <a:t> − used to define the controller</a:t>
            </a:r>
            <a:r>
              <a:rPr lang="en-US" sz="1600" dirty="0" smtClean="0"/>
              <a:t>.</a:t>
            </a:r>
            <a:endParaRPr lang="en-US" sz="1600" dirty="0"/>
          </a:p>
        </p:txBody>
      </p:sp>
    </p:spTree>
    <p:extLst>
      <p:ext uri="{BB962C8B-B14F-4D97-AF65-F5344CB8AC3E}">
        <p14:creationId xmlns:p14="http://schemas.microsoft.com/office/powerpoint/2010/main" val="1353899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a:t>
            </a:r>
            <a:r>
              <a:rPr lang="en-US" dirty="0" smtClean="0"/>
              <a:t>Module</a:t>
            </a:r>
            <a:endParaRPr lang="en-US" dirty="0"/>
          </a:p>
        </p:txBody>
      </p:sp>
      <p:sp>
        <p:nvSpPr>
          <p:cNvPr id="5" name="Content Placeholder 4"/>
          <p:cNvSpPr>
            <a:spLocks noGrp="1"/>
          </p:cNvSpPr>
          <p:nvPr>
            <p:ph sz="quarter" idx="1"/>
          </p:nvPr>
        </p:nvSpPr>
        <p:spPr/>
        <p:txBody>
          <a:bodyPr>
            <a:normAutofit fontScale="85000" lnSpcReduction="20000"/>
          </a:bodyPr>
          <a:lstStyle/>
          <a:p>
            <a:r>
              <a:rPr lang="en-US" sz="1600" dirty="0">
                <a:solidFill>
                  <a:srgbClr val="000000"/>
                </a:solidFill>
                <a:latin typeface="Segoe UI"/>
              </a:rPr>
              <a:t>Creating a Module</a:t>
            </a:r>
          </a:p>
          <a:p>
            <a:r>
              <a:rPr lang="en-US" sz="1600" dirty="0">
                <a:solidFill>
                  <a:srgbClr val="000000"/>
                </a:solidFill>
                <a:latin typeface="Verdana"/>
              </a:rPr>
              <a:t>A module is created by using the AngularJS function </a:t>
            </a:r>
            <a:r>
              <a:rPr lang="en-US" sz="1600" dirty="0" err="1">
                <a:solidFill>
                  <a:srgbClr val="000000"/>
                </a:solidFill>
                <a:latin typeface="Verdana"/>
              </a:rPr>
              <a:t>angular.module</a:t>
            </a:r>
            <a:endParaRPr lang="en-US" sz="1600" dirty="0">
              <a:solidFill>
                <a:srgbClr val="000000"/>
              </a:solidFill>
              <a:latin typeface="Verdana"/>
            </a:endParaRPr>
          </a:p>
          <a:p>
            <a:r>
              <a:rPr lang="en-US" sz="1600" dirty="0">
                <a:solidFill>
                  <a:srgbClr val="0000FF"/>
                </a:solidFill>
                <a:latin typeface="Consolas"/>
              </a:rPr>
              <a:t>&lt;</a:t>
            </a:r>
            <a:r>
              <a:rPr lang="en-US" sz="1600" dirty="0">
                <a:solidFill>
                  <a:srgbClr val="A52A2A"/>
                </a:solidFill>
                <a:latin typeface="Consolas"/>
              </a:rPr>
              <a:t>div</a:t>
            </a:r>
            <a:r>
              <a:rPr lang="en-US" sz="1600" dirty="0">
                <a:solidFill>
                  <a:srgbClr val="000000"/>
                </a:solidFill>
                <a:latin typeface="Consolas"/>
              </a:rPr>
              <a:t> </a:t>
            </a:r>
            <a:r>
              <a:rPr lang="en-US" sz="1600" dirty="0" err="1">
                <a:solidFill>
                  <a:srgbClr val="FF0000"/>
                </a:solidFill>
                <a:latin typeface="Consolas"/>
              </a:rPr>
              <a:t>ng</a:t>
            </a:r>
            <a:r>
              <a:rPr lang="en-US" sz="1600" dirty="0">
                <a:solidFill>
                  <a:srgbClr val="FF0000"/>
                </a:solidFill>
                <a:latin typeface="Consolas"/>
              </a:rPr>
              <a:t>-app=</a:t>
            </a:r>
            <a:r>
              <a:rPr lang="en-US" sz="1600" dirty="0">
                <a:solidFill>
                  <a:srgbClr val="0000CD"/>
                </a:solidFill>
                <a:latin typeface="Consolas"/>
              </a:rPr>
              <a:t>"</a:t>
            </a:r>
            <a:r>
              <a:rPr lang="en-US" sz="1600" dirty="0" err="1">
                <a:solidFill>
                  <a:srgbClr val="0000CD"/>
                </a:solidFill>
                <a:latin typeface="Consolas"/>
              </a:rPr>
              <a:t>myApp</a:t>
            </a:r>
            <a:r>
              <a:rPr lang="en-US" sz="1600" dirty="0">
                <a:solidFill>
                  <a:srgbClr val="0000CD"/>
                </a:solidFill>
                <a:latin typeface="Consolas"/>
              </a:rPr>
              <a:t>"</a:t>
            </a:r>
            <a:r>
              <a:rPr lang="en-US" sz="1600" dirty="0">
                <a:solidFill>
                  <a:srgbClr val="0000FF"/>
                </a:solidFill>
                <a:latin typeface="Consolas"/>
              </a:rPr>
              <a:t>&gt;</a:t>
            </a:r>
            <a:r>
              <a:rPr lang="en-US" sz="1600" dirty="0">
                <a:solidFill>
                  <a:srgbClr val="000000"/>
                </a:solidFill>
                <a:latin typeface="Consolas"/>
              </a:rPr>
              <a:t>...</a:t>
            </a:r>
            <a:r>
              <a:rPr lang="en-US" sz="1600" dirty="0">
                <a:solidFill>
                  <a:srgbClr val="0000FF"/>
                </a:solidFill>
                <a:latin typeface="Consolas"/>
              </a:rPr>
              <a:t>&lt;</a:t>
            </a:r>
            <a:r>
              <a:rPr lang="en-US" sz="1600" dirty="0">
                <a:solidFill>
                  <a:srgbClr val="A52A2A"/>
                </a:solidFill>
                <a:latin typeface="Consolas"/>
              </a:rPr>
              <a:t>/div</a:t>
            </a:r>
            <a:r>
              <a:rPr lang="en-US" sz="1600" dirty="0" smtClean="0">
                <a:solidFill>
                  <a:srgbClr val="0000FF"/>
                </a:solidFill>
                <a:latin typeface="Consolas"/>
              </a:rPr>
              <a:t>&gt;</a:t>
            </a:r>
            <a:r>
              <a:rPr lang="en-US" sz="1600" dirty="0">
                <a:solidFill>
                  <a:srgbClr val="000000"/>
                </a:solidFill>
                <a:latin typeface="Consolas"/>
              </a:rPr>
              <a:t/>
            </a:r>
            <a:br>
              <a:rPr lang="en-US" sz="1600" dirty="0">
                <a:solidFill>
                  <a:srgbClr val="000000"/>
                </a:solidFill>
                <a:latin typeface="Consolas"/>
              </a:rPr>
            </a:br>
            <a:r>
              <a:rPr lang="en-US" sz="1600" dirty="0">
                <a:solidFill>
                  <a:srgbClr val="0000FF"/>
                </a:solidFill>
                <a:latin typeface="Consolas"/>
              </a:rPr>
              <a:t>&lt;</a:t>
            </a:r>
            <a:r>
              <a:rPr lang="en-US" sz="1600" dirty="0">
                <a:solidFill>
                  <a:srgbClr val="A52A2A"/>
                </a:solidFill>
                <a:latin typeface="Consolas"/>
              </a:rPr>
              <a:t>script</a:t>
            </a:r>
            <a:r>
              <a:rPr lang="en-US" sz="1600" dirty="0" smtClean="0">
                <a:solidFill>
                  <a:srgbClr val="0000FF"/>
                </a:solidFill>
                <a:latin typeface="Consolas"/>
              </a:rPr>
              <a:t>&gt;</a:t>
            </a:r>
            <a:r>
              <a:rPr lang="en-US" sz="1600" dirty="0">
                <a:solidFill>
                  <a:srgbClr val="000000"/>
                </a:solidFill>
                <a:latin typeface="Consolas"/>
              </a:rPr>
              <a:t/>
            </a:r>
            <a:br>
              <a:rPr lang="en-US" sz="1600" dirty="0">
                <a:solidFill>
                  <a:srgbClr val="000000"/>
                </a:solidFill>
                <a:latin typeface="Consolas"/>
              </a:rPr>
            </a:br>
            <a:r>
              <a:rPr lang="en-US" sz="1600" dirty="0" err="1">
                <a:solidFill>
                  <a:srgbClr val="A52A2A"/>
                </a:solidFill>
                <a:latin typeface="Consolas"/>
              </a:rPr>
              <a:t>var</a:t>
            </a:r>
            <a:r>
              <a:rPr lang="en-US" sz="1600" dirty="0">
                <a:solidFill>
                  <a:srgbClr val="000000"/>
                </a:solidFill>
                <a:latin typeface="Consolas"/>
              </a:rPr>
              <a:t> app = </a:t>
            </a:r>
            <a:r>
              <a:rPr lang="en-US" sz="1600" dirty="0" err="1">
                <a:solidFill>
                  <a:srgbClr val="000000"/>
                </a:solidFill>
                <a:latin typeface="Consolas"/>
              </a:rPr>
              <a:t>angular.module</a:t>
            </a:r>
            <a:r>
              <a:rPr lang="en-US" sz="1600" dirty="0">
                <a:solidFill>
                  <a:srgbClr val="000000"/>
                </a:solidFill>
                <a:latin typeface="Consolas"/>
              </a:rPr>
              <a:t>(</a:t>
            </a:r>
            <a:r>
              <a:rPr lang="en-US" sz="1600" b="1" dirty="0">
                <a:solidFill>
                  <a:srgbClr val="000000"/>
                </a:solidFill>
                <a:latin typeface="Consolas"/>
              </a:rPr>
              <a:t>"</a:t>
            </a:r>
            <a:r>
              <a:rPr lang="en-US" sz="1600" dirty="0" err="1">
                <a:solidFill>
                  <a:srgbClr val="000000"/>
                </a:solidFill>
                <a:latin typeface="Consolas"/>
              </a:rPr>
              <a:t>myApp</a:t>
            </a:r>
            <a:r>
              <a:rPr lang="en-US" sz="1600" b="1" dirty="0">
                <a:solidFill>
                  <a:srgbClr val="000000"/>
                </a:solidFill>
                <a:latin typeface="Consolas"/>
              </a:rPr>
              <a:t>"</a:t>
            </a:r>
            <a:r>
              <a:rPr lang="en-US" sz="1600" dirty="0">
                <a:solidFill>
                  <a:srgbClr val="000000"/>
                </a:solidFill>
                <a:latin typeface="Consolas"/>
              </a:rPr>
              <a:t>, []); </a:t>
            </a:r>
          </a:p>
          <a:p>
            <a:r>
              <a:rPr lang="en-US" sz="1600" dirty="0">
                <a:solidFill>
                  <a:srgbClr val="0000FF"/>
                </a:solidFill>
                <a:latin typeface="Consolas"/>
              </a:rPr>
              <a:t>&lt;</a:t>
            </a:r>
            <a:r>
              <a:rPr lang="en-US" sz="1600" dirty="0">
                <a:solidFill>
                  <a:srgbClr val="A52A2A"/>
                </a:solidFill>
                <a:latin typeface="Consolas"/>
              </a:rPr>
              <a:t>/script</a:t>
            </a:r>
            <a:r>
              <a:rPr lang="en-US" sz="1600" dirty="0" smtClean="0">
                <a:solidFill>
                  <a:srgbClr val="0000FF"/>
                </a:solidFill>
                <a:latin typeface="Consolas"/>
              </a:rPr>
              <a:t>&gt;</a:t>
            </a:r>
          </a:p>
          <a:p>
            <a:r>
              <a:rPr lang="en-US" sz="1600" dirty="0">
                <a:solidFill>
                  <a:srgbClr val="000000"/>
                </a:solidFill>
                <a:latin typeface="Segoe UI"/>
              </a:rPr>
              <a:t>Adding a Controller</a:t>
            </a:r>
          </a:p>
          <a:p>
            <a:r>
              <a:rPr lang="en-US" sz="1600" dirty="0">
                <a:solidFill>
                  <a:srgbClr val="000000"/>
                </a:solidFill>
                <a:latin typeface="Verdana"/>
              </a:rPr>
              <a:t>Add a controller to your application, and refer to the controller with the </a:t>
            </a:r>
            <a:r>
              <a:rPr lang="en-US" sz="1600" dirty="0" err="1">
                <a:solidFill>
                  <a:srgbClr val="000000"/>
                </a:solidFill>
                <a:latin typeface="Verdana"/>
              </a:rPr>
              <a:t>ng</a:t>
            </a:r>
            <a:r>
              <a:rPr lang="en-US" sz="1600" dirty="0">
                <a:solidFill>
                  <a:srgbClr val="000000"/>
                </a:solidFill>
                <a:latin typeface="Verdana"/>
              </a:rPr>
              <a:t>-controller directive:</a:t>
            </a:r>
          </a:p>
          <a:p>
            <a:r>
              <a:rPr lang="en-US" sz="1600" dirty="0">
                <a:solidFill>
                  <a:srgbClr val="000000"/>
                </a:solidFill>
                <a:latin typeface="Segoe UI"/>
              </a:rPr>
              <a:t>Example</a:t>
            </a:r>
          </a:p>
          <a:p>
            <a:r>
              <a:rPr lang="en-US" sz="1600" dirty="0">
                <a:solidFill>
                  <a:srgbClr val="0000FF"/>
                </a:solidFill>
                <a:latin typeface="Consolas"/>
              </a:rPr>
              <a:t>&lt;</a:t>
            </a:r>
            <a:r>
              <a:rPr lang="en-US" sz="1600" dirty="0">
                <a:solidFill>
                  <a:srgbClr val="A52A2A"/>
                </a:solidFill>
                <a:latin typeface="Consolas"/>
              </a:rPr>
              <a:t>div</a:t>
            </a:r>
            <a:r>
              <a:rPr lang="en-US" sz="1600" dirty="0">
                <a:solidFill>
                  <a:srgbClr val="000000"/>
                </a:solidFill>
                <a:latin typeface="Consolas"/>
              </a:rPr>
              <a:t> </a:t>
            </a:r>
            <a:r>
              <a:rPr lang="en-US" sz="1600" dirty="0" err="1">
                <a:solidFill>
                  <a:srgbClr val="FF0000"/>
                </a:solidFill>
                <a:latin typeface="Consolas"/>
              </a:rPr>
              <a:t>ng</a:t>
            </a:r>
            <a:r>
              <a:rPr lang="en-US" sz="1600" dirty="0">
                <a:solidFill>
                  <a:srgbClr val="FF0000"/>
                </a:solidFill>
                <a:latin typeface="Consolas"/>
              </a:rPr>
              <a:t>-app=</a:t>
            </a:r>
            <a:r>
              <a:rPr lang="en-US" sz="1600" dirty="0">
                <a:solidFill>
                  <a:srgbClr val="0000CD"/>
                </a:solidFill>
                <a:latin typeface="Consolas"/>
              </a:rPr>
              <a:t>"</a:t>
            </a:r>
            <a:r>
              <a:rPr lang="en-US" sz="1600" b="1" dirty="0" err="1">
                <a:solidFill>
                  <a:srgbClr val="0000CD"/>
                </a:solidFill>
                <a:latin typeface="Consolas"/>
              </a:rPr>
              <a:t>myApp</a:t>
            </a:r>
            <a:r>
              <a:rPr lang="en-US" sz="1600" dirty="0">
                <a:solidFill>
                  <a:srgbClr val="0000CD"/>
                </a:solidFill>
                <a:latin typeface="Consolas"/>
              </a:rPr>
              <a:t>"</a:t>
            </a:r>
            <a:r>
              <a:rPr lang="en-US" sz="1600" dirty="0">
                <a:solidFill>
                  <a:srgbClr val="000000"/>
                </a:solidFill>
                <a:latin typeface="Consolas"/>
              </a:rPr>
              <a:t> </a:t>
            </a:r>
            <a:r>
              <a:rPr lang="en-US" sz="1600" dirty="0" err="1">
                <a:solidFill>
                  <a:srgbClr val="FF0000"/>
                </a:solidFill>
                <a:latin typeface="Consolas"/>
              </a:rPr>
              <a:t>ng</a:t>
            </a:r>
            <a:r>
              <a:rPr lang="en-US" sz="1600" dirty="0">
                <a:solidFill>
                  <a:srgbClr val="FF0000"/>
                </a:solidFill>
                <a:latin typeface="Consolas"/>
              </a:rPr>
              <a:t>-controller=</a:t>
            </a:r>
            <a:r>
              <a:rPr lang="en-US" sz="1600" b="1" dirty="0">
                <a:solidFill>
                  <a:srgbClr val="0000CD"/>
                </a:solidFill>
                <a:latin typeface="Consolas"/>
              </a:rPr>
              <a:t>"</a:t>
            </a:r>
            <a:r>
              <a:rPr lang="en-US" sz="1600" b="1" dirty="0" err="1">
                <a:solidFill>
                  <a:srgbClr val="0000CD"/>
                </a:solidFill>
                <a:latin typeface="Consolas"/>
              </a:rPr>
              <a:t>myCtrl</a:t>
            </a:r>
            <a:r>
              <a:rPr lang="en-US" sz="1600" b="1" dirty="0" smtClean="0">
                <a:solidFill>
                  <a:srgbClr val="0000CD"/>
                </a:solidFill>
                <a:latin typeface="Consolas"/>
              </a:rPr>
              <a:t>"</a:t>
            </a:r>
            <a:r>
              <a:rPr lang="en-US" sz="1600" dirty="0" smtClean="0">
                <a:solidFill>
                  <a:srgbClr val="0000FF"/>
                </a:solidFill>
                <a:latin typeface="Consolas"/>
              </a:rPr>
              <a:t>&gt;</a:t>
            </a:r>
            <a:r>
              <a:rPr lang="en-US" sz="1600" dirty="0" smtClean="0">
                <a:solidFill>
                  <a:srgbClr val="000000"/>
                </a:solidFill>
                <a:latin typeface="Consolas"/>
              </a:rPr>
              <a:t>…</a:t>
            </a:r>
            <a:r>
              <a:rPr lang="en-US" sz="1600" dirty="0" smtClean="0">
                <a:solidFill>
                  <a:srgbClr val="0000FF"/>
                </a:solidFill>
                <a:latin typeface="Consolas"/>
              </a:rPr>
              <a:t>&lt;</a:t>
            </a:r>
            <a:r>
              <a:rPr lang="en-US" sz="1600" dirty="0" smtClean="0">
                <a:solidFill>
                  <a:srgbClr val="A52A2A"/>
                </a:solidFill>
                <a:latin typeface="Consolas"/>
              </a:rPr>
              <a:t>/</a:t>
            </a:r>
            <a:r>
              <a:rPr lang="en-US" sz="1600" dirty="0">
                <a:solidFill>
                  <a:srgbClr val="A52A2A"/>
                </a:solidFill>
                <a:latin typeface="Consolas"/>
              </a:rPr>
              <a:t>div</a:t>
            </a:r>
            <a:r>
              <a:rPr lang="en-US" sz="1600" dirty="0" smtClean="0">
                <a:solidFill>
                  <a:srgbClr val="0000FF"/>
                </a:solidFill>
                <a:latin typeface="Consolas"/>
              </a:rPr>
              <a:t>&gt;</a:t>
            </a:r>
            <a:r>
              <a:rPr lang="en-US" sz="1600" dirty="0">
                <a:solidFill>
                  <a:srgbClr val="000000"/>
                </a:solidFill>
                <a:latin typeface="Consolas"/>
              </a:rPr>
              <a:t/>
            </a:r>
            <a:br>
              <a:rPr lang="en-US" sz="1600" dirty="0">
                <a:solidFill>
                  <a:srgbClr val="000000"/>
                </a:solidFill>
                <a:latin typeface="Consolas"/>
              </a:rPr>
            </a:br>
            <a:r>
              <a:rPr lang="en-US" sz="1600" dirty="0">
                <a:solidFill>
                  <a:srgbClr val="0000FF"/>
                </a:solidFill>
                <a:latin typeface="Consolas"/>
              </a:rPr>
              <a:t>&lt;</a:t>
            </a:r>
            <a:r>
              <a:rPr lang="en-US" sz="1600" dirty="0">
                <a:solidFill>
                  <a:srgbClr val="A52A2A"/>
                </a:solidFill>
                <a:latin typeface="Consolas"/>
              </a:rPr>
              <a:t>script</a:t>
            </a:r>
            <a:r>
              <a:rPr lang="en-US" sz="1600" dirty="0" smtClean="0">
                <a:solidFill>
                  <a:srgbClr val="0000FF"/>
                </a:solidFill>
                <a:latin typeface="Consolas"/>
              </a:rPr>
              <a:t>&gt;</a:t>
            </a:r>
            <a:endParaRPr lang="en-US" sz="1600" dirty="0">
              <a:solidFill>
                <a:srgbClr val="000000"/>
              </a:solidFill>
              <a:latin typeface="Consolas"/>
            </a:endParaRPr>
          </a:p>
          <a:p>
            <a:r>
              <a:rPr lang="en-US" sz="1600" dirty="0" err="1">
                <a:solidFill>
                  <a:srgbClr val="A52A2A"/>
                </a:solidFill>
                <a:latin typeface="Consolas"/>
              </a:rPr>
              <a:t>var</a:t>
            </a:r>
            <a:r>
              <a:rPr lang="en-US" sz="1600" dirty="0">
                <a:solidFill>
                  <a:srgbClr val="000000"/>
                </a:solidFill>
                <a:latin typeface="Consolas"/>
              </a:rPr>
              <a:t> app = </a:t>
            </a:r>
            <a:r>
              <a:rPr lang="en-US" sz="1600" dirty="0" err="1">
                <a:solidFill>
                  <a:srgbClr val="000000"/>
                </a:solidFill>
                <a:latin typeface="Consolas"/>
              </a:rPr>
              <a:t>angular.module</a:t>
            </a:r>
            <a:r>
              <a:rPr lang="en-US" sz="1600" dirty="0">
                <a:solidFill>
                  <a:srgbClr val="000000"/>
                </a:solidFill>
                <a:latin typeface="Consolas"/>
              </a:rPr>
              <a:t>(</a:t>
            </a:r>
            <a:r>
              <a:rPr lang="en-US" sz="1600" b="1" dirty="0">
                <a:solidFill>
                  <a:srgbClr val="000000"/>
                </a:solidFill>
                <a:latin typeface="Consolas"/>
              </a:rPr>
              <a:t>"</a:t>
            </a:r>
            <a:r>
              <a:rPr lang="en-US" sz="1600" b="1" dirty="0" err="1">
                <a:solidFill>
                  <a:srgbClr val="000000"/>
                </a:solidFill>
                <a:latin typeface="Consolas"/>
              </a:rPr>
              <a:t>myApp</a:t>
            </a:r>
            <a:r>
              <a:rPr lang="en-US" sz="1600" b="1" dirty="0">
                <a:solidFill>
                  <a:srgbClr val="000000"/>
                </a:solidFill>
                <a:latin typeface="Consolas"/>
              </a:rPr>
              <a:t>"</a:t>
            </a:r>
            <a:r>
              <a:rPr lang="en-US" sz="1600" dirty="0">
                <a:solidFill>
                  <a:srgbClr val="000000"/>
                </a:solidFill>
                <a:latin typeface="Consolas"/>
              </a:rPr>
              <a:t>, []);</a:t>
            </a:r>
            <a:br>
              <a:rPr lang="en-US" sz="1600" dirty="0">
                <a:solidFill>
                  <a:srgbClr val="000000"/>
                </a:solidFill>
                <a:latin typeface="Consolas"/>
              </a:rPr>
            </a:br>
            <a:r>
              <a:rPr lang="en-US" sz="1600" dirty="0">
                <a:solidFill>
                  <a:srgbClr val="000000"/>
                </a:solidFill>
                <a:latin typeface="Consolas"/>
              </a:rPr>
              <a:t/>
            </a:r>
            <a:br>
              <a:rPr lang="en-US" sz="1600" dirty="0">
                <a:solidFill>
                  <a:srgbClr val="000000"/>
                </a:solidFill>
                <a:latin typeface="Consolas"/>
              </a:rPr>
            </a:br>
            <a:r>
              <a:rPr lang="en-US" sz="1600" dirty="0" err="1">
                <a:solidFill>
                  <a:srgbClr val="000000"/>
                </a:solidFill>
                <a:latin typeface="Consolas"/>
              </a:rPr>
              <a:t>app.controller</a:t>
            </a:r>
            <a:r>
              <a:rPr lang="en-US" sz="1600" dirty="0">
                <a:solidFill>
                  <a:srgbClr val="000000"/>
                </a:solidFill>
                <a:latin typeface="Consolas"/>
              </a:rPr>
              <a:t>(</a:t>
            </a:r>
            <a:r>
              <a:rPr lang="en-US" sz="1600" b="1" dirty="0">
                <a:solidFill>
                  <a:srgbClr val="000000"/>
                </a:solidFill>
                <a:latin typeface="Consolas"/>
              </a:rPr>
              <a:t>"</a:t>
            </a:r>
            <a:r>
              <a:rPr lang="en-US" sz="1600" b="1" dirty="0" err="1">
                <a:solidFill>
                  <a:srgbClr val="000000"/>
                </a:solidFill>
                <a:latin typeface="Consolas"/>
              </a:rPr>
              <a:t>myCtrl</a:t>
            </a:r>
            <a:r>
              <a:rPr lang="en-US" sz="1600" b="1" dirty="0">
                <a:solidFill>
                  <a:srgbClr val="000000"/>
                </a:solidFill>
                <a:latin typeface="Consolas"/>
              </a:rPr>
              <a:t>"</a:t>
            </a:r>
            <a:r>
              <a:rPr lang="en-US" sz="1600" dirty="0">
                <a:solidFill>
                  <a:srgbClr val="000000"/>
                </a:solidFill>
                <a:latin typeface="Consolas"/>
              </a:rPr>
              <a:t>, </a:t>
            </a:r>
            <a:r>
              <a:rPr lang="en-US" sz="1600" dirty="0">
                <a:solidFill>
                  <a:srgbClr val="A52A2A"/>
                </a:solidFill>
                <a:latin typeface="Consolas"/>
              </a:rPr>
              <a:t>function</a:t>
            </a:r>
            <a:r>
              <a:rPr lang="en-US" sz="1600" dirty="0">
                <a:solidFill>
                  <a:srgbClr val="000000"/>
                </a:solidFill>
                <a:latin typeface="Consolas"/>
              </a:rPr>
              <a:t>($scope) {</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scope.firstName</a:t>
            </a:r>
            <a:r>
              <a:rPr lang="en-US" sz="1600" dirty="0">
                <a:solidFill>
                  <a:srgbClr val="000000"/>
                </a:solidFill>
                <a:latin typeface="Consolas"/>
              </a:rPr>
              <a:t> = </a:t>
            </a:r>
            <a:r>
              <a:rPr lang="en-US" sz="1600" dirty="0" smtClean="0">
                <a:solidFill>
                  <a:srgbClr val="0000CD"/>
                </a:solidFill>
                <a:latin typeface="Consolas"/>
              </a:rPr>
              <a:t>“</a:t>
            </a:r>
            <a:r>
              <a:rPr lang="en-US" sz="1600" dirty="0" err="1" smtClean="0">
                <a:solidFill>
                  <a:srgbClr val="0000CD"/>
                </a:solidFill>
                <a:latin typeface="Consolas"/>
              </a:rPr>
              <a:t>Santhosh</a:t>
            </a:r>
            <a:r>
              <a:rPr lang="en-US" sz="1600" dirty="0" smtClean="0">
                <a:solidFill>
                  <a:srgbClr val="0000CD"/>
                </a:solidFill>
                <a:latin typeface="Consolas"/>
              </a:rPr>
              <a:t>"</a:t>
            </a:r>
            <a:r>
              <a:rPr lang="en-US" sz="1600" dirty="0" smtClean="0">
                <a:solidFill>
                  <a:srgbClr val="000000"/>
                </a:solidFill>
                <a:latin typeface="Consolas"/>
              </a:rPr>
              <a:t>;</a:t>
            </a:r>
            <a:r>
              <a:rPr lang="en-US" sz="1600" dirty="0">
                <a:solidFill>
                  <a:srgbClr val="000000"/>
                </a:solidFill>
                <a:latin typeface="Consolas"/>
              </a:rPr>
              <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scope.lastName</a:t>
            </a:r>
            <a:r>
              <a:rPr lang="en-US" sz="1600" dirty="0">
                <a:solidFill>
                  <a:srgbClr val="000000"/>
                </a:solidFill>
                <a:latin typeface="Consolas"/>
              </a:rPr>
              <a:t> = </a:t>
            </a:r>
            <a:r>
              <a:rPr lang="en-US" sz="1600" dirty="0" smtClean="0">
                <a:solidFill>
                  <a:srgbClr val="0000CD"/>
                </a:solidFill>
                <a:latin typeface="Consolas"/>
              </a:rPr>
              <a:t>“</a:t>
            </a:r>
            <a:r>
              <a:rPr lang="en-US" sz="1600" dirty="0" err="1" smtClean="0">
                <a:solidFill>
                  <a:srgbClr val="0000CD"/>
                </a:solidFill>
                <a:latin typeface="Consolas"/>
              </a:rPr>
              <a:t>Parsi</a:t>
            </a:r>
            <a:r>
              <a:rPr lang="en-US" sz="1600" dirty="0" smtClean="0">
                <a:solidFill>
                  <a:srgbClr val="0000CD"/>
                </a:solidFill>
                <a:latin typeface="Consolas"/>
              </a:rPr>
              <a:t>"</a:t>
            </a:r>
            <a:r>
              <a:rPr lang="en-US" sz="1600" dirty="0" smtClean="0">
                <a:solidFill>
                  <a:srgbClr val="000000"/>
                </a:solidFill>
                <a:latin typeface="Consolas"/>
              </a:rPr>
              <a:t>;</a:t>
            </a:r>
            <a:r>
              <a:rPr lang="en-US" sz="1600" dirty="0">
                <a:solidFill>
                  <a:srgbClr val="000000"/>
                </a:solidFill>
                <a:latin typeface="Consolas"/>
              </a:rPr>
              <a:t/>
            </a:r>
            <a:br>
              <a:rPr lang="en-US" sz="1600" dirty="0">
                <a:solidFill>
                  <a:srgbClr val="000000"/>
                </a:solidFill>
                <a:latin typeface="Consolas"/>
              </a:rPr>
            </a:br>
            <a:r>
              <a:rPr lang="en-US" sz="1600" dirty="0" smtClean="0">
                <a:solidFill>
                  <a:srgbClr val="000000"/>
                </a:solidFill>
                <a:latin typeface="Consolas"/>
              </a:rPr>
              <a:t>});</a:t>
            </a:r>
            <a:endParaRPr lang="en-US" sz="1600" dirty="0">
              <a:solidFill>
                <a:srgbClr val="000000"/>
              </a:solidFill>
              <a:latin typeface="Consolas"/>
            </a:endParaRPr>
          </a:p>
          <a:p>
            <a:r>
              <a:rPr lang="en-US" sz="1600" dirty="0">
                <a:solidFill>
                  <a:srgbClr val="0000FF"/>
                </a:solidFill>
                <a:latin typeface="Consolas"/>
              </a:rPr>
              <a:t>&lt;</a:t>
            </a:r>
            <a:r>
              <a:rPr lang="en-US" sz="1600" dirty="0">
                <a:solidFill>
                  <a:srgbClr val="A52A2A"/>
                </a:solidFill>
                <a:latin typeface="Consolas"/>
              </a:rPr>
              <a:t>/script</a:t>
            </a:r>
            <a:r>
              <a:rPr lang="en-US" sz="1600" dirty="0" smtClean="0">
                <a:solidFill>
                  <a:srgbClr val="0000FF"/>
                </a:solidFill>
                <a:latin typeface="Consolas"/>
              </a:rPr>
              <a:t>&gt;</a:t>
            </a:r>
            <a:endParaRPr lang="en-US" sz="1600" dirty="0">
              <a:solidFill>
                <a:srgbClr val="000000"/>
              </a:solidFill>
              <a:latin typeface="Consolas"/>
            </a:endParaRPr>
          </a:p>
        </p:txBody>
      </p:sp>
    </p:spTree>
    <p:extLst>
      <p:ext uri="{BB962C8B-B14F-4D97-AF65-F5344CB8AC3E}">
        <p14:creationId xmlns:p14="http://schemas.microsoft.com/office/powerpoint/2010/main" val="2318980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Modules and Controllers in Files</a:t>
            </a:r>
          </a:p>
        </p:txBody>
      </p:sp>
      <p:sp>
        <p:nvSpPr>
          <p:cNvPr id="5" name="Content Placeholder 4"/>
          <p:cNvSpPr>
            <a:spLocks noGrp="1"/>
          </p:cNvSpPr>
          <p:nvPr>
            <p:ph sz="quarter" idx="1"/>
          </p:nvPr>
        </p:nvSpPr>
        <p:spPr/>
        <p:txBody>
          <a:bodyPr>
            <a:normAutofit/>
          </a:bodyPr>
          <a:lstStyle/>
          <a:p>
            <a:r>
              <a:rPr lang="en-US" sz="1400" dirty="0"/>
              <a:t>&lt;!DOCTYPE html&gt;</a:t>
            </a:r>
            <a:br>
              <a:rPr lang="en-US" sz="1400" dirty="0"/>
            </a:br>
            <a:r>
              <a:rPr lang="en-US" sz="1400" dirty="0"/>
              <a:t>&lt;html&gt;</a:t>
            </a:r>
            <a:br>
              <a:rPr lang="en-US" sz="1400" dirty="0"/>
            </a:br>
            <a:r>
              <a:rPr lang="en-US" sz="1400" dirty="0"/>
              <a:t>&lt;script </a:t>
            </a:r>
            <a:r>
              <a:rPr lang="en-US" sz="1400" dirty="0" err="1"/>
              <a:t>src</a:t>
            </a:r>
            <a:r>
              <a:rPr lang="en-US" sz="1400" dirty="0"/>
              <a:t>="http://ajax.googleapis.com/</a:t>
            </a:r>
            <a:r>
              <a:rPr lang="en-US" sz="1400" dirty="0" err="1"/>
              <a:t>ajax</a:t>
            </a:r>
            <a:r>
              <a:rPr lang="en-US" sz="1400" dirty="0"/>
              <a:t>/libs/</a:t>
            </a:r>
            <a:r>
              <a:rPr lang="en-US" sz="1400" dirty="0" err="1"/>
              <a:t>angularjs</a:t>
            </a:r>
            <a:r>
              <a:rPr lang="en-US" sz="1400" dirty="0"/>
              <a:t>/1.4.8/angular.min.js"&gt;&lt;/script&gt;</a:t>
            </a:r>
            <a:br>
              <a:rPr lang="en-US" sz="1400" dirty="0"/>
            </a:br>
            <a:r>
              <a:rPr lang="en-US" sz="1400" dirty="0"/>
              <a:t>&lt;body&gt;</a:t>
            </a:r>
            <a:br>
              <a:rPr lang="en-US" sz="1400" dirty="0"/>
            </a:br>
            <a:r>
              <a:rPr lang="en-US" sz="1400" dirty="0"/>
              <a:t/>
            </a:r>
            <a:br>
              <a:rPr lang="en-US" sz="1400" dirty="0"/>
            </a:br>
            <a:r>
              <a:rPr lang="en-US" sz="1400" dirty="0"/>
              <a:t>&lt;div </a:t>
            </a:r>
            <a:r>
              <a:rPr lang="en-US" sz="1400" dirty="0" err="1"/>
              <a:t>ng</a:t>
            </a:r>
            <a:r>
              <a:rPr lang="en-US" sz="1400" dirty="0"/>
              <a:t>-app="</a:t>
            </a:r>
            <a:r>
              <a:rPr lang="en-US" sz="1400" b="1" dirty="0" err="1"/>
              <a:t>myApp</a:t>
            </a:r>
            <a:r>
              <a:rPr lang="en-US" sz="1400" dirty="0"/>
              <a:t>" </a:t>
            </a:r>
            <a:r>
              <a:rPr lang="en-US" sz="1400" dirty="0" err="1"/>
              <a:t>ng</a:t>
            </a:r>
            <a:r>
              <a:rPr lang="en-US" sz="1400" dirty="0"/>
              <a:t>-controller="</a:t>
            </a:r>
            <a:r>
              <a:rPr lang="en-US" sz="1400" b="1" dirty="0" err="1"/>
              <a:t>myCtrl</a:t>
            </a:r>
            <a:r>
              <a:rPr lang="en-US" sz="1400" dirty="0"/>
              <a:t>"&gt;</a:t>
            </a:r>
            <a:br>
              <a:rPr lang="en-US" sz="1400" dirty="0"/>
            </a:br>
            <a:r>
              <a:rPr lang="en-US" sz="1400" dirty="0"/>
              <a:t>{{ </a:t>
            </a:r>
            <a:r>
              <a:rPr lang="en-US" sz="1400" dirty="0" err="1"/>
              <a:t>firstName</a:t>
            </a:r>
            <a:r>
              <a:rPr lang="en-US" sz="1400" dirty="0"/>
              <a:t> + " " + </a:t>
            </a:r>
            <a:r>
              <a:rPr lang="en-US" sz="1400" dirty="0" err="1"/>
              <a:t>lastName</a:t>
            </a:r>
            <a:r>
              <a:rPr lang="en-US" sz="1400" dirty="0"/>
              <a:t> }}</a:t>
            </a:r>
            <a:br>
              <a:rPr lang="en-US" sz="1400" dirty="0"/>
            </a:br>
            <a:r>
              <a:rPr lang="en-US" sz="1400" dirty="0"/>
              <a:t>&lt;/div&gt;</a:t>
            </a:r>
            <a:br>
              <a:rPr lang="en-US" sz="1400" dirty="0"/>
            </a:br>
            <a:r>
              <a:rPr lang="en-US" sz="1400" dirty="0"/>
              <a:t/>
            </a:r>
            <a:br>
              <a:rPr lang="en-US" sz="1400" dirty="0"/>
            </a:br>
            <a:r>
              <a:rPr lang="en-US" sz="1400" dirty="0"/>
              <a:t>&lt;script </a:t>
            </a:r>
            <a:r>
              <a:rPr lang="en-US" sz="1400" dirty="0" err="1"/>
              <a:t>src</a:t>
            </a:r>
            <a:r>
              <a:rPr lang="en-US" sz="1400" dirty="0"/>
              <a:t>="</a:t>
            </a:r>
            <a:r>
              <a:rPr lang="en-US" sz="1400" b="1" dirty="0"/>
              <a:t>myApp.js</a:t>
            </a:r>
            <a:r>
              <a:rPr lang="en-US" sz="1400" dirty="0"/>
              <a:t>"&gt;&lt;/script&gt;</a:t>
            </a:r>
            <a:br>
              <a:rPr lang="en-US" sz="1400" dirty="0"/>
            </a:br>
            <a:r>
              <a:rPr lang="en-US" sz="1400" dirty="0"/>
              <a:t>&lt;script </a:t>
            </a:r>
            <a:r>
              <a:rPr lang="en-US" sz="1400" dirty="0" err="1"/>
              <a:t>src</a:t>
            </a:r>
            <a:r>
              <a:rPr lang="en-US" sz="1400" dirty="0"/>
              <a:t>="</a:t>
            </a:r>
            <a:r>
              <a:rPr lang="en-US" sz="1400" b="1" dirty="0"/>
              <a:t>myCtrl.js</a:t>
            </a:r>
            <a:r>
              <a:rPr lang="en-US" sz="1400" dirty="0"/>
              <a:t>"&gt;&lt;/script&gt;</a:t>
            </a:r>
            <a:br>
              <a:rPr lang="en-US" sz="1400" dirty="0"/>
            </a:br>
            <a:r>
              <a:rPr lang="en-US" sz="1400" dirty="0"/>
              <a:t/>
            </a:r>
            <a:br>
              <a:rPr lang="en-US" sz="1400" dirty="0"/>
            </a:br>
            <a:r>
              <a:rPr lang="en-US" sz="1400" dirty="0"/>
              <a:t>&lt;/body&gt;</a:t>
            </a:r>
            <a:br>
              <a:rPr lang="en-US" sz="1400" dirty="0"/>
            </a:br>
            <a:r>
              <a:rPr lang="en-US" sz="1400" dirty="0"/>
              <a:t>&lt;/html&gt;</a:t>
            </a:r>
            <a:endParaRPr lang="en-US" sz="1600" dirty="0">
              <a:solidFill>
                <a:srgbClr val="000000"/>
              </a:solidFill>
              <a:latin typeface="Consolas"/>
            </a:endParaRPr>
          </a:p>
        </p:txBody>
      </p:sp>
    </p:spTree>
    <p:extLst>
      <p:ext uri="{BB962C8B-B14F-4D97-AF65-F5344CB8AC3E}">
        <p14:creationId xmlns:p14="http://schemas.microsoft.com/office/powerpoint/2010/main" val="3550151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a:t>
            </a:r>
          </a:p>
        </p:txBody>
      </p:sp>
      <p:sp>
        <p:nvSpPr>
          <p:cNvPr id="5" name="Content Placeholder 4"/>
          <p:cNvSpPr>
            <a:spLocks noGrp="1"/>
          </p:cNvSpPr>
          <p:nvPr>
            <p:ph sz="quarter" idx="1"/>
          </p:nvPr>
        </p:nvSpPr>
        <p:spPr/>
        <p:txBody>
          <a:bodyPr>
            <a:normAutofit/>
          </a:bodyPr>
          <a:lstStyle/>
          <a:p>
            <a:r>
              <a:rPr lang="en-US" sz="2000" dirty="0"/>
              <a:t>AngularJS is a structural framework for dynamic web apps</a:t>
            </a:r>
            <a:r>
              <a:rPr lang="en-US" sz="2000" dirty="0" smtClean="0"/>
              <a:t>.</a:t>
            </a:r>
          </a:p>
          <a:p>
            <a:r>
              <a:rPr lang="en-US" sz="2000" dirty="0" smtClean="0"/>
              <a:t> </a:t>
            </a:r>
            <a:r>
              <a:rPr lang="en-US" sz="2000" dirty="0"/>
              <a:t>It lets you use HTML as your template language and lets you extend HTML's syntax to express your application's components </a:t>
            </a:r>
            <a:r>
              <a:rPr lang="en-US" sz="2000" dirty="0" smtClean="0"/>
              <a:t>clearly.</a:t>
            </a:r>
          </a:p>
          <a:p>
            <a:r>
              <a:rPr lang="en-US" sz="2000" dirty="0" err="1" smtClean="0"/>
              <a:t>Angular's</a:t>
            </a:r>
            <a:r>
              <a:rPr lang="en-US" sz="2000" dirty="0" smtClean="0"/>
              <a:t> </a:t>
            </a:r>
            <a:r>
              <a:rPr lang="en-US" sz="2000" dirty="0"/>
              <a:t>data binding and dependency injection eliminate much of the code you currently have to write. And it all happens within the </a:t>
            </a:r>
            <a:r>
              <a:rPr lang="en-US" sz="2000" dirty="0" smtClean="0"/>
              <a:t>browser.</a:t>
            </a:r>
          </a:p>
          <a:p>
            <a:r>
              <a:rPr lang="en-US" sz="2000" dirty="0" smtClean="0"/>
              <a:t>making </a:t>
            </a:r>
            <a:r>
              <a:rPr lang="en-US" sz="2000" dirty="0"/>
              <a:t>it an ideal partner with any server technology.</a:t>
            </a:r>
            <a:endParaRPr lang="en-US" sz="2000" dirty="0" smtClean="0">
              <a:solidFill>
                <a:srgbClr val="5F5F5F"/>
              </a:solidFill>
            </a:endParaRPr>
          </a:p>
          <a:p>
            <a:pPr lvl="1"/>
            <a:endParaRPr lang="en-US" sz="2000" dirty="0" smtClean="0">
              <a:solidFill>
                <a:srgbClr val="C00000"/>
              </a:solidFill>
            </a:endParaRPr>
          </a:p>
          <a:p>
            <a:endParaRPr lang="en-US" dirty="0">
              <a:solidFill>
                <a:srgbClr val="5F5F5F"/>
              </a:solidFill>
            </a:endParaRPr>
          </a:p>
        </p:txBody>
      </p:sp>
    </p:spTree>
    <p:extLst>
      <p:ext uri="{BB962C8B-B14F-4D97-AF65-F5344CB8AC3E}">
        <p14:creationId xmlns:p14="http://schemas.microsoft.com/office/powerpoint/2010/main" val="4207384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Controllers</a:t>
            </a:r>
          </a:p>
        </p:txBody>
      </p:sp>
      <p:sp>
        <p:nvSpPr>
          <p:cNvPr id="5" name="Content Placeholder 4"/>
          <p:cNvSpPr>
            <a:spLocks noGrp="1"/>
          </p:cNvSpPr>
          <p:nvPr>
            <p:ph sz="quarter" idx="1"/>
          </p:nvPr>
        </p:nvSpPr>
        <p:spPr/>
        <p:txBody>
          <a:bodyPr>
            <a:normAutofit/>
          </a:bodyPr>
          <a:lstStyle/>
          <a:p>
            <a:r>
              <a:rPr lang="en-US" sz="1600" dirty="0" smtClean="0"/>
              <a:t>AngularJS </a:t>
            </a:r>
            <a:r>
              <a:rPr lang="en-US" sz="1600" dirty="0"/>
              <a:t>controllers </a:t>
            </a:r>
            <a:r>
              <a:rPr lang="en-US" sz="1600" b="1" dirty="0"/>
              <a:t>control the data</a:t>
            </a:r>
            <a:r>
              <a:rPr lang="en-US" sz="1600" dirty="0"/>
              <a:t> of AngularJS applications</a:t>
            </a:r>
            <a:r>
              <a:rPr lang="en-US" sz="1600" dirty="0" smtClean="0"/>
              <a:t>.</a:t>
            </a:r>
          </a:p>
          <a:p>
            <a:r>
              <a:rPr lang="en-US" sz="1600" dirty="0"/>
              <a:t> A controller is defined using </a:t>
            </a:r>
            <a:r>
              <a:rPr lang="en-US" sz="1600" dirty="0" err="1"/>
              <a:t>ng</a:t>
            </a:r>
            <a:r>
              <a:rPr lang="en-US" sz="1600" dirty="0"/>
              <a:t>-controller directive</a:t>
            </a:r>
            <a:r>
              <a:rPr lang="en-US" sz="1600" dirty="0" smtClean="0"/>
              <a:t>.</a:t>
            </a:r>
          </a:p>
          <a:p>
            <a:r>
              <a:rPr lang="en-US" sz="1600" dirty="0"/>
              <a:t>A controller is a JavaScript object containing attributes/properties and functions</a:t>
            </a:r>
            <a:r>
              <a:rPr lang="en-US" sz="1600" dirty="0" smtClean="0"/>
              <a:t>.</a:t>
            </a:r>
          </a:p>
          <a:p>
            <a:r>
              <a:rPr lang="en-US" sz="1600" dirty="0"/>
              <a:t>Each controller accepts $scope as a parameter which refers to the application/module that controller is to control</a:t>
            </a:r>
            <a:r>
              <a:rPr lang="en-US" sz="1600" dirty="0" smtClean="0"/>
              <a:t>.</a:t>
            </a:r>
          </a:p>
          <a:p>
            <a:r>
              <a:rPr lang="en-US" sz="1600" dirty="0">
                <a:solidFill>
                  <a:srgbClr val="000088"/>
                </a:solidFill>
              </a:rPr>
              <a:t>&lt;div</a:t>
            </a:r>
            <a:r>
              <a:rPr lang="en-US" sz="1600" dirty="0"/>
              <a:t> </a:t>
            </a:r>
            <a:r>
              <a:rPr lang="en-US" sz="1600" dirty="0" err="1">
                <a:solidFill>
                  <a:srgbClr val="7F0055"/>
                </a:solidFill>
              </a:rPr>
              <a:t>ng</a:t>
            </a:r>
            <a:r>
              <a:rPr lang="en-US" sz="1600" dirty="0">
                <a:solidFill>
                  <a:srgbClr val="7F0055"/>
                </a:solidFill>
              </a:rPr>
              <a:t>-app</a:t>
            </a:r>
            <a:r>
              <a:rPr lang="en-US" sz="1600" dirty="0"/>
              <a:t> </a:t>
            </a:r>
            <a:r>
              <a:rPr lang="en-US" sz="1600" dirty="0">
                <a:solidFill>
                  <a:srgbClr val="666600"/>
                </a:solidFill>
              </a:rPr>
              <a:t>=</a:t>
            </a:r>
            <a:r>
              <a:rPr lang="en-US" sz="1600" dirty="0"/>
              <a:t> </a:t>
            </a:r>
            <a:r>
              <a:rPr lang="en-US" sz="1600" dirty="0">
                <a:solidFill>
                  <a:srgbClr val="008800"/>
                </a:solidFill>
              </a:rPr>
              <a:t>""</a:t>
            </a:r>
            <a:r>
              <a:rPr lang="en-US" sz="1600" dirty="0"/>
              <a:t> </a:t>
            </a:r>
            <a:r>
              <a:rPr lang="en-US" sz="1600" dirty="0" err="1">
                <a:solidFill>
                  <a:srgbClr val="7F0055"/>
                </a:solidFill>
              </a:rPr>
              <a:t>ng</a:t>
            </a:r>
            <a:r>
              <a:rPr lang="en-US" sz="1600" dirty="0">
                <a:solidFill>
                  <a:srgbClr val="7F0055"/>
                </a:solidFill>
              </a:rPr>
              <a:t>-controller</a:t>
            </a:r>
            <a:r>
              <a:rPr lang="en-US" sz="1600" dirty="0"/>
              <a:t> </a:t>
            </a:r>
            <a:r>
              <a:rPr lang="en-US" sz="1600" dirty="0">
                <a:solidFill>
                  <a:srgbClr val="666600"/>
                </a:solidFill>
              </a:rPr>
              <a:t>=</a:t>
            </a:r>
            <a:r>
              <a:rPr lang="en-US" sz="1600" dirty="0"/>
              <a:t> </a:t>
            </a:r>
            <a:r>
              <a:rPr lang="en-US" sz="1600" dirty="0">
                <a:solidFill>
                  <a:srgbClr val="008800"/>
                </a:solidFill>
              </a:rPr>
              <a:t>"</a:t>
            </a:r>
            <a:r>
              <a:rPr lang="en-US" sz="1600" dirty="0" err="1">
                <a:solidFill>
                  <a:srgbClr val="008800"/>
                </a:solidFill>
              </a:rPr>
              <a:t>studentController</a:t>
            </a:r>
            <a:r>
              <a:rPr lang="en-US" sz="1600" dirty="0">
                <a:solidFill>
                  <a:srgbClr val="008800"/>
                </a:solidFill>
              </a:rPr>
              <a:t>"</a:t>
            </a:r>
            <a:r>
              <a:rPr lang="en-US" sz="1600" dirty="0">
                <a:solidFill>
                  <a:srgbClr val="000088"/>
                </a:solidFill>
              </a:rPr>
              <a:t>&gt;</a:t>
            </a:r>
            <a:r>
              <a:rPr lang="en-US" sz="1600" dirty="0"/>
              <a:t> ... </a:t>
            </a:r>
            <a:r>
              <a:rPr lang="en-US" sz="1600" dirty="0">
                <a:solidFill>
                  <a:srgbClr val="000088"/>
                </a:solidFill>
              </a:rPr>
              <a:t>&lt;/div&gt;</a:t>
            </a:r>
            <a:endParaRPr lang="en-US" sz="1500" dirty="0"/>
          </a:p>
        </p:txBody>
      </p:sp>
    </p:spTree>
    <p:extLst>
      <p:ext uri="{BB962C8B-B14F-4D97-AF65-F5344CB8AC3E}">
        <p14:creationId xmlns:p14="http://schemas.microsoft.com/office/powerpoint/2010/main" val="322889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Scope</a:t>
            </a:r>
          </a:p>
        </p:txBody>
      </p:sp>
      <p:sp>
        <p:nvSpPr>
          <p:cNvPr id="5" name="Content Placeholder 4"/>
          <p:cNvSpPr>
            <a:spLocks noGrp="1"/>
          </p:cNvSpPr>
          <p:nvPr>
            <p:ph sz="quarter" idx="1"/>
          </p:nvPr>
        </p:nvSpPr>
        <p:spPr/>
        <p:txBody>
          <a:bodyPr>
            <a:normAutofit/>
          </a:bodyPr>
          <a:lstStyle/>
          <a:p>
            <a:r>
              <a:rPr lang="en-US" sz="1600" dirty="0"/>
              <a:t>$scope is an object that refers to the app </a:t>
            </a:r>
            <a:r>
              <a:rPr lang="en-US" sz="1600" dirty="0" smtClean="0"/>
              <a:t>model</a:t>
            </a:r>
          </a:p>
          <a:p>
            <a:r>
              <a:rPr lang="en-US" sz="1600" dirty="0" smtClean="0"/>
              <a:t>The </a:t>
            </a:r>
            <a:r>
              <a:rPr lang="en-US" sz="1600" dirty="0"/>
              <a:t>scope is the binding </a:t>
            </a:r>
            <a:r>
              <a:rPr lang="en-US" sz="1600" dirty="0" smtClean="0"/>
              <a:t>part(glue)between </a:t>
            </a:r>
            <a:r>
              <a:rPr lang="en-US" sz="1600" dirty="0"/>
              <a:t>the HTML (view) and the JavaScript (controller</a:t>
            </a:r>
            <a:r>
              <a:rPr lang="en-US" sz="1600" dirty="0" smtClean="0"/>
              <a:t>).</a:t>
            </a:r>
          </a:p>
          <a:p>
            <a:r>
              <a:rPr lang="en-US" sz="1600" dirty="0"/>
              <a:t>The scope is an object with the available properties and methods.</a:t>
            </a:r>
          </a:p>
          <a:p>
            <a:r>
              <a:rPr lang="en-US" sz="1600" dirty="0"/>
              <a:t>The scope is available for both the view and the controller.</a:t>
            </a:r>
          </a:p>
          <a:p>
            <a:r>
              <a:rPr lang="en-US" sz="1600" dirty="0"/>
              <a:t>When you make a controller in AngularJS, you pass the $scope object as an </a:t>
            </a:r>
            <a:r>
              <a:rPr lang="en-US" sz="1600" dirty="0" smtClean="0"/>
              <a:t>argument</a:t>
            </a:r>
          </a:p>
          <a:p>
            <a:r>
              <a:rPr lang="en-US" sz="1600" dirty="0"/>
              <a:t>Any objects or primitives that is added to the $scope are considered model properties  </a:t>
            </a:r>
          </a:p>
          <a:p>
            <a:r>
              <a:rPr lang="en-US" sz="1600" dirty="0"/>
              <a:t/>
            </a:r>
            <a:br>
              <a:rPr lang="en-US" sz="1600" dirty="0"/>
            </a:br>
            <a:endParaRPr lang="en-US" sz="1500" dirty="0"/>
          </a:p>
        </p:txBody>
      </p:sp>
    </p:spTree>
    <p:extLst>
      <p:ext uri="{BB962C8B-B14F-4D97-AF65-F5344CB8AC3E}">
        <p14:creationId xmlns:p14="http://schemas.microsoft.com/office/powerpoint/2010/main" val="480554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a:t>
            </a:r>
            <a:r>
              <a:rPr lang="en-US" dirty="0" smtClean="0"/>
              <a:t>Filters</a:t>
            </a:r>
            <a:endParaRPr lang="en-US" dirty="0"/>
          </a:p>
        </p:txBody>
      </p:sp>
      <p:sp>
        <p:nvSpPr>
          <p:cNvPr id="5" name="Content Placeholder 4"/>
          <p:cNvSpPr>
            <a:spLocks noGrp="1"/>
          </p:cNvSpPr>
          <p:nvPr>
            <p:ph sz="quarter" idx="1"/>
          </p:nvPr>
        </p:nvSpPr>
        <p:spPr/>
        <p:txBody>
          <a:bodyPr>
            <a:normAutofit/>
          </a:bodyPr>
          <a:lstStyle/>
          <a:p>
            <a:r>
              <a:rPr lang="en-US" sz="1600" dirty="0"/>
              <a:t>Filters are used to change modify the data and can be clubbed in expression or directives using pipe character</a:t>
            </a:r>
            <a:r>
              <a:rPr lang="en-US" sz="1600" dirty="0" smtClean="0"/>
              <a:t>.</a:t>
            </a:r>
          </a:p>
          <a:p>
            <a:r>
              <a:rPr lang="en-US" sz="1600" dirty="0"/>
              <a:t>AngularJS provides filters to transform data:</a:t>
            </a:r>
          </a:p>
          <a:p>
            <a:r>
              <a:rPr lang="en-US" sz="1600" b="1" dirty="0"/>
              <a:t>currency</a:t>
            </a:r>
            <a:r>
              <a:rPr lang="en-US" sz="1600" dirty="0"/>
              <a:t> Format a number to a currency format.</a:t>
            </a:r>
          </a:p>
          <a:p>
            <a:r>
              <a:rPr lang="en-US" sz="1600" b="1" dirty="0"/>
              <a:t>date</a:t>
            </a:r>
            <a:r>
              <a:rPr lang="en-US" sz="1600" dirty="0"/>
              <a:t> Format a date to a specified format.</a:t>
            </a:r>
          </a:p>
          <a:p>
            <a:r>
              <a:rPr lang="en-US" sz="1600" b="1" dirty="0"/>
              <a:t>filter</a:t>
            </a:r>
            <a:r>
              <a:rPr lang="en-US" sz="1600" dirty="0"/>
              <a:t> Select a subset of items from an array.</a:t>
            </a:r>
          </a:p>
          <a:p>
            <a:r>
              <a:rPr lang="en-US" sz="1600" b="1" dirty="0" err="1"/>
              <a:t>json</a:t>
            </a:r>
            <a:r>
              <a:rPr lang="en-US" sz="1600" dirty="0"/>
              <a:t> Format an object to a JSON string.</a:t>
            </a:r>
          </a:p>
          <a:p>
            <a:r>
              <a:rPr lang="en-US" sz="1600" b="1" dirty="0" err="1"/>
              <a:t>limitTo</a:t>
            </a:r>
            <a:r>
              <a:rPr lang="en-US" sz="1600" dirty="0"/>
              <a:t> Limits an array/string, into a specified number of elements/characters.</a:t>
            </a:r>
          </a:p>
          <a:p>
            <a:r>
              <a:rPr lang="en-US" sz="1600" b="1" dirty="0"/>
              <a:t>lowercase</a:t>
            </a:r>
            <a:r>
              <a:rPr lang="en-US" sz="1600" dirty="0"/>
              <a:t> Format a string to lower case.</a:t>
            </a:r>
          </a:p>
          <a:p>
            <a:r>
              <a:rPr lang="en-US" sz="1600" b="1" dirty="0"/>
              <a:t>number</a:t>
            </a:r>
            <a:r>
              <a:rPr lang="en-US" sz="1600" dirty="0"/>
              <a:t> Format a number to a string.</a:t>
            </a:r>
          </a:p>
          <a:p>
            <a:r>
              <a:rPr lang="en-US" sz="1600" b="1" dirty="0" err="1"/>
              <a:t>orderBy</a:t>
            </a:r>
            <a:r>
              <a:rPr lang="en-US" sz="1600" dirty="0"/>
              <a:t> Orders an array by an expression.</a:t>
            </a:r>
          </a:p>
          <a:p>
            <a:r>
              <a:rPr lang="en-US" sz="1600" b="1" dirty="0"/>
              <a:t>uppercase</a:t>
            </a:r>
            <a:r>
              <a:rPr lang="en-US" sz="1600" dirty="0"/>
              <a:t> Format a string to upper case.</a:t>
            </a:r>
          </a:p>
          <a:p>
            <a:endParaRPr lang="en-US" sz="1600" dirty="0" smtClean="0"/>
          </a:p>
          <a:p>
            <a:endParaRPr lang="en-US" sz="1500" dirty="0"/>
          </a:p>
        </p:txBody>
      </p:sp>
    </p:spTree>
    <p:extLst>
      <p:ext uri="{BB962C8B-B14F-4D97-AF65-F5344CB8AC3E}">
        <p14:creationId xmlns:p14="http://schemas.microsoft.com/office/powerpoint/2010/main" val="2182702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a:t>
            </a:r>
            <a:r>
              <a:rPr lang="en-US" dirty="0" smtClean="0"/>
              <a:t>Filters</a:t>
            </a:r>
            <a:endParaRPr lang="en-US" dirty="0"/>
          </a:p>
        </p:txBody>
      </p:sp>
      <p:sp>
        <p:nvSpPr>
          <p:cNvPr id="5" name="Content Placeholder 4"/>
          <p:cNvSpPr>
            <a:spLocks noGrp="1"/>
          </p:cNvSpPr>
          <p:nvPr>
            <p:ph sz="quarter" idx="1"/>
          </p:nvPr>
        </p:nvSpPr>
        <p:spPr/>
        <p:txBody>
          <a:bodyPr>
            <a:normAutofit fontScale="92500" lnSpcReduction="20000"/>
          </a:bodyPr>
          <a:lstStyle/>
          <a:p>
            <a:r>
              <a:rPr lang="en-US" sz="1500" dirty="0"/>
              <a:t>uppercase filter</a:t>
            </a:r>
          </a:p>
          <a:p>
            <a:r>
              <a:rPr lang="en-US" sz="1500" dirty="0"/>
              <a:t>Add uppercase filter to an expression using pipe character. Here we've added uppercase filter to print student name in all capital letters</a:t>
            </a:r>
            <a:r>
              <a:rPr lang="en-US" sz="1500" dirty="0" smtClean="0"/>
              <a:t>.</a:t>
            </a:r>
            <a:endParaRPr lang="en-US" sz="1500" dirty="0"/>
          </a:p>
          <a:p>
            <a:r>
              <a:rPr lang="en-US" sz="1500" dirty="0"/>
              <a:t>Enter first name:&lt;input type = "text" </a:t>
            </a:r>
            <a:r>
              <a:rPr lang="en-US" sz="1500" dirty="0" err="1"/>
              <a:t>ng</a:t>
            </a:r>
            <a:r>
              <a:rPr lang="en-US" sz="1500" dirty="0"/>
              <a:t>-model = "</a:t>
            </a:r>
            <a:r>
              <a:rPr lang="en-US" sz="1500" dirty="0" err="1"/>
              <a:t>student.firstName</a:t>
            </a:r>
            <a:r>
              <a:rPr lang="en-US" sz="1500" dirty="0"/>
              <a:t>"&gt;</a:t>
            </a:r>
          </a:p>
          <a:p>
            <a:r>
              <a:rPr lang="en-US" sz="1500" dirty="0"/>
              <a:t>Enter last name: &lt;input type = "text" </a:t>
            </a:r>
            <a:r>
              <a:rPr lang="en-US" sz="1500" dirty="0" err="1"/>
              <a:t>ng</a:t>
            </a:r>
            <a:r>
              <a:rPr lang="en-US" sz="1500" dirty="0"/>
              <a:t>-model = "</a:t>
            </a:r>
            <a:r>
              <a:rPr lang="en-US" sz="1500" dirty="0" err="1"/>
              <a:t>student.lastName</a:t>
            </a:r>
            <a:r>
              <a:rPr lang="en-US" sz="1500" dirty="0"/>
              <a:t>"&gt;</a:t>
            </a:r>
          </a:p>
          <a:p>
            <a:r>
              <a:rPr lang="en-US" sz="1500" dirty="0"/>
              <a:t>Name in Upper Case: {{</a:t>
            </a:r>
            <a:r>
              <a:rPr lang="en-US" sz="1500" dirty="0" err="1"/>
              <a:t>student.fullName</a:t>
            </a:r>
            <a:r>
              <a:rPr lang="en-US" sz="1500" dirty="0"/>
              <a:t>() | uppercase}}</a:t>
            </a:r>
          </a:p>
          <a:p>
            <a:r>
              <a:rPr lang="en-US" sz="1500" dirty="0"/>
              <a:t>lowercase filter</a:t>
            </a:r>
          </a:p>
          <a:p>
            <a:r>
              <a:rPr lang="en-US" sz="1500" dirty="0"/>
              <a:t>Add lowercase filter to an expression using pipe character. Here we've added lowercase filter to print student name in all lowercase letters</a:t>
            </a:r>
            <a:r>
              <a:rPr lang="en-US" sz="1500" dirty="0" smtClean="0"/>
              <a:t>.</a:t>
            </a:r>
            <a:endParaRPr lang="en-US" sz="1500" dirty="0"/>
          </a:p>
          <a:p>
            <a:r>
              <a:rPr lang="en-US" sz="1500" dirty="0"/>
              <a:t>Enter first name:&lt;input type = "text" </a:t>
            </a:r>
            <a:r>
              <a:rPr lang="en-US" sz="1500" dirty="0" err="1"/>
              <a:t>ng</a:t>
            </a:r>
            <a:r>
              <a:rPr lang="en-US" sz="1500" dirty="0"/>
              <a:t>-model = "</a:t>
            </a:r>
            <a:r>
              <a:rPr lang="en-US" sz="1500" dirty="0" err="1"/>
              <a:t>student.firstName</a:t>
            </a:r>
            <a:r>
              <a:rPr lang="en-US" sz="1500" dirty="0"/>
              <a:t>"&gt;</a:t>
            </a:r>
          </a:p>
          <a:p>
            <a:r>
              <a:rPr lang="en-US" sz="1500" dirty="0"/>
              <a:t>Enter last name: &lt;input type = "text" </a:t>
            </a:r>
            <a:r>
              <a:rPr lang="en-US" sz="1500" dirty="0" err="1"/>
              <a:t>ng</a:t>
            </a:r>
            <a:r>
              <a:rPr lang="en-US" sz="1500" dirty="0"/>
              <a:t>-model = "</a:t>
            </a:r>
            <a:r>
              <a:rPr lang="en-US" sz="1500" dirty="0" err="1"/>
              <a:t>student.lastName</a:t>
            </a:r>
            <a:r>
              <a:rPr lang="en-US" sz="1500" dirty="0"/>
              <a:t>"&gt;</a:t>
            </a:r>
          </a:p>
          <a:p>
            <a:r>
              <a:rPr lang="en-US" sz="1500" dirty="0"/>
              <a:t>Name in Upper Case: {{</a:t>
            </a:r>
            <a:r>
              <a:rPr lang="en-US" sz="1500" dirty="0" err="1"/>
              <a:t>student.fullName</a:t>
            </a:r>
            <a:r>
              <a:rPr lang="en-US" sz="1500" dirty="0"/>
              <a:t>() | lowercase}}</a:t>
            </a:r>
          </a:p>
          <a:p>
            <a:r>
              <a:rPr lang="en-US" sz="1500" dirty="0"/>
              <a:t>currency filter</a:t>
            </a:r>
          </a:p>
          <a:p>
            <a:r>
              <a:rPr lang="en-US" sz="1500" dirty="0"/>
              <a:t>Add currency filter to an expression returning number using pipe character. Here we've added currency filter to print fees using currency format</a:t>
            </a:r>
            <a:r>
              <a:rPr lang="en-US" sz="1500" dirty="0" smtClean="0"/>
              <a:t>.</a:t>
            </a:r>
            <a:endParaRPr lang="en-US" sz="1500" dirty="0"/>
          </a:p>
          <a:p>
            <a:r>
              <a:rPr lang="en-US" sz="1500" dirty="0"/>
              <a:t>Enter fees: &lt;input type = "text" </a:t>
            </a:r>
            <a:r>
              <a:rPr lang="en-US" sz="1500" dirty="0" err="1"/>
              <a:t>ng</a:t>
            </a:r>
            <a:r>
              <a:rPr lang="en-US" sz="1500" dirty="0"/>
              <a:t>-model = "</a:t>
            </a:r>
            <a:r>
              <a:rPr lang="en-US" sz="1500" dirty="0" err="1"/>
              <a:t>student.fees</a:t>
            </a:r>
            <a:r>
              <a:rPr lang="en-US" sz="1500" dirty="0"/>
              <a:t>"&gt;</a:t>
            </a:r>
          </a:p>
          <a:p>
            <a:r>
              <a:rPr lang="en-US" sz="1500" dirty="0"/>
              <a:t>fees: {{</a:t>
            </a:r>
            <a:r>
              <a:rPr lang="en-US" sz="1500" dirty="0" err="1"/>
              <a:t>student.fees</a:t>
            </a:r>
            <a:r>
              <a:rPr lang="en-US" sz="1500" dirty="0"/>
              <a:t> | currency}}</a:t>
            </a:r>
          </a:p>
        </p:txBody>
      </p:sp>
    </p:spTree>
    <p:extLst>
      <p:ext uri="{BB962C8B-B14F-4D97-AF65-F5344CB8AC3E}">
        <p14:creationId xmlns:p14="http://schemas.microsoft.com/office/powerpoint/2010/main" val="2341701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a:t>
            </a:r>
            <a:r>
              <a:rPr lang="en-US" dirty="0" smtClean="0"/>
              <a:t>Filters</a:t>
            </a:r>
            <a:endParaRPr lang="en-US" dirty="0"/>
          </a:p>
        </p:txBody>
      </p:sp>
      <p:sp>
        <p:nvSpPr>
          <p:cNvPr id="5" name="Content Placeholder 4"/>
          <p:cNvSpPr>
            <a:spLocks noGrp="1"/>
          </p:cNvSpPr>
          <p:nvPr>
            <p:ph sz="quarter" idx="1"/>
          </p:nvPr>
        </p:nvSpPr>
        <p:spPr/>
        <p:txBody>
          <a:bodyPr>
            <a:normAutofit fontScale="85000" lnSpcReduction="20000"/>
          </a:bodyPr>
          <a:lstStyle/>
          <a:p>
            <a:r>
              <a:rPr lang="en-US" sz="1500" dirty="0"/>
              <a:t>filter </a:t>
            </a:r>
            <a:r>
              <a:rPr lang="en-US" sz="1500" dirty="0" err="1"/>
              <a:t>filter</a:t>
            </a:r>
            <a:endParaRPr lang="en-US" sz="1500" dirty="0"/>
          </a:p>
          <a:p>
            <a:r>
              <a:rPr lang="en-US" sz="1500" dirty="0"/>
              <a:t>To display only required subjects, we've used </a:t>
            </a:r>
            <a:r>
              <a:rPr lang="en-US" sz="1500" dirty="0" err="1"/>
              <a:t>subjectName</a:t>
            </a:r>
            <a:r>
              <a:rPr lang="en-US" sz="1500" dirty="0"/>
              <a:t> as filter</a:t>
            </a:r>
            <a:r>
              <a:rPr lang="en-US" sz="1500" dirty="0" smtClean="0"/>
              <a:t>.</a:t>
            </a:r>
            <a:endParaRPr lang="en-US" sz="1500" dirty="0"/>
          </a:p>
          <a:p>
            <a:r>
              <a:rPr lang="en-US" sz="1500" dirty="0"/>
              <a:t>Enter subject: &lt;input type = "text" </a:t>
            </a:r>
            <a:r>
              <a:rPr lang="en-US" sz="1500" dirty="0" err="1"/>
              <a:t>ng</a:t>
            </a:r>
            <a:r>
              <a:rPr lang="en-US" sz="1500" dirty="0"/>
              <a:t>-model = "</a:t>
            </a:r>
            <a:r>
              <a:rPr lang="en-US" sz="1500" dirty="0" err="1"/>
              <a:t>subjectName</a:t>
            </a:r>
            <a:r>
              <a:rPr lang="en-US" sz="1500" dirty="0"/>
              <a:t>"&gt;</a:t>
            </a:r>
          </a:p>
          <a:p>
            <a:r>
              <a:rPr lang="en-US" sz="1500" dirty="0"/>
              <a:t>Subject:</a:t>
            </a:r>
          </a:p>
          <a:p>
            <a:r>
              <a:rPr lang="en-US" sz="1500" dirty="0"/>
              <a:t>&lt;</a:t>
            </a:r>
            <a:r>
              <a:rPr lang="en-US" sz="1500" dirty="0" err="1"/>
              <a:t>ul</a:t>
            </a:r>
            <a:r>
              <a:rPr lang="en-US" sz="1500" dirty="0"/>
              <a:t>&gt;</a:t>
            </a:r>
          </a:p>
          <a:p>
            <a:r>
              <a:rPr lang="en-US" sz="1500" dirty="0"/>
              <a:t>  &lt;li </a:t>
            </a:r>
            <a:r>
              <a:rPr lang="en-US" sz="1500" dirty="0" err="1"/>
              <a:t>ng</a:t>
            </a:r>
            <a:r>
              <a:rPr lang="en-US" sz="1500" dirty="0"/>
              <a:t>-repeat = "subject in </a:t>
            </a:r>
            <a:r>
              <a:rPr lang="en-US" sz="1500" dirty="0" err="1"/>
              <a:t>student.subjects</a:t>
            </a:r>
            <a:r>
              <a:rPr lang="en-US" sz="1500" dirty="0"/>
              <a:t> | filter: </a:t>
            </a:r>
            <a:r>
              <a:rPr lang="en-US" sz="1500" dirty="0" err="1"/>
              <a:t>subjectName</a:t>
            </a:r>
            <a:r>
              <a:rPr lang="en-US" sz="1500" dirty="0"/>
              <a:t>"&gt;</a:t>
            </a:r>
          </a:p>
          <a:p>
            <a:r>
              <a:rPr lang="en-US" sz="1500" dirty="0"/>
              <a:t>     {{ subject.name + ', marks:' + </a:t>
            </a:r>
            <a:r>
              <a:rPr lang="en-US" sz="1500" dirty="0" err="1"/>
              <a:t>subject.marks</a:t>
            </a:r>
            <a:r>
              <a:rPr lang="en-US" sz="1500" dirty="0"/>
              <a:t> }}</a:t>
            </a:r>
          </a:p>
          <a:p>
            <a:r>
              <a:rPr lang="en-US" sz="1500" dirty="0"/>
              <a:t>  &lt;/li&gt;</a:t>
            </a:r>
          </a:p>
          <a:p>
            <a:r>
              <a:rPr lang="en-US" sz="1500" dirty="0"/>
              <a:t>&lt;/</a:t>
            </a:r>
            <a:r>
              <a:rPr lang="en-US" sz="1500" dirty="0" err="1"/>
              <a:t>ul</a:t>
            </a:r>
            <a:r>
              <a:rPr lang="en-US" sz="1500" dirty="0"/>
              <a:t>&gt;</a:t>
            </a:r>
          </a:p>
          <a:p>
            <a:r>
              <a:rPr lang="en-US" sz="1500" dirty="0" err="1"/>
              <a:t>orderby</a:t>
            </a:r>
            <a:r>
              <a:rPr lang="en-US" sz="1500" dirty="0"/>
              <a:t> filter</a:t>
            </a:r>
          </a:p>
          <a:p>
            <a:r>
              <a:rPr lang="en-US" sz="1500" dirty="0"/>
              <a:t>To order subjects by marks, we've used </a:t>
            </a:r>
            <a:r>
              <a:rPr lang="en-US" sz="1500" dirty="0" err="1"/>
              <a:t>orderBy</a:t>
            </a:r>
            <a:r>
              <a:rPr lang="en-US" sz="1500" dirty="0"/>
              <a:t> marks</a:t>
            </a:r>
            <a:r>
              <a:rPr lang="en-US" sz="1500" dirty="0" smtClean="0"/>
              <a:t>.</a:t>
            </a:r>
            <a:endParaRPr lang="en-US" sz="1500" dirty="0"/>
          </a:p>
          <a:p>
            <a:r>
              <a:rPr lang="en-US" sz="1500" dirty="0"/>
              <a:t>Subject:</a:t>
            </a:r>
          </a:p>
          <a:p>
            <a:r>
              <a:rPr lang="en-US" sz="1500" dirty="0"/>
              <a:t>&lt;</a:t>
            </a:r>
            <a:r>
              <a:rPr lang="en-US" sz="1500" dirty="0" err="1"/>
              <a:t>ul</a:t>
            </a:r>
            <a:r>
              <a:rPr lang="en-US" sz="1500" dirty="0"/>
              <a:t>&gt;</a:t>
            </a:r>
          </a:p>
          <a:p>
            <a:r>
              <a:rPr lang="en-US" sz="1500" dirty="0"/>
              <a:t>  &lt;li </a:t>
            </a:r>
            <a:r>
              <a:rPr lang="en-US" sz="1500" dirty="0" err="1"/>
              <a:t>ng</a:t>
            </a:r>
            <a:r>
              <a:rPr lang="en-US" sz="1500" dirty="0"/>
              <a:t>-repeat = "subject in </a:t>
            </a:r>
            <a:r>
              <a:rPr lang="en-US" sz="1500" dirty="0" err="1"/>
              <a:t>student.subjects</a:t>
            </a:r>
            <a:r>
              <a:rPr lang="en-US" sz="1500" dirty="0"/>
              <a:t> | </a:t>
            </a:r>
            <a:r>
              <a:rPr lang="en-US" sz="1500" dirty="0" err="1"/>
              <a:t>orderBy</a:t>
            </a:r>
            <a:r>
              <a:rPr lang="en-US" sz="1500" dirty="0"/>
              <a:t>:'marks'"&gt;</a:t>
            </a:r>
          </a:p>
          <a:p>
            <a:r>
              <a:rPr lang="en-US" sz="1500" dirty="0"/>
              <a:t>     {{ subject.name + ', marks:' + </a:t>
            </a:r>
            <a:r>
              <a:rPr lang="en-US" sz="1500" dirty="0" err="1"/>
              <a:t>subject.marks</a:t>
            </a:r>
            <a:r>
              <a:rPr lang="en-US" sz="1500" dirty="0"/>
              <a:t> }}</a:t>
            </a:r>
          </a:p>
          <a:p>
            <a:r>
              <a:rPr lang="en-US" sz="1500" dirty="0"/>
              <a:t>  &lt;/li&gt;</a:t>
            </a:r>
          </a:p>
          <a:p>
            <a:r>
              <a:rPr lang="en-US" sz="1500" dirty="0"/>
              <a:t>&lt;/</a:t>
            </a:r>
            <a:r>
              <a:rPr lang="en-US" sz="1500" dirty="0" err="1"/>
              <a:t>ul</a:t>
            </a:r>
            <a:r>
              <a:rPr lang="en-US" sz="1500" dirty="0"/>
              <a:t>&gt;</a:t>
            </a:r>
          </a:p>
        </p:txBody>
      </p:sp>
    </p:spTree>
    <p:extLst>
      <p:ext uri="{BB962C8B-B14F-4D97-AF65-F5344CB8AC3E}">
        <p14:creationId xmlns:p14="http://schemas.microsoft.com/office/powerpoint/2010/main" val="765158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HTML DOM</a:t>
            </a:r>
            <a:endParaRPr lang="en-US" dirty="0"/>
          </a:p>
        </p:txBody>
      </p:sp>
      <p:sp>
        <p:nvSpPr>
          <p:cNvPr id="5" name="Content Placeholder 4"/>
          <p:cNvSpPr>
            <a:spLocks noGrp="1"/>
          </p:cNvSpPr>
          <p:nvPr>
            <p:ph sz="quarter" idx="1"/>
          </p:nvPr>
        </p:nvSpPr>
        <p:spPr/>
        <p:txBody>
          <a:bodyPr>
            <a:normAutofit/>
          </a:bodyPr>
          <a:lstStyle/>
          <a:p>
            <a:r>
              <a:rPr lang="en-US" sz="1600" dirty="0"/>
              <a:t>Following directives can be used to bind application data to attributes of HTML DOM Elements.</a:t>
            </a:r>
          </a:p>
          <a:p>
            <a:r>
              <a:rPr lang="en-US" sz="1600" dirty="0"/>
              <a:t/>
            </a:r>
            <a:br>
              <a:rPr lang="en-US" sz="1600" dirty="0"/>
            </a:b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4006380902"/>
              </p:ext>
            </p:extLst>
          </p:nvPr>
        </p:nvGraphicFramePr>
        <p:xfrm>
          <a:off x="1295400" y="2362200"/>
          <a:ext cx="6934199" cy="2559064"/>
        </p:xfrm>
        <a:graphic>
          <a:graphicData uri="http://schemas.openxmlformats.org/drawingml/2006/table">
            <a:tbl>
              <a:tblPr/>
              <a:tblGrid>
                <a:gridCol w="595122"/>
                <a:gridCol w="2407539"/>
                <a:gridCol w="3931538"/>
              </a:tblGrid>
              <a:tr h="655320">
                <a:tc>
                  <a:txBody>
                    <a:bodyPr/>
                    <a:lstStyle/>
                    <a:p>
                      <a:pPr algn="l"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02292">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ng-disabled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disables a given control.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05743">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ng-show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shows a given control.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05743">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ng-hide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hides a given control.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2292">
                <a:tc>
                  <a:txBody>
                    <a:bodyPr/>
                    <a:lstStyle/>
                    <a:p>
                      <a:pPr fontAlgn="t"/>
                      <a:r>
                        <a:rPr lang="en-US">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ng-click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represents a AngularJS click event.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00590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Forms</a:t>
            </a:r>
          </a:p>
        </p:txBody>
      </p:sp>
      <p:sp>
        <p:nvSpPr>
          <p:cNvPr id="5" name="Content Placeholder 4"/>
          <p:cNvSpPr>
            <a:spLocks noGrp="1"/>
          </p:cNvSpPr>
          <p:nvPr>
            <p:ph sz="quarter" idx="1"/>
          </p:nvPr>
        </p:nvSpPr>
        <p:spPr/>
        <p:txBody>
          <a:bodyPr>
            <a:normAutofit/>
          </a:bodyPr>
          <a:lstStyle/>
          <a:p>
            <a:r>
              <a:rPr lang="en-US" sz="1600" dirty="0"/>
              <a:t>Forms in AngularJS provides data-binding and validation of input controls</a:t>
            </a:r>
            <a:r>
              <a:rPr lang="en-US" sz="1600" dirty="0" smtClean="0"/>
              <a:t>.</a:t>
            </a:r>
          </a:p>
          <a:p>
            <a:r>
              <a:rPr lang="en-US" sz="1600" dirty="0"/>
              <a:t>Input Controls</a:t>
            </a:r>
          </a:p>
          <a:p>
            <a:r>
              <a:rPr lang="en-US" sz="1600" dirty="0"/>
              <a:t>Input controls are the HTML input elements:</a:t>
            </a:r>
          </a:p>
          <a:p>
            <a:r>
              <a:rPr lang="en-US" sz="1600" dirty="0"/>
              <a:t>input elements</a:t>
            </a:r>
          </a:p>
          <a:p>
            <a:r>
              <a:rPr lang="en-US" sz="1600" dirty="0"/>
              <a:t>select elements</a:t>
            </a:r>
          </a:p>
          <a:p>
            <a:r>
              <a:rPr lang="en-US" sz="1600" dirty="0"/>
              <a:t>button elements</a:t>
            </a:r>
          </a:p>
          <a:p>
            <a:r>
              <a:rPr lang="en-US" sz="1600" dirty="0" err="1"/>
              <a:t>textarea</a:t>
            </a:r>
            <a:r>
              <a:rPr lang="en-US" sz="1600" dirty="0"/>
              <a:t> elements</a:t>
            </a:r>
          </a:p>
          <a:p>
            <a:r>
              <a:rPr lang="en-US" sz="1600" dirty="0"/>
              <a:t>Data-Binding</a:t>
            </a:r>
          </a:p>
          <a:p>
            <a:r>
              <a:rPr lang="en-US" sz="1600" dirty="0"/>
              <a:t>Input controls provides data-binding by using the </a:t>
            </a:r>
            <a:r>
              <a:rPr lang="en-US" sz="1600" dirty="0" err="1"/>
              <a:t>ng</a:t>
            </a:r>
            <a:r>
              <a:rPr lang="en-US" sz="1600" dirty="0"/>
              <a:t>-model directive.</a:t>
            </a:r>
          </a:p>
          <a:p>
            <a:endParaRPr lang="en-US" sz="1600" dirty="0" smtClean="0"/>
          </a:p>
        </p:txBody>
      </p:sp>
    </p:spTree>
    <p:extLst>
      <p:ext uri="{BB962C8B-B14F-4D97-AF65-F5344CB8AC3E}">
        <p14:creationId xmlns:p14="http://schemas.microsoft.com/office/powerpoint/2010/main" val="2837975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AngularJS</a:t>
            </a:r>
            <a:r>
              <a:rPr lang="en-US" dirty="0"/>
              <a:t> </a:t>
            </a:r>
            <a:r>
              <a:rPr lang="en-US" dirty="0" smtClean="0"/>
              <a:t>Form Validation</a:t>
            </a:r>
            <a:endParaRPr lang="en-US" dirty="0"/>
          </a:p>
        </p:txBody>
      </p:sp>
      <p:sp>
        <p:nvSpPr>
          <p:cNvPr id="5" name="Content Placeholder 4"/>
          <p:cNvSpPr>
            <a:spLocks noGrp="1"/>
          </p:cNvSpPr>
          <p:nvPr>
            <p:ph sz="quarter" idx="1"/>
          </p:nvPr>
        </p:nvSpPr>
        <p:spPr/>
        <p:txBody>
          <a:bodyPr>
            <a:normAutofit fontScale="92500" lnSpcReduction="10000"/>
          </a:bodyPr>
          <a:lstStyle/>
          <a:p>
            <a:r>
              <a:rPr lang="en-US" sz="1600" dirty="0"/>
              <a:t>AngularJS offers client-side form validation</a:t>
            </a:r>
            <a:r>
              <a:rPr lang="en-US" sz="1600" dirty="0" smtClean="0"/>
              <a:t>.</a:t>
            </a:r>
          </a:p>
          <a:p>
            <a:r>
              <a:rPr lang="en-US" sz="1600" dirty="0"/>
              <a:t>AngularJS monitors the state of the form and input fields (input, </a:t>
            </a:r>
            <a:r>
              <a:rPr lang="en-US" sz="1600" dirty="0" err="1"/>
              <a:t>textarea</a:t>
            </a:r>
            <a:r>
              <a:rPr lang="en-US" sz="1600" dirty="0"/>
              <a:t>, select), and lets you notify the user about the current state</a:t>
            </a:r>
            <a:r>
              <a:rPr lang="en-US" sz="1600" dirty="0" smtClean="0"/>
              <a:t>.</a:t>
            </a:r>
          </a:p>
          <a:p>
            <a:r>
              <a:rPr lang="en-US" sz="1600" dirty="0"/>
              <a:t>AngularJS also holds information about whether they have been touched, or modified, or not</a:t>
            </a:r>
            <a:r>
              <a:rPr lang="en-US" sz="1600" dirty="0" smtClean="0"/>
              <a:t>.</a:t>
            </a:r>
          </a:p>
          <a:p>
            <a:r>
              <a:rPr lang="en-US" sz="1600" dirty="0"/>
              <a:t>You can use standard HTML5 attributes to validate input, or you can make your own validation functions</a:t>
            </a:r>
            <a:r>
              <a:rPr lang="en-US" sz="1600" dirty="0" smtClean="0"/>
              <a:t>.</a:t>
            </a:r>
          </a:p>
          <a:p>
            <a:r>
              <a:rPr lang="en-US" sz="1800" dirty="0"/>
              <a:t>Form State and Input State</a:t>
            </a:r>
          </a:p>
          <a:p>
            <a:r>
              <a:rPr lang="en-US" sz="1600" dirty="0"/>
              <a:t>AngularJS is constantly updating the state of both the form and the input fields</a:t>
            </a:r>
            <a:r>
              <a:rPr lang="en-US" sz="1600" dirty="0" smtClean="0"/>
              <a:t>.</a:t>
            </a:r>
          </a:p>
          <a:p>
            <a:r>
              <a:rPr lang="en-US" sz="1600" dirty="0"/>
              <a:t>Input fields have the following states</a:t>
            </a:r>
            <a:r>
              <a:rPr lang="en-US" sz="1600" dirty="0" smtClean="0"/>
              <a:t>:</a:t>
            </a:r>
          </a:p>
          <a:p>
            <a:pPr lvl="1"/>
            <a:r>
              <a:rPr lang="en-US" sz="1300" b="1" dirty="0"/>
              <a:t>$untouched </a:t>
            </a:r>
            <a:r>
              <a:rPr lang="en-US" sz="1300" dirty="0"/>
              <a:t>The field has not been touched yet</a:t>
            </a:r>
          </a:p>
          <a:p>
            <a:pPr lvl="1"/>
            <a:r>
              <a:rPr lang="en-US" sz="1300" b="1" dirty="0"/>
              <a:t>$touched </a:t>
            </a:r>
            <a:r>
              <a:rPr lang="en-US" sz="1300" dirty="0"/>
              <a:t>The field has been touched</a:t>
            </a:r>
          </a:p>
          <a:p>
            <a:pPr lvl="1"/>
            <a:r>
              <a:rPr lang="en-US" sz="1300" b="1" dirty="0"/>
              <a:t>$pristine</a:t>
            </a:r>
            <a:r>
              <a:rPr lang="en-US" sz="1300" dirty="0"/>
              <a:t> The field has not been modified yet</a:t>
            </a:r>
          </a:p>
          <a:p>
            <a:pPr lvl="1"/>
            <a:r>
              <a:rPr lang="en-US" sz="1300" b="1" dirty="0"/>
              <a:t>$dirty </a:t>
            </a:r>
            <a:r>
              <a:rPr lang="en-US" sz="1300" dirty="0"/>
              <a:t>The field has been modified</a:t>
            </a:r>
          </a:p>
          <a:p>
            <a:pPr lvl="1"/>
            <a:r>
              <a:rPr lang="en-US" sz="1300" b="1" dirty="0"/>
              <a:t>$invalid </a:t>
            </a:r>
            <a:r>
              <a:rPr lang="en-US" sz="1300" dirty="0"/>
              <a:t>The field content is not valid</a:t>
            </a:r>
          </a:p>
          <a:p>
            <a:pPr lvl="1"/>
            <a:r>
              <a:rPr lang="en-US" sz="1300" b="1" dirty="0"/>
              <a:t>$valid </a:t>
            </a:r>
            <a:r>
              <a:rPr lang="en-US" sz="1300" dirty="0"/>
              <a:t>The field content is </a:t>
            </a:r>
            <a:r>
              <a:rPr lang="en-US" sz="1300" dirty="0" smtClean="0"/>
              <a:t>valid</a:t>
            </a:r>
          </a:p>
          <a:p>
            <a:pPr lvl="1"/>
            <a:r>
              <a:rPr lang="en-US" sz="1400" dirty="0"/>
              <a:t>They are all properties of the input field, and are either true or false.</a:t>
            </a:r>
            <a:endParaRPr lang="en-US" sz="1300" dirty="0" smtClean="0"/>
          </a:p>
        </p:txBody>
      </p:sp>
    </p:spTree>
    <p:extLst>
      <p:ext uri="{BB962C8B-B14F-4D97-AF65-F5344CB8AC3E}">
        <p14:creationId xmlns:p14="http://schemas.microsoft.com/office/powerpoint/2010/main" val="1296561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AngularJS</a:t>
            </a:r>
            <a:r>
              <a:rPr lang="en-US" dirty="0"/>
              <a:t> </a:t>
            </a:r>
            <a:r>
              <a:rPr lang="en-US" dirty="0" smtClean="0"/>
              <a:t>Form Validation</a:t>
            </a:r>
            <a:endParaRPr lang="en-US" dirty="0"/>
          </a:p>
        </p:txBody>
      </p:sp>
      <p:sp>
        <p:nvSpPr>
          <p:cNvPr id="5" name="Content Placeholder 4"/>
          <p:cNvSpPr>
            <a:spLocks noGrp="1"/>
          </p:cNvSpPr>
          <p:nvPr>
            <p:ph sz="quarter" idx="1"/>
          </p:nvPr>
        </p:nvSpPr>
        <p:spPr/>
        <p:txBody>
          <a:bodyPr>
            <a:normAutofit/>
          </a:bodyPr>
          <a:lstStyle/>
          <a:p>
            <a:r>
              <a:rPr lang="en-US" sz="1400" dirty="0"/>
              <a:t>Forms have the following states:</a:t>
            </a:r>
          </a:p>
          <a:p>
            <a:r>
              <a:rPr lang="en-US" sz="1400" dirty="0"/>
              <a:t>$pristine No fields have been modified yet</a:t>
            </a:r>
          </a:p>
          <a:p>
            <a:r>
              <a:rPr lang="en-US" sz="1400" dirty="0"/>
              <a:t>$dirty One or more have been modified</a:t>
            </a:r>
          </a:p>
          <a:p>
            <a:r>
              <a:rPr lang="en-US" sz="1400" dirty="0"/>
              <a:t>$invalid The form content is not valid</a:t>
            </a:r>
          </a:p>
          <a:p>
            <a:r>
              <a:rPr lang="en-US" sz="1400" dirty="0"/>
              <a:t>$valid The form content is valid</a:t>
            </a:r>
          </a:p>
          <a:p>
            <a:r>
              <a:rPr lang="en-US" sz="1400" dirty="0"/>
              <a:t>$submitted The form is submitted</a:t>
            </a:r>
          </a:p>
          <a:p>
            <a:r>
              <a:rPr lang="en-US" sz="1400" dirty="0"/>
              <a:t>They are all properties of the form, and are either true or false.</a:t>
            </a:r>
          </a:p>
          <a:p>
            <a:endParaRPr lang="en-US" sz="1300" dirty="0" smtClean="0"/>
          </a:p>
        </p:txBody>
      </p:sp>
    </p:spTree>
    <p:extLst>
      <p:ext uri="{BB962C8B-B14F-4D97-AF65-F5344CB8AC3E}">
        <p14:creationId xmlns:p14="http://schemas.microsoft.com/office/powerpoint/2010/main" val="3789563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 Includes</a:t>
            </a:r>
          </a:p>
        </p:txBody>
      </p:sp>
      <p:sp>
        <p:nvSpPr>
          <p:cNvPr id="5" name="Content Placeholder 4"/>
          <p:cNvSpPr>
            <a:spLocks noGrp="1"/>
          </p:cNvSpPr>
          <p:nvPr>
            <p:ph sz="quarter" idx="1"/>
          </p:nvPr>
        </p:nvSpPr>
        <p:spPr/>
        <p:txBody>
          <a:bodyPr>
            <a:normAutofit/>
          </a:bodyPr>
          <a:lstStyle/>
          <a:p>
            <a:r>
              <a:rPr lang="en-US" sz="1400" dirty="0"/>
              <a:t>HTML does not support embedding html pages within html page. To achieve this functionality following ways are used </a:t>
            </a:r>
            <a:endParaRPr lang="en-US" sz="1400" dirty="0" smtClean="0"/>
          </a:p>
          <a:p>
            <a:r>
              <a:rPr lang="en-US" sz="1400" b="1" dirty="0"/>
              <a:t>Using Ajax</a:t>
            </a:r>
            <a:r>
              <a:rPr lang="en-US" sz="1400" dirty="0"/>
              <a:t> − Make a server call to get the corresponding html page and set it in </a:t>
            </a:r>
            <a:r>
              <a:rPr lang="en-US" sz="1400" dirty="0" err="1"/>
              <a:t>innerHTML</a:t>
            </a:r>
            <a:r>
              <a:rPr lang="en-US" sz="1400" dirty="0"/>
              <a:t> of html control.</a:t>
            </a:r>
          </a:p>
          <a:p>
            <a:r>
              <a:rPr lang="en-US" sz="1400" b="1" dirty="0"/>
              <a:t>Using Server Side Includes</a:t>
            </a:r>
            <a:r>
              <a:rPr lang="en-US" sz="1400" dirty="0"/>
              <a:t> − JSP, PHP and other web side server technologies can include html pages within a dynamic page.</a:t>
            </a:r>
          </a:p>
          <a:p>
            <a:r>
              <a:rPr lang="en-US" sz="1400" dirty="0"/>
              <a:t>Using AngularJS, we can embedded HTML pages within a HTML page using </a:t>
            </a:r>
            <a:r>
              <a:rPr lang="en-US" sz="1400" dirty="0" err="1"/>
              <a:t>ng</a:t>
            </a:r>
            <a:r>
              <a:rPr lang="en-US" sz="1400" dirty="0"/>
              <a:t>-include directive.</a:t>
            </a:r>
          </a:p>
          <a:p>
            <a:endParaRPr lang="en-US" sz="1300" dirty="0" smtClean="0"/>
          </a:p>
        </p:txBody>
      </p:sp>
    </p:spTree>
    <p:extLst>
      <p:ext uri="{BB962C8B-B14F-4D97-AF65-F5344CB8AC3E}">
        <p14:creationId xmlns:p14="http://schemas.microsoft.com/office/powerpoint/2010/main" val="253026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AngularJS</a:t>
            </a:r>
            <a:r>
              <a:rPr lang="en-US" dirty="0"/>
              <a:t> </a:t>
            </a:r>
            <a:r>
              <a:rPr lang="en-US" dirty="0" smtClean="0"/>
              <a:t>Features</a:t>
            </a:r>
            <a:endParaRPr lang="en-US" dirty="0"/>
          </a:p>
        </p:txBody>
      </p:sp>
      <p:sp>
        <p:nvSpPr>
          <p:cNvPr id="5" name="Content Placeholder 4"/>
          <p:cNvSpPr>
            <a:spLocks noGrp="1"/>
          </p:cNvSpPr>
          <p:nvPr>
            <p:ph sz="quarter" idx="1"/>
          </p:nvPr>
        </p:nvSpPr>
        <p:spPr/>
        <p:txBody>
          <a:bodyPr>
            <a:normAutofit/>
          </a:bodyPr>
          <a:lstStyle/>
          <a:p>
            <a:r>
              <a:rPr lang="en-US" sz="2000" dirty="0" smtClean="0"/>
              <a:t>AngularJS </a:t>
            </a:r>
            <a:r>
              <a:rPr lang="en-US" sz="2000" dirty="0"/>
              <a:t>is a powerful JavaScript based development framework to create RICH Internet Application(RIA</a:t>
            </a:r>
            <a:r>
              <a:rPr lang="en-US" sz="2000" dirty="0" smtClean="0"/>
              <a:t>).</a:t>
            </a:r>
            <a:endParaRPr lang="en-US" sz="2000" dirty="0"/>
          </a:p>
          <a:p>
            <a:r>
              <a:rPr lang="en-US" sz="2000" dirty="0"/>
              <a:t>AngularJS provides developers options to write client side application (using JavaScript) in a clean MVC(Model View Controller) way</a:t>
            </a:r>
            <a:r>
              <a:rPr lang="en-US" sz="2000" dirty="0" smtClean="0"/>
              <a:t>.</a:t>
            </a:r>
            <a:endParaRPr lang="en-US" sz="2000" dirty="0"/>
          </a:p>
          <a:p>
            <a:r>
              <a:rPr lang="en-US" sz="2000" dirty="0"/>
              <a:t>Application written in AngularJS is cross-browser compliant. AngularJS automatically handles JavaScript code suitable for each browser</a:t>
            </a:r>
            <a:r>
              <a:rPr lang="en-US" sz="2000" dirty="0" smtClean="0"/>
              <a:t>.</a:t>
            </a:r>
            <a:endParaRPr lang="en-US" sz="2000" dirty="0"/>
          </a:p>
          <a:p>
            <a:r>
              <a:rPr lang="en-US" sz="2000" dirty="0"/>
              <a:t>AngularJS is open source, completely free, and used by thousands of developers around the world. It is licensed under the Apache License version 2.0.</a:t>
            </a:r>
            <a:endParaRPr lang="en-US" sz="2000" dirty="0" smtClean="0">
              <a:solidFill>
                <a:srgbClr val="C00000"/>
              </a:solidFill>
            </a:endParaRPr>
          </a:p>
          <a:p>
            <a:endParaRPr lang="en-US" dirty="0">
              <a:solidFill>
                <a:srgbClr val="5F5F5F"/>
              </a:solidFill>
            </a:endParaRPr>
          </a:p>
        </p:txBody>
      </p:sp>
    </p:spTree>
    <p:extLst>
      <p:ext uri="{BB962C8B-B14F-4D97-AF65-F5344CB8AC3E}">
        <p14:creationId xmlns:p14="http://schemas.microsoft.com/office/powerpoint/2010/main" val="36812753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 Services</a:t>
            </a:r>
          </a:p>
        </p:txBody>
      </p:sp>
      <p:sp>
        <p:nvSpPr>
          <p:cNvPr id="5" name="Content Placeholder 4"/>
          <p:cNvSpPr>
            <a:spLocks noGrp="1"/>
          </p:cNvSpPr>
          <p:nvPr>
            <p:ph sz="quarter" idx="1"/>
          </p:nvPr>
        </p:nvSpPr>
        <p:spPr/>
        <p:txBody>
          <a:bodyPr>
            <a:normAutofit/>
          </a:bodyPr>
          <a:lstStyle/>
          <a:p>
            <a:r>
              <a:rPr lang="en-US" sz="1300" dirty="0"/>
              <a:t>AngularJS supports the concepts of "Separation of Concerns" using services</a:t>
            </a:r>
            <a:r>
              <a:rPr lang="en-US" sz="1300" dirty="0" smtClean="0"/>
              <a:t>.</a:t>
            </a:r>
          </a:p>
          <a:p>
            <a:r>
              <a:rPr lang="en-US" sz="1400" dirty="0"/>
              <a:t>Services provide us a method to keep data across the lifetime of the Angular application</a:t>
            </a:r>
            <a:r>
              <a:rPr lang="en-US" sz="1400" dirty="0" smtClean="0"/>
              <a:t>.</a:t>
            </a:r>
          </a:p>
          <a:p>
            <a:r>
              <a:rPr lang="en-US" sz="1400" dirty="0"/>
              <a:t>We can use services to organize and share code across our app</a:t>
            </a:r>
            <a:r>
              <a:rPr lang="en-US" sz="1400" dirty="0" smtClean="0"/>
              <a:t>.</a:t>
            </a:r>
          </a:p>
          <a:p>
            <a:r>
              <a:rPr lang="en-US" sz="1400" dirty="0"/>
              <a:t>Services are JavaScript functions that are responsible for specific </a:t>
            </a:r>
            <a:r>
              <a:rPr lang="en-US" sz="1400" dirty="0" smtClean="0"/>
              <a:t>tasks.</a:t>
            </a:r>
          </a:p>
          <a:p>
            <a:r>
              <a:rPr lang="en-US" sz="1400" dirty="0"/>
              <a:t>Services provide us a method to communicate data across the controllers in a consistent way</a:t>
            </a:r>
            <a:r>
              <a:rPr lang="en-US" sz="1400" dirty="0" smtClean="0"/>
              <a:t>.</a:t>
            </a:r>
          </a:p>
          <a:p>
            <a:r>
              <a:rPr lang="en-US" sz="1400" dirty="0"/>
              <a:t>Services are singleton objects and they get instantiated only once per </a:t>
            </a:r>
            <a:r>
              <a:rPr lang="en-US" sz="1400" dirty="0" smtClean="0"/>
              <a:t>application.</a:t>
            </a:r>
          </a:p>
          <a:p>
            <a:r>
              <a:rPr lang="en-US" sz="1400" dirty="0"/>
              <a:t>controllers and filters only call them on an as-required basis. </a:t>
            </a:r>
            <a:endParaRPr lang="en-US" sz="1400" dirty="0" smtClean="0"/>
          </a:p>
          <a:p>
            <a:r>
              <a:rPr lang="en-US" sz="1400" dirty="0"/>
              <a:t>AngularJS provide many inbuilt services like $animate, $http, $route, $window, $location, $compile, $</a:t>
            </a:r>
            <a:r>
              <a:rPr lang="en-US" sz="1400" dirty="0" smtClean="0"/>
              <a:t>controller.</a:t>
            </a:r>
          </a:p>
          <a:p>
            <a:r>
              <a:rPr lang="en-US" sz="1400" b="1" dirty="0"/>
              <a:t>$window:</a:t>
            </a:r>
            <a:br>
              <a:rPr lang="en-US" sz="1400" b="1" dirty="0"/>
            </a:br>
            <a:r>
              <a:rPr lang="en-US" sz="1400" b="1" dirty="0"/>
              <a:t/>
            </a:r>
            <a:br>
              <a:rPr lang="en-US" sz="1400" b="1" dirty="0"/>
            </a:br>
            <a:r>
              <a:rPr lang="en-US" sz="1400" dirty="0"/>
              <a:t>$window refers to the browser’s window object. In Angular we always refer window through the $ window </a:t>
            </a:r>
            <a:r>
              <a:rPr lang="en-US" sz="1400" dirty="0" smtClean="0"/>
              <a:t>service.</a:t>
            </a:r>
          </a:p>
        </p:txBody>
      </p:sp>
    </p:spTree>
    <p:extLst>
      <p:ext uri="{BB962C8B-B14F-4D97-AF65-F5344CB8AC3E}">
        <p14:creationId xmlns:p14="http://schemas.microsoft.com/office/powerpoint/2010/main" val="3563562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http Service</a:t>
            </a:r>
            <a:endParaRPr lang="en-US" dirty="0"/>
          </a:p>
        </p:txBody>
      </p:sp>
      <p:sp>
        <p:nvSpPr>
          <p:cNvPr id="5" name="Content Placeholder 4"/>
          <p:cNvSpPr>
            <a:spLocks noGrp="1"/>
          </p:cNvSpPr>
          <p:nvPr>
            <p:ph sz="quarter" idx="1"/>
          </p:nvPr>
        </p:nvSpPr>
        <p:spPr/>
        <p:txBody>
          <a:bodyPr>
            <a:noAutofit/>
          </a:bodyPr>
          <a:lstStyle/>
          <a:p>
            <a:r>
              <a:rPr lang="en-US" sz="1400" dirty="0"/>
              <a:t>$http is an AngularJS service for reading data from remote servers</a:t>
            </a:r>
            <a:r>
              <a:rPr lang="en-US" sz="1400" dirty="0" smtClean="0"/>
              <a:t>.</a:t>
            </a:r>
          </a:p>
          <a:p>
            <a:r>
              <a:rPr lang="en-US" sz="1400" dirty="0"/>
              <a:t>The AngularJS $http service makes a request to the server, and returns a response.</a:t>
            </a:r>
            <a:endParaRPr lang="en-US" sz="1400" dirty="0" smtClean="0"/>
          </a:p>
          <a:p>
            <a:r>
              <a:rPr lang="en-US" sz="1400" dirty="0"/>
              <a:t>he</a:t>
            </a:r>
            <a:r>
              <a:rPr lang="en-US" sz="1400" b="1" dirty="0"/>
              <a:t> $http</a:t>
            </a:r>
            <a:r>
              <a:rPr lang="en-US" sz="1400" dirty="0"/>
              <a:t> is a core AngularJS service that is used to communicate with the remote HTTP service via browser’s </a:t>
            </a:r>
            <a:r>
              <a:rPr lang="en-US" sz="1400" i="1" dirty="0" err="1"/>
              <a:t>XMLHttpRequest</a:t>
            </a:r>
            <a:r>
              <a:rPr lang="en-US" sz="1400" dirty="0"/>
              <a:t> object or via JSONP</a:t>
            </a:r>
            <a:r>
              <a:rPr lang="en-US" sz="1400" dirty="0" smtClean="0"/>
              <a:t>.</a:t>
            </a:r>
          </a:p>
          <a:p>
            <a:r>
              <a:rPr lang="en-US" sz="1400" b="1" dirty="0">
                <a:solidFill>
                  <a:srgbClr val="333333"/>
                </a:solidFill>
                <a:latin typeface="Roboto"/>
              </a:rPr>
              <a:t>Syntax</a:t>
            </a:r>
            <a:r>
              <a:rPr lang="en-US" sz="1400" b="1" dirty="0" smtClean="0">
                <a:solidFill>
                  <a:srgbClr val="333333"/>
                </a:solidFill>
                <a:latin typeface="Roboto"/>
              </a:rPr>
              <a:t>:</a:t>
            </a:r>
          </a:p>
          <a:p>
            <a:pPr lvl="0">
              <a:buClr>
                <a:srgbClr val="DD8047"/>
              </a:buClr>
            </a:pPr>
            <a:r>
              <a:rPr lang="en-US" sz="1400" dirty="0">
                <a:solidFill>
                  <a:prstClr val="black"/>
                </a:solidFill>
              </a:rPr>
              <a:t>.controller(‘</a:t>
            </a:r>
            <a:r>
              <a:rPr lang="en-US" sz="1400" dirty="0" err="1">
                <a:solidFill>
                  <a:prstClr val="black"/>
                </a:solidFill>
              </a:rPr>
              <a:t>httpcontroller</a:t>
            </a:r>
            <a:r>
              <a:rPr lang="en-US" sz="1400" dirty="0">
                <a:solidFill>
                  <a:prstClr val="black"/>
                </a:solidFill>
              </a:rPr>
              <a:t>’,function($</a:t>
            </a:r>
            <a:r>
              <a:rPr lang="en-US" sz="1400" dirty="0" err="1">
                <a:solidFill>
                  <a:prstClr val="black"/>
                </a:solidFill>
              </a:rPr>
              <a:t>scope,$http</a:t>
            </a:r>
            <a:r>
              <a:rPr lang="en-US" sz="1400" dirty="0">
                <a:solidFill>
                  <a:prstClr val="black"/>
                </a:solidFill>
              </a:rPr>
              <a:t>)</a:t>
            </a:r>
          </a:p>
          <a:p>
            <a:pPr lvl="0">
              <a:buClr>
                <a:srgbClr val="DD8047"/>
              </a:buClr>
            </a:pPr>
            <a:r>
              <a:rPr lang="en-US" sz="1400" dirty="0">
                <a:solidFill>
                  <a:prstClr val="black"/>
                </a:solidFill>
              </a:rPr>
              <a:t>{</a:t>
            </a:r>
          </a:p>
          <a:p>
            <a:pPr lvl="0">
              <a:buClr>
                <a:srgbClr val="DD8047"/>
              </a:buClr>
            </a:pPr>
            <a:r>
              <a:rPr lang="en-US" sz="1400" i="1" dirty="0">
                <a:solidFill>
                  <a:prstClr val="black"/>
                </a:solidFill>
                <a:latin typeface="Roboto"/>
              </a:rPr>
              <a:t>$http({</a:t>
            </a:r>
            <a:br>
              <a:rPr lang="en-US" sz="1400" i="1" dirty="0">
                <a:solidFill>
                  <a:prstClr val="black"/>
                </a:solidFill>
                <a:latin typeface="Roboto"/>
              </a:rPr>
            </a:br>
            <a:r>
              <a:rPr lang="en-US" sz="1400" i="1" dirty="0">
                <a:solidFill>
                  <a:prstClr val="black"/>
                </a:solidFill>
                <a:latin typeface="Roboto"/>
              </a:rPr>
              <a:t>   method: '</a:t>
            </a:r>
            <a:r>
              <a:rPr lang="en-US" sz="1400" i="1" dirty="0" err="1">
                <a:solidFill>
                  <a:prstClr val="black"/>
                </a:solidFill>
                <a:latin typeface="Roboto"/>
              </a:rPr>
              <a:t>Method_Name</a:t>
            </a:r>
            <a:r>
              <a:rPr lang="en-US" sz="1400" i="1" dirty="0">
                <a:solidFill>
                  <a:prstClr val="black"/>
                </a:solidFill>
                <a:latin typeface="Roboto"/>
              </a:rPr>
              <a:t>',</a:t>
            </a:r>
            <a:br>
              <a:rPr lang="en-US" sz="1400" i="1" dirty="0">
                <a:solidFill>
                  <a:prstClr val="black"/>
                </a:solidFill>
                <a:latin typeface="Roboto"/>
              </a:rPr>
            </a:br>
            <a:r>
              <a:rPr lang="en-US" sz="1400" i="1" dirty="0">
                <a:solidFill>
                  <a:prstClr val="black"/>
                </a:solidFill>
                <a:latin typeface="Roboto"/>
              </a:rPr>
              <a:t>   url: '/</a:t>
            </a:r>
            <a:r>
              <a:rPr lang="en-US" sz="1400" i="1" dirty="0" err="1">
                <a:solidFill>
                  <a:prstClr val="black"/>
                </a:solidFill>
                <a:latin typeface="Roboto"/>
              </a:rPr>
              <a:t>someUrl</a:t>
            </a:r>
            <a:r>
              <a:rPr lang="en-US" sz="1400" i="1" dirty="0">
                <a:solidFill>
                  <a:prstClr val="black"/>
                </a:solidFill>
                <a:latin typeface="Roboto"/>
              </a:rPr>
              <a:t>'</a:t>
            </a:r>
            <a:br>
              <a:rPr lang="en-US" sz="1400" i="1" dirty="0">
                <a:solidFill>
                  <a:prstClr val="black"/>
                </a:solidFill>
                <a:latin typeface="Roboto"/>
              </a:rPr>
            </a:br>
            <a:r>
              <a:rPr lang="en-US" sz="1400" i="1" dirty="0">
                <a:solidFill>
                  <a:prstClr val="black"/>
                </a:solidFill>
                <a:latin typeface="Roboto"/>
              </a:rPr>
              <a:t>   }).then(function </a:t>
            </a:r>
            <a:r>
              <a:rPr lang="en-US" sz="1400" i="1" dirty="0" err="1">
                <a:solidFill>
                  <a:prstClr val="black"/>
                </a:solidFill>
                <a:latin typeface="Roboto"/>
              </a:rPr>
              <a:t>successCallback</a:t>
            </a:r>
            <a:r>
              <a:rPr lang="en-US" sz="1400" i="1" dirty="0">
                <a:solidFill>
                  <a:prstClr val="black"/>
                </a:solidFill>
                <a:latin typeface="Roboto"/>
              </a:rPr>
              <a:t>(response) {</a:t>
            </a:r>
            <a:br>
              <a:rPr lang="en-US" sz="1400" i="1" dirty="0">
                <a:solidFill>
                  <a:prstClr val="black"/>
                </a:solidFill>
                <a:latin typeface="Roboto"/>
              </a:rPr>
            </a:br>
            <a:r>
              <a:rPr lang="en-US" sz="1400" i="1" dirty="0">
                <a:solidFill>
                  <a:prstClr val="black"/>
                </a:solidFill>
                <a:latin typeface="Roboto"/>
              </a:rPr>
              <a:t>      //when the response is available, this callback will be called asynchronously</a:t>
            </a:r>
            <a:br>
              <a:rPr lang="en-US" sz="1400" i="1" dirty="0">
                <a:solidFill>
                  <a:prstClr val="black"/>
                </a:solidFill>
                <a:latin typeface="Roboto"/>
              </a:rPr>
            </a:br>
            <a:r>
              <a:rPr lang="en-US" sz="1400" i="1" dirty="0">
                <a:solidFill>
                  <a:prstClr val="black"/>
                </a:solidFill>
                <a:latin typeface="Roboto"/>
              </a:rPr>
              <a:t/>
            </a:r>
            <a:br>
              <a:rPr lang="en-US" sz="1400" i="1" dirty="0">
                <a:solidFill>
                  <a:prstClr val="black"/>
                </a:solidFill>
                <a:latin typeface="Roboto"/>
              </a:rPr>
            </a:br>
            <a:r>
              <a:rPr lang="en-US" sz="1400" i="1" dirty="0">
                <a:solidFill>
                  <a:prstClr val="black"/>
                </a:solidFill>
                <a:latin typeface="Roboto"/>
              </a:rPr>
              <a:t>   }, function </a:t>
            </a:r>
            <a:r>
              <a:rPr lang="en-US" sz="1400" i="1" dirty="0" err="1">
                <a:solidFill>
                  <a:prstClr val="black"/>
                </a:solidFill>
                <a:latin typeface="Roboto"/>
              </a:rPr>
              <a:t>errorCallback</a:t>
            </a:r>
            <a:r>
              <a:rPr lang="en-US" sz="1400" i="1" dirty="0">
                <a:solidFill>
                  <a:prstClr val="black"/>
                </a:solidFill>
                <a:latin typeface="Roboto"/>
              </a:rPr>
              <a:t>(response) {</a:t>
            </a:r>
            <a:br>
              <a:rPr lang="en-US" sz="1400" i="1" dirty="0">
                <a:solidFill>
                  <a:prstClr val="black"/>
                </a:solidFill>
                <a:latin typeface="Roboto"/>
              </a:rPr>
            </a:br>
            <a:r>
              <a:rPr lang="en-US" sz="1400" i="1" dirty="0">
                <a:solidFill>
                  <a:prstClr val="black"/>
                </a:solidFill>
                <a:latin typeface="Roboto"/>
              </a:rPr>
              <a:t>      // this method will called when server returns response with an error status.</a:t>
            </a:r>
            <a:br>
              <a:rPr lang="en-US" sz="1400" i="1" dirty="0">
                <a:solidFill>
                  <a:prstClr val="black"/>
                </a:solidFill>
                <a:latin typeface="Roboto"/>
              </a:rPr>
            </a:br>
            <a:r>
              <a:rPr lang="en-US" sz="1400" i="1" dirty="0">
                <a:solidFill>
                  <a:prstClr val="black"/>
                </a:solidFill>
                <a:latin typeface="Roboto"/>
              </a:rPr>
              <a:t/>
            </a:r>
            <a:br>
              <a:rPr lang="en-US" sz="1400" i="1" dirty="0">
                <a:solidFill>
                  <a:prstClr val="black"/>
                </a:solidFill>
                <a:latin typeface="Roboto"/>
              </a:rPr>
            </a:br>
            <a:r>
              <a:rPr lang="en-US" sz="1400" i="1" dirty="0">
                <a:solidFill>
                  <a:prstClr val="black"/>
                </a:solidFill>
                <a:latin typeface="Roboto"/>
              </a:rPr>
              <a:t>});</a:t>
            </a:r>
          </a:p>
          <a:p>
            <a:pPr lvl="0">
              <a:buClr>
                <a:srgbClr val="DD8047"/>
              </a:buClr>
            </a:pPr>
            <a:r>
              <a:rPr lang="en-US" sz="1400" i="1" dirty="0">
                <a:solidFill>
                  <a:prstClr val="black"/>
                </a:solidFill>
                <a:latin typeface="Roboto"/>
              </a:rPr>
              <a:t>});</a:t>
            </a:r>
            <a:endParaRPr lang="en-US" sz="1400" dirty="0">
              <a:solidFill>
                <a:prstClr val="black"/>
              </a:solidFill>
            </a:endParaRPr>
          </a:p>
          <a:p>
            <a:r>
              <a:rPr lang="en-US" sz="1400" b="1" dirty="0" smtClean="0">
                <a:solidFill>
                  <a:srgbClr val="333333"/>
                </a:solidFill>
                <a:latin typeface="Roboto"/>
              </a:rPr>
              <a:t/>
            </a:r>
            <a:br>
              <a:rPr lang="en-US" sz="1400" b="1" dirty="0" smtClean="0">
                <a:solidFill>
                  <a:srgbClr val="333333"/>
                </a:solidFill>
                <a:latin typeface="Roboto"/>
              </a:rPr>
            </a:br>
            <a:r>
              <a:rPr lang="en-US" sz="1400" dirty="0" smtClean="0"/>
              <a:t/>
            </a:r>
            <a:br>
              <a:rPr lang="en-US" sz="1400" dirty="0" smtClean="0"/>
            </a:br>
            <a:endParaRPr lang="en-US" sz="1400" dirty="0" smtClean="0"/>
          </a:p>
        </p:txBody>
      </p:sp>
    </p:spTree>
    <p:extLst>
      <p:ext uri="{BB962C8B-B14F-4D97-AF65-F5344CB8AC3E}">
        <p14:creationId xmlns:p14="http://schemas.microsoft.com/office/powerpoint/2010/main" val="1401249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http Service</a:t>
            </a:r>
            <a:endParaRPr lang="en-US" dirty="0"/>
          </a:p>
        </p:txBody>
      </p:sp>
      <p:sp>
        <p:nvSpPr>
          <p:cNvPr id="5" name="Content Placeholder 4"/>
          <p:cNvSpPr>
            <a:spLocks noGrp="1"/>
          </p:cNvSpPr>
          <p:nvPr>
            <p:ph sz="quarter" idx="1"/>
          </p:nvPr>
        </p:nvSpPr>
        <p:spPr/>
        <p:txBody>
          <a:bodyPr>
            <a:noAutofit/>
          </a:bodyPr>
          <a:lstStyle/>
          <a:p>
            <a:r>
              <a:rPr lang="en-US" sz="1800" dirty="0"/>
              <a:t>Properties</a:t>
            </a:r>
          </a:p>
          <a:p>
            <a:r>
              <a:rPr lang="en-US" sz="1400" dirty="0"/>
              <a:t>The response from the server is an object with these properties:</a:t>
            </a:r>
          </a:p>
          <a:p>
            <a:r>
              <a:rPr lang="en-US" sz="1400" b="1" dirty="0"/>
              <a:t>.</a:t>
            </a:r>
            <a:r>
              <a:rPr lang="en-US" sz="1400" b="1" dirty="0" err="1"/>
              <a:t>config</a:t>
            </a:r>
            <a:r>
              <a:rPr lang="en-US" sz="1400" dirty="0"/>
              <a:t> the object used to generate the request.</a:t>
            </a:r>
          </a:p>
          <a:p>
            <a:r>
              <a:rPr lang="en-US" sz="1400" b="1" dirty="0"/>
              <a:t>.data</a:t>
            </a:r>
            <a:r>
              <a:rPr lang="en-US" sz="1400" dirty="0"/>
              <a:t> a string, or an object, carrying the response from the server.</a:t>
            </a:r>
          </a:p>
          <a:p>
            <a:r>
              <a:rPr lang="en-US" sz="1400" b="1" dirty="0"/>
              <a:t>.headers</a:t>
            </a:r>
            <a:r>
              <a:rPr lang="en-US" sz="1400" dirty="0"/>
              <a:t> a function to use to get header information.</a:t>
            </a:r>
          </a:p>
          <a:p>
            <a:r>
              <a:rPr lang="en-US" sz="1400" b="1" dirty="0"/>
              <a:t>.status</a:t>
            </a:r>
            <a:r>
              <a:rPr lang="en-US" sz="1400" dirty="0"/>
              <a:t> a number defining the HTTP status.</a:t>
            </a:r>
          </a:p>
          <a:p>
            <a:r>
              <a:rPr lang="en-US" sz="1400" b="1" dirty="0"/>
              <a:t>.</a:t>
            </a:r>
            <a:r>
              <a:rPr lang="en-US" sz="1400" b="1" dirty="0" err="1"/>
              <a:t>statusText</a:t>
            </a:r>
            <a:r>
              <a:rPr lang="en-US" sz="1400" b="1" dirty="0"/>
              <a:t> </a:t>
            </a:r>
            <a:r>
              <a:rPr lang="en-US" sz="1400" dirty="0"/>
              <a:t>a string defining the HTTP status</a:t>
            </a:r>
            <a:r>
              <a:rPr lang="en-US" sz="1400" dirty="0" smtClean="0"/>
              <a:t>.</a:t>
            </a:r>
          </a:p>
          <a:p>
            <a:r>
              <a:rPr lang="en-US" sz="1800" dirty="0" smtClean="0"/>
              <a:t>Methods</a:t>
            </a:r>
            <a:endParaRPr lang="en-US" sz="1800" dirty="0"/>
          </a:p>
          <a:p>
            <a:r>
              <a:rPr lang="en-US" sz="1400" b="1" dirty="0"/>
              <a:t>.delete()</a:t>
            </a:r>
          </a:p>
          <a:p>
            <a:r>
              <a:rPr lang="en-US" sz="1400" b="1" dirty="0"/>
              <a:t>.get()</a:t>
            </a:r>
          </a:p>
          <a:p>
            <a:r>
              <a:rPr lang="en-US" sz="1400" b="1" dirty="0"/>
              <a:t>.head()</a:t>
            </a:r>
          </a:p>
          <a:p>
            <a:r>
              <a:rPr lang="en-US" sz="1400" b="1" dirty="0"/>
              <a:t>.</a:t>
            </a:r>
            <a:r>
              <a:rPr lang="en-US" sz="1400" b="1" dirty="0" err="1"/>
              <a:t>jsonp</a:t>
            </a:r>
            <a:r>
              <a:rPr lang="en-US" sz="1400" b="1" dirty="0"/>
              <a:t>()</a:t>
            </a:r>
          </a:p>
          <a:p>
            <a:r>
              <a:rPr lang="en-US" sz="1400" b="1" dirty="0"/>
              <a:t>.patch()</a:t>
            </a:r>
          </a:p>
          <a:p>
            <a:r>
              <a:rPr lang="en-US" sz="1400" b="1" dirty="0"/>
              <a:t>.post()</a:t>
            </a:r>
          </a:p>
          <a:p>
            <a:r>
              <a:rPr lang="en-US" sz="1400" b="1" dirty="0"/>
              <a:t>.put()</a:t>
            </a:r>
          </a:p>
          <a:p>
            <a:r>
              <a:rPr lang="en-US" sz="1400" b="1" dirty="0" smtClean="0">
                <a:solidFill>
                  <a:srgbClr val="333333"/>
                </a:solidFill>
                <a:latin typeface="Roboto"/>
              </a:rPr>
              <a:t/>
            </a:r>
            <a:br>
              <a:rPr lang="en-US" sz="1400" b="1" dirty="0" smtClean="0">
                <a:solidFill>
                  <a:srgbClr val="333333"/>
                </a:solidFill>
                <a:latin typeface="Roboto"/>
              </a:rPr>
            </a:br>
            <a:r>
              <a:rPr lang="en-US" sz="1400" dirty="0" smtClean="0"/>
              <a:t/>
            </a:r>
            <a:br>
              <a:rPr lang="en-US" sz="1400" dirty="0" smtClean="0"/>
            </a:br>
            <a:endParaRPr lang="en-US" sz="1400" dirty="0" smtClean="0"/>
          </a:p>
        </p:txBody>
      </p:sp>
    </p:spTree>
    <p:extLst>
      <p:ext uri="{BB962C8B-B14F-4D97-AF65-F5344CB8AC3E}">
        <p14:creationId xmlns:p14="http://schemas.microsoft.com/office/powerpoint/2010/main" val="3402497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Way to define User Services</a:t>
            </a:r>
            <a:endParaRPr lang="en-US" dirty="0"/>
          </a:p>
        </p:txBody>
      </p:sp>
      <p:sp>
        <p:nvSpPr>
          <p:cNvPr id="5" name="Content Placeholder 4"/>
          <p:cNvSpPr>
            <a:spLocks noGrp="1"/>
          </p:cNvSpPr>
          <p:nvPr>
            <p:ph sz="quarter" idx="1"/>
          </p:nvPr>
        </p:nvSpPr>
        <p:spPr/>
        <p:txBody>
          <a:bodyPr>
            <a:noAutofit/>
          </a:bodyPr>
          <a:lstStyle/>
          <a:p>
            <a:r>
              <a:rPr lang="en-US" sz="1800" dirty="0"/>
              <a:t>factory</a:t>
            </a:r>
          </a:p>
          <a:p>
            <a:r>
              <a:rPr lang="en-US" sz="1800" dirty="0"/>
              <a:t>service</a:t>
            </a:r>
          </a:p>
          <a:p>
            <a:r>
              <a:rPr lang="en-US" sz="1800" dirty="0"/>
              <a:t>provider</a:t>
            </a:r>
          </a:p>
          <a:p>
            <a:r>
              <a:rPr lang="en-US" sz="1800" dirty="0"/>
              <a:t>value</a:t>
            </a:r>
          </a:p>
          <a:p>
            <a:r>
              <a:rPr lang="en-US" sz="1800" b="1" dirty="0"/>
              <a:t>Factory</a:t>
            </a:r>
            <a:r>
              <a:rPr lang="en-US" sz="1800" b="1" dirty="0" smtClean="0"/>
              <a:t>:</a:t>
            </a:r>
          </a:p>
          <a:p>
            <a:r>
              <a:rPr lang="en-US" sz="1400" dirty="0" err="1"/>
              <a:t>Usin</a:t>
            </a:r>
            <a:r>
              <a:rPr lang="en-US" sz="1400" dirty="0"/>
              <a:t> the factory method, we first define a factory and then assign a method to it</a:t>
            </a:r>
            <a:r>
              <a:rPr lang="en-US" sz="1400" dirty="0" smtClean="0"/>
              <a:t>.</a:t>
            </a:r>
          </a:p>
          <a:p>
            <a:r>
              <a:rPr lang="en-US" sz="1400" dirty="0"/>
              <a:t>It is a collection of function similar to a class. It can be used in multiple controllers with constructor function.</a:t>
            </a:r>
            <a:r>
              <a:rPr lang="en-US" sz="1400" b="1" dirty="0" smtClean="0">
                <a:solidFill>
                  <a:srgbClr val="333333"/>
                </a:solidFill>
                <a:latin typeface="Roboto"/>
              </a:rPr>
              <a:t/>
            </a:r>
            <a:br>
              <a:rPr lang="en-US" sz="1400" b="1" dirty="0" smtClean="0">
                <a:solidFill>
                  <a:srgbClr val="333333"/>
                </a:solidFill>
                <a:latin typeface="Roboto"/>
              </a:rPr>
            </a:br>
            <a:r>
              <a:rPr lang="en-US" sz="1400" dirty="0" smtClean="0"/>
              <a:t/>
            </a:r>
            <a:br>
              <a:rPr lang="en-US" sz="1400" dirty="0" smtClean="0"/>
            </a:br>
            <a:endParaRPr lang="en-US" sz="1400" dirty="0" smtClean="0"/>
          </a:p>
        </p:txBody>
      </p:sp>
    </p:spTree>
    <p:extLst>
      <p:ext uri="{BB962C8B-B14F-4D97-AF65-F5344CB8AC3E}">
        <p14:creationId xmlns:p14="http://schemas.microsoft.com/office/powerpoint/2010/main" val="2264034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Angular JS Core </a:t>
            </a:r>
            <a:r>
              <a:rPr lang="en-US" dirty="0"/>
              <a:t>Features</a:t>
            </a:r>
          </a:p>
        </p:txBody>
      </p:sp>
      <p:sp>
        <p:nvSpPr>
          <p:cNvPr id="5" name="Content Placeholder 4"/>
          <p:cNvSpPr>
            <a:spLocks noGrp="1"/>
          </p:cNvSpPr>
          <p:nvPr>
            <p:ph sz="quarter" idx="1"/>
          </p:nvPr>
        </p:nvSpPr>
        <p:spPr/>
        <p:txBody>
          <a:bodyPr>
            <a:normAutofit fontScale="70000" lnSpcReduction="20000"/>
          </a:bodyPr>
          <a:lstStyle/>
          <a:p>
            <a:r>
              <a:rPr lang="en-US" sz="2000" b="1" dirty="0"/>
              <a:t>Data-binding</a:t>
            </a:r>
            <a:r>
              <a:rPr lang="en-US" sz="2000" dirty="0"/>
              <a:t> − It is the automatic synchronization of data between model and view components.</a:t>
            </a:r>
          </a:p>
          <a:p>
            <a:r>
              <a:rPr lang="en-US" sz="2000" b="1" dirty="0"/>
              <a:t>Scope</a:t>
            </a:r>
            <a:r>
              <a:rPr lang="en-US" sz="2000" dirty="0"/>
              <a:t> − These are objects that refer to the model. They act as a glue between controller and view.</a:t>
            </a:r>
          </a:p>
          <a:p>
            <a:r>
              <a:rPr lang="en-US" sz="2000" b="1" dirty="0"/>
              <a:t>Controller</a:t>
            </a:r>
            <a:r>
              <a:rPr lang="en-US" sz="2000" dirty="0"/>
              <a:t> − These are JavaScript functions that are bound to a particular scope.</a:t>
            </a:r>
          </a:p>
          <a:p>
            <a:r>
              <a:rPr lang="en-US" sz="2000" b="1" dirty="0"/>
              <a:t>Services</a:t>
            </a:r>
            <a:r>
              <a:rPr lang="en-US" sz="2000" dirty="0"/>
              <a:t> − AngularJS come with several built-in services for example $http to make a </a:t>
            </a:r>
            <a:r>
              <a:rPr lang="en-US" sz="2000" dirty="0" err="1"/>
              <a:t>XMLHttpRequests</a:t>
            </a:r>
            <a:r>
              <a:rPr lang="en-US" sz="2000" dirty="0"/>
              <a:t>. These are singleton objects which are instantiated only once in app.</a:t>
            </a:r>
          </a:p>
          <a:p>
            <a:r>
              <a:rPr lang="en-US" sz="2000" b="1" dirty="0"/>
              <a:t>Filters</a:t>
            </a:r>
            <a:r>
              <a:rPr lang="en-US" sz="2000" dirty="0"/>
              <a:t> − These select a subset of items from an array and returns a new array.</a:t>
            </a:r>
          </a:p>
          <a:p>
            <a:r>
              <a:rPr lang="en-US" sz="2000" b="1" dirty="0"/>
              <a:t>Directives</a:t>
            </a:r>
            <a:r>
              <a:rPr lang="en-US" sz="2000" dirty="0"/>
              <a:t> − Directives are markers on DOM elements (such as elements, attributes, </a:t>
            </a:r>
            <a:r>
              <a:rPr lang="en-US" sz="2000" dirty="0" err="1"/>
              <a:t>css</a:t>
            </a:r>
            <a:r>
              <a:rPr lang="en-US" sz="2000" dirty="0"/>
              <a:t>, and more). These can be used to create custom HTML tags that serve as new, custom widgets. AngularJS has built-in directives (</a:t>
            </a:r>
            <a:r>
              <a:rPr lang="en-US" sz="2000" dirty="0" err="1"/>
              <a:t>ngBind</a:t>
            </a:r>
            <a:r>
              <a:rPr lang="en-US" sz="2000" dirty="0"/>
              <a:t>, </a:t>
            </a:r>
            <a:r>
              <a:rPr lang="en-US" sz="2000" dirty="0" err="1"/>
              <a:t>ngModel</a:t>
            </a:r>
            <a:r>
              <a:rPr lang="en-US" sz="2000" dirty="0"/>
              <a:t>...)</a:t>
            </a:r>
          </a:p>
          <a:p>
            <a:r>
              <a:rPr lang="en-US" sz="2000" b="1" dirty="0"/>
              <a:t>Templates</a:t>
            </a:r>
            <a:r>
              <a:rPr lang="en-US" sz="2000" dirty="0"/>
              <a:t> − These are the rendered view with information from the controller and model. These can be a single file (like index.html) or multiple views in one page using "partials".</a:t>
            </a:r>
          </a:p>
          <a:p>
            <a:r>
              <a:rPr lang="en-US" sz="2000" b="1" dirty="0"/>
              <a:t>Routing</a:t>
            </a:r>
            <a:r>
              <a:rPr lang="en-US" sz="2000" dirty="0"/>
              <a:t> − It is concept of switching views.</a:t>
            </a:r>
          </a:p>
          <a:p>
            <a:r>
              <a:rPr lang="en-US" sz="2000" b="1" dirty="0"/>
              <a:t>Model View Whatever</a:t>
            </a:r>
            <a:r>
              <a:rPr lang="en-US" sz="2000" dirty="0"/>
              <a:t> − MVC is a design pattern for dividing an application into different parts (called Model, View and Controller), each with distinct responsibilities. AngularJS does not implement MVC in the traditional sense, but rather something closer to MVVM (Model-View-</a:t>
            </a:r>
            <a:r>
              <a:rPr lang="en-US" sz="2000" dirty="0" err="1"/>
              <a:t>ViewModel</a:t>
            </a:r>
            <a:r>
              <a:rPr lang="en-US" sz="2000" dirty="0"/>
              <a:t>). The Angular JS team refers it humorously as Model View Whatever.</a:t>
            </a:r>
          </a:p>
          <a:p>
            <a:r>
              <a:rPr lang="en-US" sz="2000" b="1" dirty="0"/>
              <a:t>Deep Linking</a:t>
            </a:r>
            <a:r>
              <a:rPr lang="en-US" sz="2000" dirty="0"/>
              <a:t> − Deep linking allows you to encode the state of application in the URL so that it can be bookmarked. The application can then be restored from the URL to the same state.</a:t>
            </a:r>
          </a:p>
          <a:p>
            <a:r>
              <a:rPr lang="en-US" sz="2000" b="1" dirty="0"/>
              <a:t>Dependency Injection</a:t>
            </a:r>
            <a:r>
              <a:rPr lang="en-US" sz="2000" dirty="0"/>
              <a:t> − AngularJS has a built-in dependency injection subsystem that helps the developer by making the application easier to develop, understand, and test.</a:t>
            </a:r>
          </a:p>
          <a:p>
            <a:endParaRPr lang="en-US" dirty="0">
              <a:solidFill>
                <a:srgbClr val="5F5F5F"/>
              </a:solidFill>
            </a:endParaRPr>
          </a:p>
        </p:txBody>
      </p:sp>
    </p:spTree>
    <p:extLst>
      <p:ext uri="{BB962C8B-B14F-4D97-AF65-F5344CB8AC3E}">
        <p14:creationId xmlns:p14="http://schemas.microsoft.com/office/powerpoint/2010/main" val="3714359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Angular JS Core </a:t>
            </a:r>
            <a:r>
              <a:rPr lang="en-US" dirty="0"/>
              <a:t>Features</a:t>
            </a:r>
          </a:p>
        </p:txBody>
      </p:sp>
      <p:pic>
        <p:nvPicPr>
          <p:cNvPr id="1026" name="Picture 2" descr="F:\TRAINING CONTENT\TRAINING NOTES\Angular Js\angularjs_concepts.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643062"/>
            <a:ext cx="7467600" cy="48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572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a:t>
            </a:r>
            <a:r>
              <a:rPr lang="en-US" dirty="0" smtClean="0"/>
              <a:t>Advantages</a:t>
            </a:r>
            <a:endParaRPr lang="en-US" dirty="0"/>
          </a:p>
        </p:txBody>
      </p:sp>
      <p:sp>
        <p:nvSpPr>
          <p:cNvPr id="5" name="Content Placeholder 4"/>
          <p:cNvSpPr>
            <a:spLocks noGrp="1"/>
          </p:cNvSpPr>
          <p:nvPr>
            <p:ph sz="quarter" idx="1"/>
          </p:nvPr>
        </p:nvSpPr>
        <p:spPr/>
        <p:txBody>
          <a:bodyPr>
            <a:normAutofit/>
          </a:bodyPr>
          <a:lstStyle/>
          <a:p>
            <a:r>
              <a:rPr lang="en-US" sz="1400" dirty="0"/>
              <a:t>AngularJS provides capability to create Single Page Application in a very clean and maintainable way.</a:t>
            </a:r>
          </a:p>
          <a:p>
            <a:r>
              <a:rPr lang="en-US" sz="1400" dirty="0"/>
              <a:t>AngularJS provides data binding capability to HTML thus giving user a rich and responsive experience</a:t>
            </a:r>
          </a:p>
          <a:p>
            <a:r>
              <a:rPr lang="en-US" sz="1400" dirty="0"/>
              <a:t>AngularJS code is unit testable.</a:t>
            </a:r>
          </a:p>
          <a:p>
            <a:r>
              <a:rPr lang="en-US" sz="1400" dirty="0"/>
              <a:t>AngularJS uses dependency injection and make use of separation of concerns.</a:t>
            </a:r>
          </a:p>
          <a:p>
            <a:r>
              <a:rPr lang="en-US" sz="1400" dirty="0"/>
              <a:t>AngularJS provides reusable components.</a:t>
            </a:r>
          </a:p>
          <a:p>
            <a:r>
              <a:rPr lang="en-US" sz="1400" dirty="0"/>
              <a:t>With AngularJS, developer write less code and get more functionality.</a:t>
            </a:r>
          </a:p>
          <a:p>
            <a:r>
              <a:rPr lang="en-US" sz="1400" dirty="0"/>
              <a:t>In AngularJS, views are pure html pages, and controllers written in JavaScript do the business processing.</a:t>
            </a:r>
          </a:p>
          <a:p>
            <a:r>
              <a:rPr lang="en-US" sz="1400" dirty="0"/>
              <a:t>On top of everything, AngularJS applications can run on all major browsers and smart phones including Android and </a:t>
            </a:r>
            <a:r>
              <a:rPr lang="en-US" sz="1400" dirty="0" err="1"/>
              <a:t>iOS</a:t>
            </a:r>
            <a:r>
              <a:rPr lang="en-US" sz="1400" dirty="0"/>
              <a:t> based phones/tablets</a:t>
            </a:r>
            <a:r>
              <a:rPr lang="en-US" sz="1400" dirty="0" smtClean="0"/>
              <a:t>.</a:t>
            </a:r>
          </a:p>
          <a:p>
            <a:r>
              <a:rPr lang="en-US" sz="1400" dirty="0"/>
              <a:t>Disadvantages of AngularJS</a:t>
            </a:r>
          </a:p>
          <a:p>
            <a:r>
              <a:rPr lang="en-US" sz="1400" dirty="0"/>
              <a:t>Though AngularJS comes with lots of plus points but same time we should consider the following points −</a:t>
            </a:r>
          </a:p>
          <a:p>
            <a:r>
              <a:rPr lang="en-US" sz="1400" b="1" dirty="0"/>
              <a:t>Not Secure</a:t>
            </a:r>
            <a:r>
              <a:rPr lang="en-US" sz="1400" dirty="0"/>
              <a:t> − Being JavaScript only framework, application written in AngularJS are not safe. Server side authentication and authorization is must to keep an application secure.</a:t>
            </a:r>
          </a:p>
          <a:p>
            <a:r>
              <a:rPr lang="en-US" sz="1400" b="1" dirty="0"/>
              <a:t>Not degradable</a:t>
            </a:r>
            <a:r>
              <a:rPr lang="en-US" sz="1400" dirty="0"/>
              <a:t> − If your application user disables JavaScript then user will just see the basic page and nothing more</a:t>
            </a:r>
            <a:r>
              <a:rPr lang="en-US" sz="1400" dirty="0" smtClean="0"/>
              <a:t>.</a:t>
            </a:r>
            <a:r>
              <a:rPr lang="en-US" sz="1400" dirty="0"/>
              <a:t/>
            </a:r>
            <a:br>
              <a:rPr lang="en-US" sz="1400" dirty="0"/>
            </a:br>
            <a:endParaRPr lang="en-US" sz="1400" dirty="0"/>
          </a:p>
        </p:txBody>
      </p:sp>
    </p:spTree>
    <p:extLst>
      <p:ext uri="{BB962C8B-B14F-4D97-AF65-F5344CB8AC3E}">
        <p14:creationId xmlns:p14="http://schemas.microsoft.com/office/powerpoint/2010/main" val="849125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AngularJS Components</a:t>
            </a:r>
          </a:p>
        </p:txBody>
      </p:sp>
      <p:sp>
        <p:nvSpPr>
          <p:cNvPr id="5" name="Content Placeholder 4"/>
          <p:cNvSpPr>
            <a:spLocks noGrp="1"/>
          </p:cNvSpPr>
          <p:nvPr>
            <p:ph sz="quarter" idx="1"/>
          </p:nvPr>
        </p:nvSpPr>
        <p:spPr/>
        <p:txBody>
          <a:bodyPr>
            <a:normAutofit/>
          </a:bodyPr>
          <a:lstStyle/>
          <a:p>
            <a:r>
              <a:rPr lang="en-US" sz="2000" dirty="0"/>
              <a:t>The AngularJS framework can be divided into following three major parts −</a:t>
            </a:r>
          </a:p>
          <a:p>
            <a:r>
              <a:rPr lang="en-US" sz="2000" b="1" dirty="0" err="1"/>
              <a:t>ng</a:t>
            </a:r>
            <a:r>
              <a:rPr lang="en-US" sz="2000" b="1" dirty="0"/>
              <a:t>-app</a:t>
            </a:r>
            <a:r>
              <a:rPr lang="en-US" sz="2000" dirty="0"/>
              <a:t> − This directive defines and links an AngularJS application to HTML.</a:t>
            </a:r>
          </a:p>
          <a:p>
            <a:r>
              <a:rPr lang="en-US" sz="2000" b="1" dirty="0" err="1"/>
              <a:t>ng</a:t>
            </a:r>
            <a:r>
              <a:rPr lang="en-US" sz="2000" b="1" dirty="0"/>
              <a:t>-model</a:t>
            </a:r>
            <a:r>
              <a:rPr lang="en-US" sz="2000" dirty="0"/>
              <a:t> − This directive binds the values of AngularJS application data to HTML input controls.</a:t>
            </a:r>
          </a:p>
          <a:p>
            <a:r>
              <a:rPr lang="en-US" sz="2000" b="1" dirty="0" err="1"/>
              <a:t>ng</a:t>
            </a:r>
            <a:r>
              <a:rPr lang="en-US" sz="2000" b="1" dirty="0"/>
              <a:t>-bind</a:t>
            </a:r>
            <a:r>
              <a:rPr lang="en-US" sz="2000" dirty="0"/>
              <a:t> − This directive binds the AngularJS Application data to HTML tags.</a:t>
            </a:r>
          </a:p>
          <a:p>
            <a:r>
              <a:rPr lang="en-US" sz="2000" dirty="0"/>
              <a:t/>
            </a:r>
            <a:br>
              <a:rPr lang="en-US" sz="2000" dirty="0"/>
            </a:br>
            <a:endParaRPr lang="en-US" sz="2000" dirty="0" smtClean="0">
              <a:solidFill>
                <a:srgbClr val="5F5F5F"/>
              </a:solidFill>
            </a:endParaRPr>
          </a:p>
          <a:p>
            <a:pPr lvl="1"/>
            <a:endParaRPr lang="en-US" sz="2000" dirty="0" smtClean="0">
              <a:solidFill>
                <a:srgbClr val="C00000"/>
              </a:solidFill>
            </a:endParaRPr>
          </a:p>
          <a:p>
            <a:endParaRPr lang="en-US" dirty="0">
              <a:solidFill>
                <a:srgbClr val="5F5F5F"/>
              </a:solidFill>
            </a:endParaRPr>
          </a:p>
        </p:txBody>
      </p:sp>
    </p:spTree>
    <p:extLst>
      <p:ext uri="{BB962C8B-B14F-4D97-AF65-F5344CB8AC3E}">
        <p14:creationId xmlns:p14="http://schemas.microsoft.com/office/powerpoint/2010/main" val="2534304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Extends HTML</a:t>
            </a:r>
          </a:p>
        </p:txBody>
      </p:sp>
      <p:sp>
        <p:nvSpPr>
          <p:cNvPr id="5" name="Content Placeholder 4"/>
          <p:cNvSpPr>
            <a:spLocks noGrp="1"/>
          </p:cNvSpPr>
          <p:nvPr>
            <p:ph sz="quarter" idx="1"/>
          </p:nvPr>
        </p:nvSpPr>
        <p:spPr/>
        <p:txBody>
          <a:bodyPr>
            <a:normAutofit lnSpcReduction="10000"/>
          </a:bodyPr>
          <a:lstStyle/>
          <a:p>
            <a:pPr lvl="1"/>
            <a:r>
              <a:rPr lang="en-US" sz="1400" dirty="0" smtClean="0">
                <a:solidFill>
                  <a:srgbClr val="0000FF"/>
                </a:solidFill>
                <a:latin typeface="Consolas"/>
              </a:rPr>
              <a:t>&lt;</a:t>
            </a:r>
            <a:r>
              <a:rPr lang="en-US" sz="1400" dirty="0" smtClean="0">
                <a:solidFill>
                  <a:srgbClr val="A52A2A"/>
                </a:solidFill>
                <a:latin typeface="Consolas"/>
              </a:rPr>
              <a:t>!DOCTYPE</a:t>
            </a:r>
            <a:r>
              <a:rPr lang="en-US" sz="1400" dirty="0" smtClean="0">
                <a:solidFill>
                  <a:srgbClr val="000000"/>
                </a:solidFill>
                <a:latin typeface="Consolas"/>
              </a:rPr>
              <a:t> </a:t>
            </a:r>
            <a:r>
              <a:rPr lang="en-US" sz="1400" dirty="0" smtClean="0">
                <a:solidFill>
                  <a:srgbClr val="DC143C"/>
                </a:solidFill>
                <a:latin typeface="Consolas"/>
              </a:rPr>
              <a:t>html</a:t>
            </a:r>
            <a:r>
              <a:rPr lang="en-US" sz="1400" dirty="0" smtClean="0">
                <a:solidFill>
                  <a:srgbClr val="0000FF"/>
                </a:solidFill>
                <a:latin typeface="Consolas"/>
              </a:rPr>
              <a:t>&gt;</a:t>
            </a:r>
            <a:r>
              <a:rPr lang="en-US" sz="1400" dirty="0" smtClean="0"/>
              <a:t/>
            </a:r>
            <a:br>
              <a:rPr lang="en-US" sz="1400" dirty="0" smtClean="0"/>
            </a:br>
            <a:r>
              <a:rPr lang="en-US" sz="1400" dirty="0" smtClean="0">
                <a:solidFill>
                  <a:srgbClr val="0000FF"/>
                </a:solidFill>
                <a:latin typeface="Consolas"/>
              </a:rPr>
              <a:t>&lt;</a:t>
            </a:r>
            <a:r>
              <a:rPr lang="en-US" sz="1400" dirty="0" smtClean="0">
                <a:solidFill>
                  <a:srgbClr val="A52A2A"/>
                </a:solidFill>
                <a:latin typeface="Consolas"/>
              </a:rPr>
              <a:t>html</a:t>
            </a:r>
            <a:r>
              <a:rPr lang="en-US" sz="1400" dirty="0" smtClean="0">
                <a:solidFill>
                  <a:srgbClr val="0000FF"/>
                </a:solidFill>
                <a:latin typeface="Consolas"/>
              </a:rPr>
              <a:t>&gt;</a:t>
            </a:r>
            <a:r>
              <a:rPr lang="en-US" sz="1400" dirty="0" smtClean="0"/>
              <a:t/>
            </a:r>
            <a:br>
              <a:rPr lang="en-US" sz="1400" dirty="0" smtClean="0"/>
            </a:br>
            <a:r>
              <a:rPr lang="en-US" sz="1400" dirty="0" smtClean="0">
                <a:solidFill>
                  <a:srgbClr val="0000FF"/>
                </a:solidFill>
                <a:latin typeface="Consolas"/>
              </a:rPr>
              <a:t>&lt;</a:t>
            </a:r>
            <a:r>
              <a:rPr lang="en-US" sz="1400" dirty="0" smtClean="0">
                <a:solidFill>
                  <a:srgbClr val="A52A2A"/>
                </a:solidFill>
                <a:latin typeface="Consolas"/>
              </a:rPr>
              <a:t>body</a:t>
            </a:r>
            <a:r>
              <a:rPr lang="en-US" sz="1400" dirty="0" smtClean="0">
                <a:solidFill>
                  <a:srgbClr val="0000FF"/>
                </a:solidFill>
                <a:latin typeface="Consolas"/>
              </a:rPr>
              <a:t>&gt;</a:t>
            </a:r>
            <a:r>
              <a:rPr lang="en-US" sz="1400" dirty="0" smtClean="0"/>
              <a:t/>
            </a:r>
            <a:br>
              <a:rPr lang="en-US" sz="1400" dirty="0" smtClean="0"/>
            </a:br>
            <a:r>
              <a:rPr lang="en-US" sz="1400" dirty="0" smtClean="0"/>
              <a:t/>
            </a:r>
            <a:br>
              <a:rPr lang="en-US" sz="1400" dirty="0" smtClean="0"/>
            </a:br>
            <a:r>
              <a:rPr lang="en-US" sz="1400" dirty="0" smtClean="0">
                <a:solidFill>
                  <a:srgbClr val="0000FF"/>
                </a:solidFill>
                <a:latin typeface="Consolas"/>
              </a:rPr>
              <a:t>&lt;</a:t>
            </a:r>
            <a:r>
              <a:rPr lang="en-US" sz="1400" dirty="0" smtClean="0">
                <a:solidFill>
                  <a:srgbClr val="A52A2A"/>
                </a:solidFill>
                <a:latin typeface="Consolas"/>
              </a:rPr>
              <a:t>div</a:t>
            </a:r>
            <a:r>
              <a:rPr lang="en-US" sz="1400" dirty="0" smtClean="0">
                <a:solidFill>
                  <a:srgbClr val="000000"/>
                </a:solidFill>
                <a:latin typeface="Consolas"/>
              </a:rPr>
              <a:t> </a:t>
            </a:r>
            <a:r>
              <a:rPr lang="en-US" sz="1400" dirty="0" err="1" smtClean="0">
                <a:solidFill>
                  <a:srgbClr val="DC143C"/>
                </a:solidFill>
                <a:latin typeface="Consolas"/>
              </a:rPr>
              <a:t>ng</a:t>
            </a:r>
            <a:r>
              <a:rPr lang="en-US" sz="1400" dirty="0" smtClean="0">
                <a:solidFill>
                  <a:srgbClr val="DC143C"/>
                </a:solidFill>
                <a:latin typeface="Consolas"/>
              </a:rPr>
              <a:t>-app=</a:t>
            </a:r>
            <a:r>
              <a:rPr lang="en-US" sz="1400" dirty="0" smtClean="0">
                <a:solidFill>
                  <a:srgbClr val="0000CD"/>
                </a:solidFill>
                <a:latin typeface="Consolas"/>
              </a:rPr>
              <a:t>""</a:t>
            </a:r>
            <a:r>
              <a:rPr lang="en-US" sz="1400" dirty="0" smtClean="0">
                <a:solidFill>
                  <a:srgbClr val="0000FF"/>
                </a:solidFill>
                <a:latin typeface="Consolas"/>
              </a:rPr>
              <a:t>&gt;</a:t>
            </a:r>
            <a:r>
              <a:rPr lang="en-US" sz="1400" dirty="0" smtClean="0"/>
              <a:t/>
            </a:r>
            <a:br>
              <a:rPr lang="en-US" sz="1400" dirty="0" smtClean="0"/>
            </a:br>
            <a:r>
              <a:rPr lang="en-US" sz="1400" dirty="0" smtClean="0">
                <a:solidFill>
                  <a:srgbClr val="000000"/>
                </a:solidFill>
                <a:latin typeface="Consolas"/>
              </a:rPr>
              <a:t>  </a:t>
            </a:r>
            <a:r>
              <a:rPr lang="en-US" sz="1400" dirty="0" smtClean="0">
                <a:solidFill>
                  <a:srgbClr val="0000FF"/>
                </a:solidFill>
                <a:latin typeface="Consolas"/>
              </a:rPr>
              <a:t>&lt;</a:t>
            </a:r>
            <a:r>
              <a:rPr lang="en-US" sz="1400" dirty="0" smtClean="0">
                <a:solidFill>
                  <a:srgbClr val="A52A2A"/>
                </a:solidFill>
                <a:latin typeface="Consolas"/>
              </a:rPr>
              <a:t>p</a:t>
            </a:r>
            <a:r>
              <a:rPr lang="en-US" sz="1400" dirty="0" smtClean="0">
                <a:solidFill>
                  <a:srgbClr val="0000FF"/>
                </a:solidFill>
                <a:latin typeface="Consolas"/>
              </a:rPr>
              <a:t>&gt;</a:t>
            </a:r>
            <a:r>
              <a:rPr lang="en-US" sz="1400" dirty="0" smtClean="0">
                <a:solidFill>
                  <a:srgbClr val="000000"/>
                </a:solidFill>
                <a:latin typeface="Consolas"/>
              </a:rPr>
              <a:t>Name: </a:t>
            </a:r>
            <a:r>
              <a:rPr lang="en-US" sz="1400" dirty="0" smtClean="0">
                <a:solidFill>
                  <a:srgbClr val="0000FF"/>
                </a:solidFill>
                <a:latin typeface="Consolas"/>
              </a:rPr>
              <a:t>&lt;</a:t>
            </a:r>
            <a:r>
              <a:rPr lang="en-US" sz="1400" dirty="0" smtClean="0">
                <a:solidFill>
                  <a:srgbClr val="A52A2A"/>
                </a:solidFill>
                <a:latin typeface="Consolas"/>
              </a:rPr>
              <a:t>input</a:t>
            </a:r>
            <a:r>
              <a:rPr lang="en-US" sz="1400" dirty="0" smtClean="0">
                <a:solidFill>
                  <a:srgbClr val="000000"/>
                </a:solidFill>
                <a:latin typeface="Consolas"/>
              </a:rPr>
              <a:t> </a:t>
            </a:r>
            <a:r>
              <a:rPr lang="en-US" sz="1400" dirty="0" smtClean="0">
                <a:solidFill>
                  <a:srgbClr val="DC143C"/>
                </a:solidFill>
                <a:latin typeface="Consolas"/>
              </a:rPr>
              <a:t>type=</a:t>
            </a:r>
            <a:r>
              <a:rPr lang="en-US" sz="1400" dirty="0" smtClean="0">
                <a:solidFill>
                  <a:srgbClr val="0000CD"/>
                </a:solidFill>
                <a:latin typeface="Consolas"/>
              </a:rPr>
              <a:t>"text"</a:t>
            </a:r>
            <a:r>
              <a:rPr lang="en-US" sz="1400" dirty="0" smtClean="0">
                <a:solidFill>
                  <a:srgbClr val="000000"/>
                </a:solidFill>
                <a:latin typeface="Consolas"/>
              </a:rPr>
              <a:t> </a:t>
            </a:r>
            <a:r>
              <a:rPr lang="en-US" sz="1400" dirty="0" err="1" smtClean="0">
                <a:solidFill>
                  <a:srgbClr val="DC143C"/>
                </a:solidFill>
                <a:latin typeface="Consolas"/>
              </a:rPr>
              <a:t>ng</a:t>
            </a:r>
            <a:r>
              <a:rPr lang="en-US" sz="1400" dirty="0" smtClean="0">
                <a:solidFill>
                  <a:srgbClr val="DC143C"/>
                </a:solidFill>
                <a:latin typeface="Consolas"/>
              </a:rPr>
              <a:t>-model=</a:t>
            </a:r>
            <a:r>
              <a:rPr lang="en-US" sz="1400" dirty="0" smtClean="0">
                <a:solidFill>
                  <a:srgbClr val="0000CD"/>
                </a:solidFill>
                <a:latin typeface="Consolas"/>
              </a:rPr>
              <a:t>"name"</a:t>
            </a:r>
            <a:r>
              <a:rPr lang="en-US" sz="1400" dirty="0" smtClean="0">
                <a:solidFill>
                  <a:srgbClr val="0000FF"/>
                </a:solidFill>
                <a:latin typeface="Consolas"/>
              </a:rPr>
              <a:t>&gt;&lt;</a:t>
            </a:r>
            <a:r>
              <a:rPr lang="en-US" sz="1400" dirty="0" smtClean="0">
                <a:solidFill>
                  <a:srgbClr val="A52A2A"/>
                </a:solidFill>
                <a:latin typeface="Consolas"/>
              </a:rPr>
              <a:t>/p</a:t>
            </a:r>
            <a:r>
              <a:rPr lang="en-US" sz="1400" dirty="0" smtClean="0">
                <a:solidFill>
                  <a:srgbClr val="0000FF"/>
                </a:solidFill>
                <a:latin typeface="Consolas"/>
              </a:rPr>
              <a:t>&gt;</a:t>
            </a:r>
            <a:r>
              <a:rPr lang="en-US" sz="1400" dirty="0" smtClean="0"/>
              <a:t/>
            </a:r>
            <a:br>
              <a:rPr lang="en-US" sz="1400" dirty="0" smtClean="0"/>
            </a:br>
            <a:r>
              <a:rPr lang="en-US" sz="1400" dirty="0" smtClean="0">
                <a:solidFill>
                  <a:srgbClr val="000000"/>
                </a:solidFill>
                <a:latin typeface="Consolas"/>
              </a:rPr>
              <a:t>  </a:t>
            </a:r>
            <a:r>
              <a:rPr lang="en-US" sz="1400" dirty="0" smtClean="0">
                <a:solidFill>
                  <a:srgbClr val="0000FF"/>
                </a:solidFill>
                <a:latin typeface="Consolas"/>
              </a:rPr>
              <a:t>&lt;</a:t>
            </a:r>
            <a:r>
              <a:rPr lang="en-US" sz="1400" dirty="0" smtClean="0">
                <a:solidFill>
                  <a:srgbClr val="A52A2A"/>
                </a:solidFill>
                <a:latin typeface="Consolas"/>
              </a:rPr>
              <a:t>p</a:t>
            </a:r>
            <a:r>
              <a:rPr lang="en-US" sz="1400" dirty="0" smtClean="0">
                <a:solidFill>
                  <a:srgbClr val="000000"/>
                </a:solidFill>
                <a:latin typeface="Consolas"/>
              </a:rPr>
              <a:t> </a:t>
            </a:r>
            <a:r>
              <a:rPr lang="en-US" sz="1400" dirty="0" err="1" smtClean="0">
                <a:solidFill>
                  <a:srgbClr val="DC143C"/>
                </a:solidFill>
                <a:latin typeface="Consolas"/>
              </a:rPr>
              <a:t>ng</a:t>
            </a:r>
            <a:r>
              <a:rPr lang="en-US" sz="1400" dirty="0" smtClean="0">
                <a:solidFill>
                  <a:srgbClr val="DC143C"/>
                </a:solidFill>
                <a:latin typeface="Consolas"/>
              </a:rPr>
              <a:t>-bind=</a:t>
            </a:r>
            <a:r>
              <a:rPr lang="en-US" sz="1400" dirty="0" smtClean="0">
                <a:solidFill>
                  <a:srgbClr val="0000CD"/>
                </a:solidFill>
                <a:latin typeface="Consolas"/>
              </a:rPr>
              <a:t>"name"</a:t>
            </a:r>
            <a:r>
              <a:rPr lang="en-US" sz="1400" dirty="0" smtClean="0">
                <a:solidFill>
                  <a:srgbClr val="0000FF"/>
                </a:solidFill>
                <a:latin typeface="Consolas"/>
              </a:rPr>
              <a:t>&gt;&lt;</a:t>
            </a:r>
            <a:r>
              <a:rPr lang="en-US" sz="1400" dirty="0" smtClean="0">
                <a:solidFill>
                  <a:srgbClr val="A52A2A"/>
                </a:solidFill>
                <a:latin typeface="Consolas"/>
              </a:rPr>
              <a:t>/p</a:t>
            </a:r>
            <a:r>
              <a:rPr lang="en-US" sz="1400" dirty="0" smtClean="0">
                <a:solidFill>
                  <a:srgbClr val="0000FF"/>
                </a:solidFill>
                <a:latin typeface="Consolas"/>
              </a:rPr>
              <a:t>&gt;</a:t>
            </a:r>
            <a:r>
              <a:rPr lang="en-US" sz="1400" dirty="0" smtClean="0"/>
              <a:t/>
            </a:r>
            <a:br>
              <a:rPr lang="en-US" sz="1400" dirty="0" smtClean="0"/>
            </a:br>
            <a:r>
              <a:rPr lang="en-US" sz="1400" dirty="0" smtClean="0">
                <a:solidFill>
                  <a:srgbClr val="0000FF"/>
                </a:solidFill>
                <a:latin typeface="Consolas"/>
              </a:rPr>
              <a:t>&lt;</a:t>
            </a:r>
            <a:r>
              <a:rPr lang="en-US" sz="1400" dirty="0" smtClean="0">
                <a:solidFill>
                  <a:srgbClr val="A52A2A"/>
                </a:solidFill>
                <a:latin typeface="Consolas"/>
              </a:rPr>
              <a:t>/div</a:t>
            </a:r>
            <a:r>
              <a:rPr lang="en-US" sz="1400" dirty="0" smtClean="0">
                <a:solidFill>
                  <a:srgbClr val="0000FF"/>
                </a:solidFill>
                <a:latin typeface="Consolas"/>
              </a:rPr>
              <a:t>&gt;</a:t>
            </a:r>
            <a:r>
              <a:rPr lang="en-US" sz="1400" dirty="0" smtClean="0"/>
              <a:t/>
            </a:r>
            <a:br>
              <a:rPr lang="en-US" sz="1400" dirty="0" smtClean="0"/>
            </a:br>
            <a:r>
              <a:rPr lang="en-US" sz="1400" dirty="0" smtClean="0"/>
              <a:t/>
            </a:r>
            <a:br>
              <a:rPr lang="en-US" sz="1400" dirty="0" smtClean="0"/>
            </a:br>
            <a:r>
              <a:rPr lang="en-US" sz="1400" dirty="0" smtClean="0">
                <a:solidFill>
                  <a:srgbClr val="0000FF"/>
                </a:solidFill>
                <a:latin typeface="Consolas"/>
              </a:rPr>
              <a:t>&lt;</a:t>
            </a:r>
            <a:r>
              <a:rPr lang="en-US" sz="1400" dirty="0" smtClean="0">
                <a:solidFill>
                  <a:srgbClr val="A52A2A"/>
                </a:solidFill>
                <a:latin typeface="Consolas"/>
              </a:rPr>
              <a:t>script</a:t>
            </a:r>
            <a:r>
              <a:rPr lang="en-US" sz="1400" dirty="0" smtClean="0">
                <a:solidFill>
                  <a:srgbClr val="000000"/>
                </a:solidFill>
                <a:latin typeface="Consolas"/>
              </a:rPr>
              <a:t> </a:t>
            </a:r>
            <a:r>
              <a:rPr lang="en-US" sz="1400" dirty="0" err="1" smtClean="0">
                <a:solidFill>
                  <a:srgbClr val="DC143C"/>
                </a:solidFill>
                <a:latin typeface="Consolas"/>
              </a:rPr>
              <a:t>src</a:t>
            </a:r>
            <a:r>
              <a:rPr lang="en-US" sz="1400" dirty="0" smtClean="0">
                <a:solidFill>
                  <a:srgbClr val="DC143C"/>
                </a:solidFill>
                <a:latin typeface="Consolas"/>
              </a:rPr>
              <a:t>=</a:t>
            </a:r>
            <a:r>
              <a:rPr lang="en-US" sz="1400" dirty="0" smtClean="0">
                <a:solidFill>
                  <a:srgbClr val="0000CD"/>
                </a:solidFill>
                <a:latin typeface="Consolas"/>
              </a:rPr>
              <a:t>"http://ajax.googleapis.com/</a:t>
            </a:r>
            <a:r>
              <a:rPr lang="en-US" sz="1400" dirty="0" err="1" smtClean="0">
                <a:solidFill>
                  <a:srgbClr val="0000CD"/>
                </a:solidFill>
                <a:latin typeface="Consolas"/>
              </a:rPr>
              <a:t>ajax</a:t>
            </a:r>
            <a:r>
              <a:rPr lang="en-US" sz="1400" dirty="0" smtClean="0">
                <a:solidFill>
                  <a:srgbClr val="0000CD"/>
                </a:solidFill>
                <a:latin typeface="Consolas"/>
              </a:rPr>
              <a:t>/libs/</a:t>
            </a:r>
            <a:r>
              <a:rPr lang="en-US" sz="1400" dirty="0" err="1" smtClean="0">
                <a:solidFill>
                  <a:srgbClr val="0000CD"/>
                </a:solidFill>
                <a:latin typeface="Consolas"/>
              </a:rPr>
              <a:t>angularjs</a:t>
            </a:r>
            <a:r>
              <a:rPr lang="en-US" sz="1400" dirty="0" smtClean="0">
                <a:solidFill>
                  <a:srgbClr val="0000CD"/>
                </a:solidFill>
                <a:latin typeface="Consolas"/>
              </a:rPr>
              <a:t>/1.2.15/angular.min.js"</a:t>
            </a:r>
            <a:r>
              <a:rPr lang="en-US" sz="1400" dirty="0" smtClean="0">
                <a:solidFill>
                  <a:srgbClr val="0000FF"/>
                </a:solidFill>
                <a:latin typeface="Consolas"/>
              </a:rPr>
              <a:t>&gt;&lt;</a:t>
            </a:r>
            <a:r>
              <a:rPr lang="en-US" sz="1400" dirty="0" smtClean="0">
                <a:solidFill>
                  <a:srgbClr val="A52A2A"/>
                </a:solidFill>
                <a:latin typeface="Consolas"/>
              </a:rPr>
              <a:t>/script</a:t>
            </a:r>
            <a:r>
              <a:rPr lang="en-US" sz="1400" dirty="0" smtClean="0">
                <a:solidFill>
                  <a:srgbClr val="0000FF"/>
                </a:solidFill>
                <a:latin typeface="Consolas"/>
              </a:rPr>
              <a:t>&gt;</a:t>
            </a:r>
            <a:r>
              <a:rPr lang="en-US" sz="1400" dirty="0" smtClean="0"/>
              <a:t/>
            </a:r>
            <a:br>
              <a:rPr lang="en-US" sz="1400" dirty="0" smtClean="0"/>
            </a:br>
            <a:r>
              <a:rPr lang="en-US" sz="1400" dirty="0" smtClean="0"/>
              <a:t/>
            </a:r>
            <a:br>
              <a:rPr lang="en-US" sz="1400" dirty="0" smtClean="0"/>
            </a:br>
            <a:r>
              <a:rPr lang="en-US" sz="1400" dirty="0" smtClean="0">
                <a:solidFill>
                  <a:srgbClr val="0000FF"/>
                </a:solidFill>
                <a:latin typeface="Consolas"/>
              </a:rPr>
              <a:t>&lt;</a:t>
            </a:r>
            <a:r>
              <a:rPr lang="en-US" sz="1400" dirty="0" smtClean="0">
                <a:solidFill>
                  <a:srgbClr val="A52A2A"/>
                </a:solidFill>
                <a:latin typeface="Consolas"/>
              </a:rPr>
              <a:t>/body</a:t>
            </a:r>
            <a:r>
              <a:rPr lang="en-US" sz="1400" dirty="0" smtClean="0">
                <a:solidFill>
                  <a:srgbClr val="0000FF"/>
                </a:solidFill>
                <a:latin typeface="Consolas"/>
              </a:rPr>
              <a:t>&gt;</a:t>
            </a:r>
            <a:r>
              <a:rPr lang="en-US" sz="1400" dirty="0" smtClean="0"/>
              <a:t/>
            </a:r>
            <a:br>
              <a:rPr lang="en-US" sz="1400" dirty="0" smtClean="0"/>
            </a:br>
            <a:r>
              <a:rPr lang="en-US" sz="1400" dirty="0" smtClean="0">
                <a:solidFill>
                  <a:srgbClr val="0000FF"/>
                </a:solidFill>
                <a:latin typeface="Consolas"/>
              </a:rPr>
              <a:t>&lt;</a:t>
            </a:r>
            <a:r>
              <a:rPr lang="en-US" sz="1400" dirty="0" smtClean="0">
                <a:solidFill>
                  <a:srgbClr val="A52A2A"/>
                </a:solidFill>
                <a:latin typeface="Consolas"/>
              </a:rPr>
              <a:t>/html</a:t>
            </a:r>
            <a:r>
              <a:rPr lang="en-US" sz="1400" dirty="0" smtClean="0">
                <a:solidFill>
                  <a:srgbClr val="0000FF"/>
                </a:solidFill>
                <a:latin typeface="Consolas"/>
              </a:rPr>
              <a:t>&gt;</a:t>
            </a:r>
            <a:endParaRPr lang="en-US" sz="1400" dirty="0" smtClean="0">
              <a:solidFill>
                <a:srgbClr val="C00000"/>
              </a:solidFill>
            </a:endParaRPr>
          </a:p>
          <a:p>
            <a:r>
              <a:rPr lang="en-US" sz="1500" dirty="0" smtClean="0"/>
              <a:t>AngularJS starts automatically when the web page has loaded.</a:t>
            </a:r>
          </a:p>
          <a:p>
            <a:r>
              <a:rPr lang="en-US" sz="1500" dirty="0" smtClean="0"/>
              <a:t>The </a:t>
            </a:r>
            <a:r>
              <a:rPr lang="en-US" sz="1500" dirty="0" err="1" smtClean="0"/>
              <a:t>ng</a:t>
            </a:r>
            <a:r>
              <a:rPr lang="en-US" sz="1500" dirty="0" smtClean="0"/>
              <a:t>-app directive tells AngularJS that the &lt;div&gt; element is the "owner" of an AngularJS application.</a:t>
            </a:r>
          </a:p>
          <a:p>
            <a:r>
              <a:rPr lang="en-US" sz="1500" dirty="0" smtClean="0"/>
              <a:t>The </a:t>
            </a:r>
            <a:r>
              <a:rPr lang="en-US" sz="1500" dirty="0" err="1" smtClean="0"/>
              <a:t>ng</a:t>
            </a:r>
            <a:r>
              <a:rPr lang="en-US" sz="1500" dirty="0" smtClean="0"/>
              <a:t>-model directive binds the value of the input field to the application variable name.</a:t>
            </a:r>
          </a:p>
          <a:p>
            <a:r>
              <a:rPr lang="en-US" sz="1500" dirty="0" smtClean="0"/>
              <a:t>The </a:t>
            </a:r>
            <a:r>
              <a:rPr lang="en-US" sz="1500" dirty="0" err="1" smtClean="0"/>
              <a:t>ng</a:t>
            </a:r>
            <a:r>
              <a:rPr lang="en-US" sz="1500" dirty="0" smtClean="0"/>
              <a:t>-bind directive binds the </a:t>
            </a:r>
            <a:r>
              <a:rPr lang="en-US" sz="1500" dirty="0" err="1" smtClean="0"/>
              <a:t>innerHTML</a:t>
            </a:r>
            <a:r>
              <a:rPr lang="en-US" sz="1500" dirty="0" smtClean="0"/>
              <a:t> of the &lt;p&gt; element to the application variable name.</a:t>
            </a:r>
            <a:endParaRPr lang="en-US" sz="1500" dirty="0"/>
          </a:p>
        </p:txBody>
      </p:sp>
    </p:spTree>
    <p:extLst>
      <p:ext uri="{BB962C8B-B14F-4D97-AF65-F5344CB8AC3E}">
        <p14:creationId xmlns:p14="http://schemas.microsoft.com/office/powerpoint/2010/main" val="2746783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Extends HTML</a:t>
            </a:r>
          </a:p>
        </p:txBody>
      </p:sp>
      <p:sp>
        <p:nvSpPr>
          <p:cNvPr id="5" name="Content Placeholder 4"/>
          <p:cNvSpPr>
            <a:spLocks noGrp="1"/>
          </p:cNvSpPr>
          <p:nvPr>
            <p:ph sz="quarter" idx="1"/>
          </p:nvPr>
        </p:nvSpPr>
        <p:spPr/>
        <p:txBody>
          <a:bodyPr>
            <a:normAutofit fontScale="32500" lnSpcReduction="20000"/>
          </a:bodyPr>
          <a:lstStyle/>
          <a:p>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DOCTYPE</a:t>
            </a:r>
            <a:r>
              <a:rPr lang="en-US" sz="3200" dirty="0">
                <a:solidFill>
                  <a:srgbClr val="000000"/>
                </a:solidFill>
                <a:highlight>
                  <a:srgbClr val="FFFFFF"/>
                </a:highlight>
                <a:latin typeface="Consolas"/>
              </a:rPr>
              <a:t> </a:t>
            </a:r>
            <a:r>
              <a:rPr lang="en-US" sz="3200" dirty="0">
                <a:solidFill>
                  <a:srgbClr val="FF0000"/>
                </a:solidFill>
                <a:highlight>
                  <a:srgbClr val="FFFFFF"/>
                </a:highlight>
                <a:latin typeface="Consolas"/>
              </a:rPr>
              <a:t>html</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html</a:t>
            </a:r>
            <a:r>
              <a:rPr lang="en-US" sz="3200" dirty="0">
                <a:solidFill>
                  <a:srgbClr val="000000"/>
                </a:solidFill>
                <a:highlight>
                  <a:srgbClr val="FFFFFF"/>
                </a:highlight>
                <a:latin typeface="Consolas"/>
              </a:rPr>
              <a:t> </a:t>
            </a:r>
            <a:r>
              <a:rPr lang="en-US" sz="3200" dirty="0" err="1">
                <a:solidFill>
                  <a:srgbClr val="FF0000"/>
                </a:solidFill>
                <a:highlight>
                  <a:srgbClr val="FFFFFF"/>
                </a:highlight>
                <a:latin typeface="Consolas"/>
              </a:rPr>
              <a:t>xmlns</a:t>
            </a:r>
            <a:r>
              <a:rPr lang="en-US" sz="3200" dirty="0">
                <a:solidFill>
                  <a:srgbClr val="0000FF"/>
                </a:solidFill>
                <a:highlight>
                  <a:srgbClr val="FFFFFF"/>
                </a:highlight>
                <a:latin typeface="Consolas"/>
              </a:rPr>
              <a:t>="http://www.w3.org/1999/xhtml"&gt;</a:t>
            </a:r>
            <a:endParaRPr lang="en-US" sz="3200" dirty="0">
              <a:solidFill>
                <a:srgbClr val="000000"/>
              </a:solidFill>
              <a:highlight>
                <a:srgbClr val="FFFFFF"/>
              </a:highlight>
              <a:latin typeface="Consolas"/>
            </a:endParaRPr>
          </a:p>
          <a:p>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head</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00"/>
                </a:solidFill>
                <a:highlight>
                  <a:srgbClr val="FFFFFF"/>
                </a:highlight>
                <a:latin typeface="Consolas"/>
              </a:rPr>
              <a:t>    </a:t>
            </a:r>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title</a:t>
            </a:r>
            <a:r>
              <a:rPr lang="en-US" sz="3200" dirty="0">
                <a:solidFill>
                  <a:srgbClr val="0000FF"/>
                </a:solidFill>
                <a:highlight>
                  <a:srgbClr val="FFFFFF"/>
                </a:highlight>
                <a:latin typeface="Consolas"/>
              </a:rPr>
              <a:t>&gt;&lt;/</a:t>
            </a:r>
            <a:r>
              <a:rPr lang="en-US" sz="3200" dirty="0">
                <a:solidFill>
                  <a:srgbClr val="800000"/>
                </a:solidFill>
                <a:highlight>
                  <a:srgbClr val="FFFFFF"/>
                </a:highlight>
                <a:latin typeface="Consolas"/>
              </a:rPr>
              <a:t>title</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00"/>
                </a:solidFill>
                <a:highlight>
                  <a:srgbClr val="FFFFFF"/>
                </a:highlight>
                <a:latin typeface="Consolas"/>
              </a:rPr>
              <a:t>    </a:t>
            </a:r>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script</a:t>
            </a:r>
            <a:r>
              <a:rPr lang="en-US" sz="3200" dirty="0">
                <a:solidFill>
                  <a:srgbClr val="000000"/>
                </a:solidFill>
                <a:highlight>
                  <a:srgbClr val="FFFFFF"/>
                </a:highlight>
                <a:latin typeface="Consolas"/>
              </a:rPr>
              <a:t> </a:t>
            </a:r>
            <a:r>
              <a:rPr lang="en-US" sz="3200" dirty="0" err="1">
                <a:solidFill>
                  <a:srgbClr val="FF0000"/>
                </a:solidFill>
                <a:highlight>
                  <a:srgbClr val="FFFFFF"/>
                </a:highlight>
                <a:latin typeface="Consolas"/>
              </a:rPr>
              <a:t>src</a:t>
            </a:r>
            <a:r>
              <a:rPr lang="en-US" sz="3200" dirty="0">
                <a:solidFill>
                  <a:srgbClr val="0000FF"/>
                </a:solidFill>
                <a:highlight>
                  <a:srgbClr val="FFFFFF"/>
                </a:highlight>
                <a:latin typeface="Consolas"/>
              </a:rPr>
              <a:t>="angular.min.js"&gt;&lt;/</a:t>
            </a:r>
            <a:r>
              <a:rPr lang="en-US" sz="3200" dirty="0">
                <a:solidFill>
                  <a:srgbClr val="800000"/>
                </a:solidFill>
                <a:highlight>
                  <a:srgbClr val="FFFFFF"/>
                </a:highlight>
                <a:latin typeface="Consolas"/>
              </a:rPr>
              <a:t>script</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head</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body</a:t>
            </a:r>
            <a:r>
              <a:rPr lang="en-US" sz="3200" dirty="0">
                <a:solidFill>
                  <a:srgbClr val="000000"/>
                </a:solidFill>
                <a:highlight>
                  <a:srgbClr val="FFFFFF"/>
                </a:highlight>
                <a:latin typeface="Consolas"/>
              </a:rPr>
              <a:t> </a:t>
            </a:r>
            <a:r>
              <a:rPr lang="en-US" sz="3200" dirty="0" err="1">
                <a:solidFill>
                  <a:srgbClr val="FF0000"/>
                </a:solidFill>
                <a:highlight>
                  <a:srgbClr val="FFFFFF"/>
                </a:highlight>
                <a:latin typeface="Consolas"/>
              </a:rPr>
              <a:t>ng</a:t>
            </a:r>
            <a:r>
              <a:rPr lang="en-US" sz="3200" dirty="0">
                <a:solidFill>
                  <a:srgbClr val="FF0000"/>
                </a:solidFill>
                <a:highlight>
                  <a:srgbClr val="FFFFFF"/>
                </a:highlight>
                <a:latin typeface="Consolas"/>
              </a:rPr>
              <a:t>-app</a:t>
            </a:r>
            <a:r>
              <a:rPr lang="en-US" sz="3200" dirty="0">
                <a:solidFill>
                  <a:srgbClr val="0000FF"/>
                </a:solidFill>
                <a:highlight>
                  <a:srgbClr val="FFFFFF"/>
                </a:highlight>
                <a:latin typeface="Consolas"/>
              </a:rPr>
              <a:t>="</a:t>
            </a:r>
            <a:r>
              <a:rPr lang="en-US" sz="3200" dirty="0" err="1">
                <a:solidFill>
                  <a:srgbClr val="0000FF"/>
                </a:solidFill>
                <a:highlight>
                  <a:srgbClr val="FFFFFF"/>
                </a:highlight>
                <a:latin typeface="Consolas"/>
              </a:rPr>
              <a:t>myApp</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00"/>
                </a:solidFill>
                <a:highlight>
                  <a:srgbClr val="FFFFFF"/>
                </a:highlight>
                <a:latin typeface="Consolas"/>
              </a:rPr>
              <a:t>    </a:t>
            </a:r>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div</a:t>
            </a:r>
            <a:r>
              <a:rPr lang="en-US" sz="3200" dirty="0">
                <a:solidFill>
                  <a:srgbClr val="000000"/>
                </a:solidFill>
                <a:highlight>
                  <a:srgbClr val="FFFFFF"/>
                </a:highlight>
                <a:latin typeface="Consolas"/>
              </a:rPr>
              <a:t> </a:t>
            </a:r>
            <a:r>
              <a:rPr lang="en-US" sz="3200" dirty="0" err="1">
                <a:solidFill>
                  <a:srgbClr val="FF0000"/>
                </a:solidFill>
                <a:highlight>
                  <a:srgbClr val="FFFFFF"/>
                </a:highlight>
                <a:latin typeface="Consolas"/>
              </a:rPr>
              <a:t>ng</a:t>
            </a:r>
            <a:r>
              <a:rPr lang="en-US" sz="3200" dirty="0">
                <a:solidFill>
                  <a:srgbClr val="FF0000"/>
                </a:solidFill>
                <a:highlight>
                  <a:srgbClr val="FFFFFF"/>
                </a:highlight>
                <a:latin typeface="Consolas"/>
              </a:rPr>
              <a:t>-controller</a:t>
            </a:r>
            <a:r>
              <a:rPr lang="en-US" sz="3200" dirty="0">
                <a:solidFill>
                  <a:srgbClr val="0000FF"/>
                </a:solidFill>
                <a:highlight>
                  <a:srgbClr val="FFFFFF"/>
                </a:highlight>
                <a:latin typeface="Consolas"/>
              </a:rPr>
              <a:t>="</a:t>
            </a:r>
            <a:r>
              <a:rPr lang="en-US" sz="3200" dirty="0" err="1">
                <a:solidFill>
                  <a:srgbClr val="0000FF"/>
                </a:solidFill>
                <a:highlight>
                  <a:srgbClr val="FFFFFF"/>
                </a:highlight>
                <a:latin typeface="Consolas"/>
              </a:rPr>
              <a:t>HelloController</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00"/>
                </a:solidFill>
                <a:highlight>
                  <a:srgbClr val="FFFFFF"/>
                </a:highlight>
                <a:latin typeface="Consolas"/>
              </a:rPr>
              <a:t>        </a:t>
            </a:r>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h2</a:t>
            </a:r>
            <a:r>
              <a:rPr lang="en-US" sz="3200" dirty="0">
                <a:solidFill>
                  <a:srgbClr val="0000FF"/>
                </a:solidFill>
                <a:highlight>
                  <a:srgbClr val="FFFFFF"/>
                </a:highlight>
                <a:latin typeface="Consolas"/>
              </a:rPr>
              <a:t>&gt;</a:t>
            </a:r>
            <a:r>
              <a:rPr lang="en-US" sz="3200" dirty="0">
                <a:solidFill>
                  <a:srgbClr val="000000"/>
                </a:solidFill>
                <a:highlight>
                  <a:srgbClr val="FFFFFF"/>
                </a:highlight>
                <a:latin typeface="Consolas"/>
              </a:rPr>
              <a:t>Welcome to the world of </a:t>
            </a:r>
            <a:r>
              <a:rPr lang="en-US" sz="3200" b="1" dirty="0">
                <a:solidFill>
                  <a:srgbClr val="000000"/>
                </a:solidFill>
                <a:highlight>
                  <a:srgbClr val="FFFFFF"/>
                </a:highlight>
                <a:latin typeface="Consolas"/>
              </a:rPr>
              <a:t>{{</a:t>
            </a:r>
            <a:r>
              <a:rPr lang="en-US" sz="3200" dirty="0">
                <a:solidFill>
                  <a:srgbClr val="800080"/>
                </a:solidFill>
                <a:highlight>
                  <a:srgbClr val="FFFFFF"/>
                </a:highlight>
                <a:latin typeface="Consolas"/>
              </a:rPr>
              <a:t>title</a:t>
            </a:r>
            <a:r>
              <a:rPr lang="en-US" sz="3200" b="1" dirty="0">
                <a:solidFill>
                  <a:srgbClr val="000000"/>
                </a:solidFill>
                <a:highlight>
                  <a:srgbClr val="FFFFFF"/>
                </a:highlight>
                <a:latin typeface="Consolas"/>
              </a:rPr>
              <a:t>}}</a:t>
            </a:r>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h2</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00"/>
                </a:solidFill>
                <a:highlight>
                  <a:srgbClr val="FFFFFF"/>
                </a:highlight>
                <a:latin typeface="Consolas"/>
              </a:rPr>
              <a:t>    </a:t>
            </a:r>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div</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00"/>
                </a:solidFill>
                <a:highlight>
                  <a:srgbClr val="FFFFFF"/>
                </a:highlight>
                <a:latin typeface="Consolas"/>
              </a:rPr>
              <a:t>    </a:t>
            </a:r>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script</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00"/>
                </a:solidFill>
                <a:highlight>
                  <a:srgbClr val="FFFFFF"/>
                </a:highlight>
                <a:latin typeface="Consolas"/>
              </a:rPr>
              <a:t>        </a:t>
            </a:r>
            <a:r>
              <a:rPr lang="en-US" sz="3200" dirty="0" err="1">
                <a:solidFill>
                  <a:srgbClr val="000000"/>
                </a:solidFill>
                <a:highlight>
                  <a:srgbClr val="FFFFFF"/>
                </a:highlight>
                <a:latin typeface="Consolas"/>
              </a:rPr>
              <a:t>angular.module</a:t>
            </a:r>
            <a:r>
              <a:rPr lang="en-US" sz="3200" dirty="0">
                <a:solidFill>
                  <a:srgbClr val="000000"/>
                </a:solidFill>
                <a:highlight>
                  <a:srgbClr val="FFFFFF"/>
                </a:highlight>
                <a:latin typeface="Consolas"/>
              </a:rPr>
              <a:t>(</a:t>
            </a:r>
            <a:r>
              <a:rPr lang="en-US" sz="3200" dirty="0">
                <a:solidFill>
                  <a:srgbClr val="A31515"/>
                </a:solidFill>
                <a:highlight>
                  <a:srgbClr val="FFFFFF"/>
                </a:highlight>
                <a:latin typeface="Consolas"/>
              </a:rPr>
              <a:t>"</a:t>
            </a:r>
            <a:r>
              <a:rPr lang="en-US" sz="3200" dirty="0" err="1">
                <a:solidFill>
                  <a:srgbClr val="A31515"/>
                </a:solidFill>
                <a:highlight>
                  <a:srgbClr val="FFFFFF"/>
                </a:highlight>
                <a:latin typeface="Consolas"/>
              </a:rPr>
              <a:t>myApp</a:t>
            </a:r>
            <a:r>
              <a:rPr lang="en-US" sz="3200" dirty="0">
                <a:solidFill>
                  <a:srgbClr val="A31515"/>
                </a:solidFill>
                <a:highlight>
                  <a:srgbClr val="FFFFFF"/>
                </a:highlight>
                <a:latin typeface="Consolas"/>
              </a:rPr>
              <a:t>"</a:t>
            </a:r>
            <a:r>
              <a:rPr lang="en-US" sz="3200" dirty="0">
                <a:solidFill>
                  <a:srgbClr val="000000"/>
                </a:solidFill>
                <a:highlight>
                  <a:srgbClr val="FFFFFF"/>
                </a:highlight>
                <a:latin typeface="Consolas"/>
              </a:rPr>
              <a:t>, [])</a:t>
            </a:r>
          </a:p>
          <a:p>
            <a:r>
              <a:rPr lang="en-US" sz="3200" dirty="0">
                <a:solidFill>
                  <a:srgbClr val="000000"/>
                </a:solidFill>
                <a:highlight>
                  <a:srgbClr val="FFFFFF"/>
                </a:highlight>
                <a:latin typeface="Consolas"/>
              </a:rPr>
              <a:t>        .controller(</a:t>
            </a:r>
            <a:r>
              <a:rPr lang="en-US" sz="3200" dirty="0">
                <a:solidFill>
                  <a:srgbClr val="A31515"/>
                </a:solidFill>
                <a:highlight>
                  <a:srgbClr val="FFFFFF"/>
                </a:highlight>
                <a:latin typeface="Consolas"/>
              </a:rPr>
              <a:t>"</a:t>
            </a:r>
            <a:r>
              <a:rPr lang="en-US" sz="3200" dirty="0" err="1">
                <a:solidFill>
                  <a:srgbClr val="A31515"/>
                </a:solidFill>
                <a:highlight>
                  <a:srgbClr val="FFFFFF"/>
                </a:highlight>
                <a:latin typeface="Consolas"/>
              </a:rPr>
              <a:t>HelloController</a:t>
            </a:r>
            <a:r>
              <a:rPr lang="en-US" sz="3200" dirty="0">
                <a:solidFill>
                  <a:srgbClr val="A31515"/>
                </a:solidFill>
                <a:highlight>
                  <a:srgbClr val="FFFFFF"/>
                </a:highlight>
                <a:latin typeface="Consolas"/>
              </a:rPr>
              <a:t>"</a:t>
            </a:r>
            <a:r>
              <a:rPr lang="en-US" sz="3200" dirty="0">
                <a:solidFill>
                  <a:srgbClr val="000000"/>
                </a:solidFill>
                <a:highlight>
                  <a:srgbClr val="FFFFFF"/>
                </a:highlight>
                <a:latin typeface="Consolas"/>
              </a:rPr>
              <a:t>,</a:t>
            </a:r>
            <a:r>
              <a:rPr lang="en-US" sz="3200" dirty="0">
                <a:solidFill>
                  <a:srgbClr val="0000FF"/>
                </a:solidFill>
                <a:highlight>
                  <a:srgbClr val="FFFFFF"/>
                </a:highlight>
                <a:latin typeface="Consolas"/>
              </a:rPr>
              <a:t>function</a:t>
            </a:r>
            <a:r>
              <a:rPr lang="en-US" sz="3200" dirty="0">
                <a:solidFill>
                  <a:srgbClr val="000000"/>
                </a:solidFill>
                <a:highlight>
                  <a:srgbClr val="FFFFFF"/>
                </a:highlight>
                <a:latin typeface="Consolas"/>
              </a:rPr>
              <a:t>($scope)</a:t>
            </a:r>
          </a:p>
          <a:p>
            <a:r>
              <a:rPr lang="en-US" sz="3200" dirty="0">
                <a:solidFill>
                  <a:srgbClr val="000000"/>
                </a:solidFill>
                <a:highlight>
                  <a:srgbClr val="FFFFFF"/>
                </a:highlight>
                <a:latin typeface="Consolas"/>
              </a:rPr>
              <a:t>        {</a:t>
            </a:r>
          </a:p>
          <a:p>
            <a:r>
              <a:rPr lang="en-US" sz="3200" dirty="0">
                <a:solidFill>
                  <a:srgbClr val="000000"/>
                </a:solidFill>
                <a:highlight>
                  <a:srgbClr val="FFFFFF"/>
                </a:highlight>
                <a:latin typeface="Consolas"/>
              </a:rPr>
              <a:t>            $</a:t>
            </a:r>
            <a:r>
              <a:rPr lang="en-US" sz="3200" dirty="0" err="1">
                <a:solidFill>
                  <a:srgbClr val="000000"/>
                </a:solidFill>
                <a:highlight>
                  <a:srgbClr val="FFFFFF"/>
                </a:highlight>
                <a:latin typeface="Consolas"/>
              </a:rPr>
              <a:t>scope.title</a:t>
            </a:r>
            <a:r>
              <a:rPr lang="en-US" sz="3200" dirty="0">
                <a:solidFill>
                  <a:srgbClr val="000000"/>
                </a:solidFill>
                <a:highlight>
                  <a:srgbClr val="FFFFFF"/>
                </a:highlight>
                <a:latin typeface="Consolas"/>
              </a:rPr>
              <a:t>=</a:t>
            </a:r>
            <a:r>
              <a:rPr lang="en-US" sz="3200" dirty="0">
                <a:solidFill>
                  <a:srgbClr val="A31515"/>
                </a:solidFill>
                <a:highlight>
                  <a:srgbClr val="FFFFFF"/>
                </a:highlight>
                <a:latin typeface="Consolas"/>
              </a:rPr>
              <a:t>"</a:t>
            </a:r>
            <a:r>
              <a:rPr lang="en-US" sz="3200" dirty="0" err="1">
                <a:solidFill>
                  <a:srgbClr val="A31515"/>
                </a:solidFill>
                <a:highlight>
                  <a:srgbClr val="FFFFFF"/>
                </a:highlight>
                <a:latin typeface="Consolas"/>
              </a:rPr>
              <a:t>AngularJs</a:t>
            </a:r>
            <a:r>
              <a:rPr lang="en-US" sz="3200" dirty="0">
                <a:solidFill>
                  <a:srgbClr val="A31515"/>
                </a:solidFill>
                <a:highlight>
                  <a:srgbClr val="FFFFFF"/>
                </a:highlight>
                <a:latin typeface="Consolas"/>
              </a:rPr>
              <a:t>"</a:t>
            </a:r>
            <a:endParaRPr lang="en-US" sz="3200" dirty="0">
              <a:solidFill>
                <a:srgbClr val="000000"/>
              </a:solidFill>
              <a:highlight>
                <a:srgbClr val="FFFFFF"/>
              </a:highlight>
              <a:latin typeface="Consolas"/>
            </a:endParaRPr>
          </a:p>
          <a:p>
            <a:r>
              <a:rPr lang="en-US" sz="3200" dirty="0">
                <a:solidFill>
                  <a:srgbClr val="000000"/>
                </a:solidFill>
                <a:highlight>
                  <a:srgbClr val="FFFFFF"/>
                </a:highlight>
                <a:latin typeface="Consolas"/>
              </a:rPr>
              <a:t>        });</a:t>
            </a:r>
          </a:p>
          <a:p>
            <a:r>
              <a:rPr lang="en-US" sz="3200" dirty="0">
                <a:solidFill>
                  <a:srgbClr val="000000"/>
                </a:solidFill>
                <a:highlight>
                  <a:srgbClr val="FFFFFF"/>
                </a:highlight>
                <a:latin typeface="Consolas"/>
              </a:rPr>
              <a:t>    </a:t>
            </a:r>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script</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body</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a:p>
            <a:r>
              <a:rPr lang="en-US" sz="3200" dirty="0">
                <a:solidFill>
                  <a:srgbClr val="0000FF"/>
                </a:solidFill>
                <a:highlight>
                  <a:srgbClr val="FFFFFF"/>
                </a:highlight>
                <a:latin typeface="Consolas"/>
              </a:rPr>
              <a:t>&lt;/</a:t>
            </a:r>
            <a:r>
              <a:rPr lang="en-US" sz="3200" dirty="0">
                <a:solidFill>
                  <a:srgbClr val="800000"/>
                </a:solidFill>
                <a:highlight>
                  <a:srgbClr val="FFFFFF"/>
                </a:highlight>
                <a:latin typeface="Consolas"/>
              </a:rPr>
              <a:t>html</a:t>
            </a:r>
            <a:r>
              <a:rPr lang="en-US" sz="3200" dirty="0">
                <a:solidFill>
                  <a:srgbClr val="0000FF"/>
                </a:solidFill>
                <a:highlight>
                  <a:srgbClr val="FFFFFF"/>
                </a:highlight>
                <a:latin typeface="Consolas"/>
              </a:rPr>
              <a:t>&gt;</a:t>
            </a:r>
            <a:endParaRPr lang="en-US" sz="3200" dirty="0">
              <a:solidFill>
                <a:srgbClr val="000000"/>
              </a:solidFill>
              <a:highlight>
                <a:srgbClr val="FFFFFF"/>
              </a:highlight>
              <a:latin typeface="Consolas"/>
            </a:endParaRPr>
          </a:p>
        </p:txBody>
      </p:sp>
    </p:spTree>
    <p:extLst>
      <p:ext uri="{BB962C8B-B14F-4D97-AF65-F5344CB8AC3E}">
        <p14:creationId xmlns:p14="http://schemas.microsoft.com/office/powerpoint/2010/main" val="31970285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8647</TotalTime>
  <Words>1555</Words>
  <Application>Microsoft Office PowerPoint</Application>
  <PresentationFormat>A4 Paper (210x297 mm)</PresentationFormat>
  <Paragraphs>318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Median</vt:lpstr>
      <vt:lpstr>AngularJS</vt:lpstr>
      <vt:lpstr>AngularJS</vt:lpstr>
      <vt:lpstr>AngularJS Features</vt:lpstr>
      <vt:lpstr>Angular JS Core Features</vt:lpstr>
      <vt:lpstr>Angular JS Core Features</vt:lpstr>
      <vt:lpstr>AngularJS Advantages</vt:lpstr>
      <vt:lpstr>The AngularJS Components</vt:lpstr>
      <vt:lpstr>AngularJS Extends HTML</vt:lpstr>
      <vt:lpstr>AngularJS Extends HTML</vt:lpstr>
      <vt:lpstr>AngularJS Extends HTML</vt:lpstr>
      <vt:lpstr>AngularJS Execution</vt:lpstr>
      <vt:lpstr>AngularJS - MVC Architecture</vt:lpstr>
      <vt:lpstr>AngularJS - MVC Architecture</vt:lpstr>
      <vt:lpstr>AngularJS Directives</vt:lpstr>
      <vt:lpstr>AngularJS Expressions</vt:lpstr>
      <vt:lpstr>AngularJS Tables</vt:lpstr>
      <vt:lpstr>AngularJS Module</vt:lpstr>
      <vt:lpstr>AngularJS Module</vt:lpstr>
      <vt:lpstr>Modules and Controllers in Files</vt:lpstr>
      <vt:lpstr>AngularJS Controllers</vt:lpstr>
      <vt:lpstr>AngularJS Scope</vt:lpstr>
      <vt:lpstr>AngularJS Filters</vt:lpstr>
      <vt:lpstr>AngularJS Filters</vt:lpstr>
      <vt:lpstr>AngularJS Filters</vt:lpstr>
      <vt:lpstr>HTML DOM</vt:lpstr>
      <vt:lpstr>AngularJS Forms</vt:lpstr>
      <vt:lpstr>AngularJS Form Validation</vt:lpstr>
      <vt:lpstr>AngularJS Form Validation</vt:lpstr>
      <vt:lpstr>AngularJS - Includes</vt:lpstr>
      <vt:lpstr>AngularJS - Services</vt:lpstr>
      <vt:lpstr>http Service</vt:lpstr>
      <vt:lpstr>http Service</vt:lpstr>
      <vt:lpstr>Way to define User Services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Administrator</cp:lastModifiedBy>
  <cp:revision>125</cp:revision>
  <dcterms:created xsi:type="dcterms:W3CDTF">2006-08-16T00:00:00Z</dcterms:created>
  <dcterms:modified xsi:type="dcterms:W3CDTF">2016-03-07T13:54:01Z</dcterms:modified>
</cp:coreProperties>
</file>