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76" r:id="rId3"/>
    <p:sldId id="256" r:id="rId4"/>
    <p:sldId id="260" r:id="rId5"/>
    <p:sldId id="261" r:id="rId6"/>
    <p:sldId id="262" r:id="rId7"/>
    <p:sldId id="277" r:id="rId8"/>
    <p:sldId id="263" r:id="rId9"/>
    <p:sldId id="264" r:id="rId10"/>
    <p:sldId id="265" r:id="rId11"/>
    <p:sldId id="266" r:id="rId12"/>
    <p:sldId id="267" r:id="rId13"/>
    <p:sldId id="268" r:id="rId14"/>
    <p:sldId id="278" r:id="rId15"/>
    <p:sldId id="269" r:id="rId16"/>
    <p:sldId id="279" r:id="rId17"/>
    <p:sldId id="270" r:id="rId18"/>
    <p:sldId id="271" r:id="rId19"/>
    <p:sldId id="272" r:id="rId20"/>
    <p:sldId id="273" r:id="rId21"/>
    <p:sldId id="259" r:id="rId22"/>
    <p:sldId id="257" r:id="rId23"/>
    <p:sldId id="258"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66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10/31/2013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10/31/2013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10/31/2013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10/31/2013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10/31/2013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10/31/2013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10/31/2013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00000"/>
                </a:solidFill>
              </a:rPr>
              <a:t>WCF Overview</a:t>
            </a:r>
            <a:endParaRPr lang="en-US" dirty="0"/>
          </a:p>
        </p:txBody>
      </p:sp>
      <p:sp>
        <p:nvSpPr>
          <p:cNvPr id="5" name="Content Placeholder 4"/>
          <p:cNvSpPr>
            <a:spLocks noGrp="1"/>
          </p:cNvSpPr>
          <p:nvPr>
            <p:ph sz="quarter" idx="1"/>
          </p:nvPr>
        </p:nvSpPr>
        <p:spPr/>
        <p:txBody>
          <a:bodyPr>
            <a:normAutofit/>
          </a:bodyPr>
          <a:lstStyle/>
          <a:p>
            <a:r>
              <a:rPr lang="en-US" sz="2200" dirty="0" smtClean="0">
                <a:solidFill>
                  <a:srgbClr val="333333"/>
                </a:solidFill>
              </a:rPr>
              <a:t>WCF stands for Windows Communication Foundation.</a:t>
            </a:r>
          </a:p>
          <a:p>
            <a:r>
              <a:rPr lang="en-US" sz="2200" dirty="0" smtClean="0">
                <a:solidFill>
                  <a:srgbClr val="333333"/>
                </a:solidFill>
              </a:rPr>
              <a:t>Windows Communication Foundation (WCF) is an SDK  and  runtime system  for developing, configuring and deploying  network-distributed services over Network.</a:t>
            </a:r>
          </a:p>
          <a:p>
            <a:r>
              <a:rPr lang="en-US" sz="2200" dirty="0" smtClean="0">
                <a:solidFill>
                  <a:srgbClr val="333333"/>
                </a:solidFill>
              </a:rPr>
              <a:t>A Service is a collection of operations that are exposed so that the Client can call them and execute them. Here the Service is a WCF service or a Web service.</a:t>
            </a:r>
          </a:p>
          <a:p>
            <a:r>
              <a:rPr lang="en-US" sz="2200" dirty="0" smtClean="0">
                <a:solidFill>
                  <a:srgbClr val="333333"/>
                </a:solidFill>
              </a:rPr>
              <a:t>Windows Communication Foundation (WCF) is unified programming model provided in .NET Framework 3.0.</a:t>
            </a:r>
          </a:p>
          <a:p>
            <a:r>
              <a:rPr lang="en-US" sz="2200" dirty="0" smtClean="0">
                <a:solidFill>
                  <a:srgbClr val="333333"/>
                </a:solidFill>
              </a:rPr>
              <a:t>WCF is a combined features of Web Service, </a:t>
            </a:r>
            <a:r>
              <a:rPr lang="en-US" sz="2200" dirty="0" err="1" smtClean="0">
                <a:solidFill>
                  <a:srgbClr val="333333"/>
                </a:solidFill>
              </a:rPr>
              <a:t>Remoting</a:t>
            </a:r>
            <a:r>
              <a:rPr lang="en-US" sz="2200" dirty="0" smtClean="0">
                <a:solidFill>
                  <a:srgbClr val="333333"/>
                </a:solidFill>
              </a:rPr>
              <a:t>, MSMQ and COM+. </a:t>
            </a:r>
          </a:p>
          <a:p>
            <a:endParaRPr lang="en-US" sz="2200" dirty="0">
              <a:solidFill>
                <a:srgbClr val="33333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Contracts</a:t>
            </a:r>
            <a:endParaRPr lang="en-US" dirty="0"/>
          </a:p>
        </p:txBody>
      </p:sp>
      <p:sp>
        <p:nvSpPr>
          <p:cNvPr id="5" name="Content Placeholder 4"/>
          <p:cNvSpPr>
            <a:spLocks noGrp="1"/>
          </p:cNvSpPr>
          <p:nvPr>
            <p:ph sz="quarter" idx="1"/>
          </p:nvPr>
        </p:nvSpPr>
        <p:spPr/>
        <p:txBody>
          <a:bodyPr>
            <a:normAutofit/>
          </a:bodyPr>
          <a:lstStyle/>
          <a:p>
            <a:r>
              <a:rPr lang="en-US" sz="1600" b="1" dirty="0" smtClean="0">
                <a:solidFill>
                  <a:schemeClr val="tx1">
                    <a:lumMod val="65000"/>
                    <a:lumOff val="35000"/>
                  </a:schemeClr>
                </a:solidFill>
              </a:rPr>
              <a:t>C-Contract(What?)</a:t>
            </a:r>
            <a:r>
              <a:rPr lang="en-US" sz="1600" dirty="0" smtClean="0">
                <a:solidFill>
                  <a:schemeClr val="tx1">
                    <a:lumMod val="65000"/>
                    <a:lumOff val="35000"/>
                  </a:schemeClr>
                </a:solidFill>
              </a:rPr>
              <a:t>: Specifies the interface between client and the server. It's a simple interface with some attribute.</a:t>
            </a:r>
          </a:p>
          <a:p>
            <a:r>
              <a:rPr lang="en-US" sz="1600" dirty="0" smtClean="0">
                <a:solidFill>
                  <a:schemeClr val="tx1">
                    <a:lumMod val="65000"/>
                    <a:lumOff val="35000"/>
                  </a:schemeClr>
                </a:solidFill>
              </a:rPr>
              <a:t>A contract is a standard way of describing what the service does.</a:t>
            </a:r>
          </a:p>
          <a:p>
            <a:r>
              <a:rPr lang="en-US" sz="1600" dirty="0" smtClean="0">
                <a:solidFill>
                  <a:schemeClr val="tx1">
                    <a:lumMod val="65000"/>
                    <a:lumOff val="35000"/>
                  </a:schemeClr>
                </a:solidFill>
              </a:rPr>
              <a:t>contracts are platform independent.</a:t>
            </a:r>
          </a:p>
          <a:p>
            <a:r>
              <a:rPr lang="en-US" sz="1600" dirty="0" smtClean="0">
                <a:solidFill>
                  <a:schemeClr val="tx1">
                    <a:lumMod val="65000"/>
                    <a:lumOff val="35000"/>
                  </a:schemeClr>
                </a:solidFill>
              </a:rPr>
              <a:t>In WCF, all services expose contracts.</a:t>
            </a:r>
          </a:p>
          <a:p>
            <a:endParaRPr lang="en-US" sz="2200" dirty="0">
              <a:solidFill>
                <a:schemeClr val="tx1">
                  <a:lumMod val="65000"/>
                  <a:lumOff val="35000"/>
                </a:schemeClr>
              </a:solidFill>
            </a:endParaRPr>
          </a:p>
        </p:txBody>
      </p:sp>
      <p:pic>
        <p:nvPicPr>
          <p:cNvPr id="1026" name="Picture 2" descr="C:\Users\Admin\Desktop\Wcfservicetype_small.JPG"/>
          <p:cNvPicPr>
            <a:picLocks noChangeAspect="1" noChangeArrowheads="1"/>
          </p:cNvPicPr>
          <p:nvPr/>
        </p:nvPicPr>
        <p:blipFill>
          <a:blip r:embed="rId2"/>
          <a:srcRect/>
          <a:stretch>
            <a:fillRect/>
          </a:stretch>
        </p:blipFill>
        <p:spPr bwMode="auto">
          <a:xfrm>
            <a:off x="304800" y="3276600"/>
            <a:ext cx="8552912" cy="3276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003399"/>
                </a:solidFill>
              </a:rPr>
              <a:t>Service Contract</a:t>
            </a:r>
          </a:p>
        </p:txBody>
      </p:sp>
      <p:sp>
        <p:nvSpPr>
          <p:cNvPr id="11" name="Content Placeholder 10"/>
          <p:cNvSpPr>
            <a:spLocks noGrp="1"/>
          </p:cNvSpPr>
          <p:nvPr>
            <p:ph sz="quarter" idx="1"/>
          </p:nvPr>
        </p:nvSpPr>
        <p:spPr/>
        <p:txBody>
          <a:bodyPr>
            <a:normAutofit fontScale="62500" lnSpcReduction="20000"/>
          </a:bodyPr>
          <a:lstStyle/>
          <a:p>
            <a:r>
              <a:rPr lang="en-US" dirty="0" smtClean="0">
                <a:solidFill>
                  <a:srgbClr val="333333"/>
                </a:solidFill>
              </a:rPr>
              <a:t>Service contract describes the operations that service  provide to the client.</a:t>
            </a:r>
          </a:p>
          <a:p>
            <a:r>
              <a:rPr lang="en-US" dirty="0" smtClean="0">
                <a:solidFill>
                  <a:srgbClr val="333333"/>
                </a:solidFill>
              </a:rPr>
              <a:t>Service Contracts defines what operations are available and how clients use them.</a:t>
            </a:r>
          </a:p>
          <a:p>
            <a:r>
              <a:rPr lang="en-US" dirty="0" smtClean="0">
                <a:solidFill>
                  <a:srgbClr val="333333"/>
                </a:solidFill>
              </a:rPr>
              <a:t>A WCF Service can have more than one service contract but it should have at least one Service contract.</a:t>
            </a:r>
          </a:p>
          <a:p>
            <a:r>
              <a:rPr lang="en-US" dirty="0" smtClean="0">
                <a:solidFill>
                  <a:srgbClr val="333333"/>
                </a:solidFill>
              </a:rPr>
              <a:t>Service contracts are two types</a:t>
            </a:r>
          </a:p>
          <a:p>
            <a:pPr lvl="1"/>
            <a:r>
              <a:rPr lang="en-US" dirty="0" smtClean="0">
                <a:solidFill>
                  <a:srgbClr val="333333"/>
                </a:solidFill>
              </a:rPr>
              <a:t>Service Contract</a:t>
            </a:r>
          </a:p>
          <a:p>
            <a:pPr lvl="1"/>
            <a:r>
              <a:rPr lang="en-US" dirty="0" smtClean="0">
                <a:solidFill>
                  <a:srgbClr val="333333"/>
                </a:solidFill>
              </a:rPr>
              <a:t>Operation Contract</a:t>
            </a:r>
          </a:p>
          <a:p>
            <a:r>
              <a:rPr lang="en-US" dirty="0" smtClean="0">
                <a:solidFill>
                  <a:srgbClr val="333333"/>
                </a:solidFill>
              </a:rPr>
              <a:t>Service Contract can be define using </a:t>
            </a:r>
            <a:r>
              <a:rPr lang="en-US" sz="2400" dirty="0" smtClean="0">
                <a:latin typeface="Consolas"/>
              </a:rPr>
              <a:t>[</a:t>
            </a:r>
            <a:r>
              <a:rPr lang="en-US" sz="2400" dirty="0" smtClean="0">
                <a:solidFill>
                  <a:srgbClr val="2B91AF"/>
                </a:solidFill>
                <a:latin typeface="Consolas"/>
              </a:rPr>
              <a:t>ServiceContract] </a:t>
            </a:r>
            <a:r>
              <a:rPr lang="en-US" sz="2400" dirty="0" smtClean="0">
                <a:solidFill>
                  <a:srgbClr val="333333"/>
                </a:solidFill>
                <a:latin typeface="Consolas"/>
              </a:rPr>
              <a:t>attribute</a:t>
            </a:r>
            <a:r>
              <a:rPr lang="en-US" dirty="0" smtClean="0">
                <a:solidFill>
                  <a:srgbClr val="333333"/>
                </a:solidFill>
              </a:rPr>
              <a:t> Operation Contract can be define using </a:t>
            </a:r>
            <a:r>
              <a:rPr lang="en-US" sz="2400" dirty="0" smtClean="0">
                <a:solidFill>
                  <a:srgbClr val="2B91AF"/>
                </a:solidFill>
                <a:latin typeface="Consolas"/>
              </a:rPr>
              <a:t>[OperationContract] </a:t>
            </a:r>
            <a:r>
              <a:rPr lang="en-US" dirty="0" smtClean="0">
                <a:solidFill>
                  <a:srgbClr val="333333"/>
                </a:solidFill>
              </a:rPr>
              <a:t>attribute</a:t>
            </a:r>
          </a:p>
          <a:p>
            <a:r>
              <a:rPr lang="en-US" dirty="0" smtClean="0"/>
              <a:t>The ServiceContract attribute marks an interface as a Service Contract.</a:t>
            </a:r>
            <a:endParaRPr lang="en-US" dirty="0" smtClean="0">
              <a:solidFill>
                <a:srgbClr val="333333"/>
              </a:solidFill>
            </a:endParaRPr>
          </a:p>
          <a:p>
            <a:r>
              <a:rPr lang="en-US" dirty="0" smtClean="0">
                <a:solidFill>
                  <a:srgbClr val="333333"/>
                </a:solidFill>
              </a:rPr>
              <a:t>service contract attribute implements to classes and interfaces</a:t>
            </a:r>
          </a:p>
          <a:p>
            <a:r>
              <a:rPr lang="en-US" dirty="0" smtClean="0">
                <a:solidFill>
                  <a:srgbClr val="333333"/>
                </a:solidFill>
              </a:rPr>
              <a:t>[ServiceContract] attribute is similar to the [WebServcie] attribute in the WebService </a:t>
            </a:r>
          </a:p>
          <a:p>
            <a:r>
              <a:rPr lang="en-US" dirty="0" smtClean="0">
                <a:solidFill>
                  <a:srgbClr val="333333"/>
                </a:solidFill>
              </a:rPr>
              <a:t>The OperationContract attribute exposes methods of the interface. </a:t>
            </a:r>
          </a:p>
          <a:p>
            <a:r>
              <a:rPr lang="en-US" dirty="0" smtClean="0">
                <a:solidFill>
                  <a:srgbClr val="333333"/>
                </a:solidFill>
              </a:rPr>
              <a:t>[OpeartionContract] is similar to the [WebMethod]  attribute in WebService.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003399"/>
                </a:solidFill>
              </a:rPr>
              <a:t>Service Contract</a:t>
            </a:r>
          </a:p>
        </p:txBody>
      </p:sp>
      <p:sp>
        <p:nvSpPr>
          <p:cNvPr id="11" name="Content Placeholder 10"/>
          <p:cNvSpPr>
            <a:spLocks noGrp="1"/>
          </p:cNvSpPr>
          <p:nvPr>
            <p:ph sz="quarter" idx="1"/>
          </p:nvPr>
        </p:nvSpPr>
        <p:spPr/>
        <p:txBody>
          <a:bodyPr>
            <a:normAutofit fontScale="47500" lnSpcReduction="20000"/>
          </a:bodyPr>
          <a:lstStyle/>
          <a:p>
            <a:pPr>
              <a:buNone/>
            </a:pPr>
            <a:r>
              <a:rPr lang="en-US" sz="2800" dirty="0" smtClean="0">
                <a:latin typeface="Consolas"/>
              </a:rPr>
              <a:t>[</a:t>
            </a:r>
            <a:r>
              <a:rPr lang="en-US" sz="2800" dirty="0" smtClean="0">
                <a:solidFill>
                  <a:srgbClr val="2B91AF"/>
                </a:solidFill>
                <a:latin typeface="Consolas"/>
              </a:rPr>
              <a:t>ServiceContract]</a:t>
            </a:r>
          </a:p>
          <a:p>
            <a:pPr>
              <a:buNone/>
            </a:pPr>
            <a:r>
              <a:rPr lang="en-US" sz="2800" dirty="0" smtClean="0">
                <a:solidFill>
                  <a:srgbClr val="0000FF"/>
                </a:solidFill>
                <a:latin typeface="Consolas"/>
              </a:rPr>
              <a:t>public interface </a:t>
            </a:r>
            <a:r>
              <a:rPr lang="en-US" sz="2800" dirty="0" err="1" smtClean="0">
                <a:solidFill>
                  <a:srgbClr val="2B91AF"/>
                </a:solidFill>
                <a:latin typeface="Consolas"/>
              </a:rPr>
              <a:t>ICalculator</a:t>
            </a:r>
            <a:endParaRPr lang="en-US" sz="2800" dirty="0" smtClean="0">
              <a:solidFill>
                <a:srgbClr val="2B91AF"/>
              </a:solidFill>
              <a:latin typeface="Consolas"/>
            </a:endParaRPr>
          </a:p>
          <a:p>
            <a:pPr>
              <a:buNone/>
            </a:pPr>
            <a:r>
              <a:rPr lang="en-US" sz="2800" dirty="0" smtClean="0">
                <a:solidFill>
                  <a:srgbClr val="2B91AF"/>
                </a:solidFill>
                <a:latin typeface="Consolas"/>
              </a:rPr>
              <a:t>{</a:t>
            </a:r>
          </a:p>
          <a:p>
            <a:pPr>
              <a:buNone/>
            </a:pPr>
            <a:r>
              <a:rPr lang="en-US" sz="2800" dirty="0" smtClean="0">
                <a:solidFill>
                  <a:srgbClr val="2B91AF"/>
                </a:solidFill>
                <a:latin typeface="Consolas"/>
              </a:rPr>
              <a:t>    [OperationContract]</a:t>
            </a:r>
          </a:p>
          <a:p>
            <a:pPr>
              <a:buNone/>
            </a:pPr>
            <a:r>
              <a:rPr lang="en-US" sz="2800" dirty="0" smtClean="0">
                <a:solidFill>
                  <a:srgbClr val="2B91AF"/>
                </a:solidFill>
                <a:latin typeface="Consolas"/>
              </a:rPr>
              <a:t>    </a:t>
            </a:r>
            <a:r>
              <a:rPr lang="en-US" sz="2800" dirty="0" smtClean="0">
                <a:solidFill>
                  <a:srgbClr val="0000FF"/>
                </a:solidFill>
                <a:latin typeface="Consolas"/>
              </a:rPr>
              <a:t>int Add(int num1, int num2);</a:t>
            </a:r>
          </a:p>
          <a:p>
            <a:pPr>
              <a:buNone/>
            </a:pPr>
            <a:r>
              <a:rPr lang="en-US" sz="2800" dirty="0" smtClean="0">
                <a:solidFill>
                  <a:srgbClr val="0000FF"/>
                </a:solidFill>
                <a:latin typeface="Consolas"/>
              </a:rPr>
              <a:t>	</a:t>
            </a:r>
            <a:r>
              <a:rPr lang="en-US" sz="2800" dirty="0" smtClean="0">
                <a:solidFill>
                  <a:srgbClr val="00B050"/>
                </a:solidFill>
                <a:latin typeface="Consolas"/>
              </a:rPr>
              <a:t>  //</a:t>
            </a:r>
            <a:r>
              <a:rPr lang="en-US" sz="2800" dirty="0" err="1" smtClean="0">
                <a:solidFill>
                  <a:srgbClr val="00B050"/>
                </a:solidFill>
                <a:latin typeface="Consolas"/>
              </a:rPr>
              <a:t>int</a:t>
            </a:r>
            <a:r>
              <a:rPr lang="en-US" sz="2800" dirty="0" smtClean="0">
                <a:solidFill>
                  <a:srgbClr val="00B050"/>
                </a:solidFill>
                <a:latin typeface="Consolas"/>
              </a:rPr>
              <a:t> Sub(int num1, int num2);</a:t>
            </a:r>
          </a:p>
          <a:p>
            <a:pPr>
              <a:buNone/>
            </a:pPr>
            <a:r>
              <a:rPr lang="en-US" sz="2800" dirty="0" smtClean="0">
                <a:solidFill>
                  <a:srgbClr val="0000FF"/>
                </a:solidFill>
                <a:latin typeface="Consolas"/>
              </a:rPr>
              <a:t>}</a:t>
            </a:r>
          </a:p>
          <a:p>
            <a:pPr>
              <a:buNone/>
            </a:pPr>
            <a:r>
              <a:rPr lang="en-US" sz="2800" dirty="0" smtClean="0">
                <a:solidFill>
                  <a:srgbClr val="0000FF"/>
                </a:solidFill>
                <a:latin typeface="Consolas"/>
              </a:rPr>
              <a:t>Once we define Service contract in the interface, we can create implement class for this interface.</a:t>
            </a:r>
          </a:p>
          <a:p>
            <a:pPr>
              <a:buNone/>
            </a:pPr>
            <a:endParaRPr lang="en-US" sz="2800" dirty="0" smtClean="0">
              <a:solidFill>
                <a:srgbClr val="0000FF"/>
              </a:solidFill>
              <a:latin typeface="Consolas"/>
            </a:endParaRPr>
          </a:p>
          <a:p>
            <a:r>
              <a:rPr lang="en-US" sz="2800" dirty="0" smtClean="0">
                <a:solidFill>
                  <a:srgbClr val="0000FF"/>
                </a:solidFill>
                <a:latin typeface="Consolas"/>
              </a:rPr>
              <a:t>public</a:t>
            </a:r>
            <a:r>
              <a:rPr lang="en-US" sz="2800" b="1" dirty="0" smtClean="0">
                <a:solidFill>
                  <a:srgbClr val="0000FF"/>
                </a:solidFill>
                <a:latin typeface="Consolas"/>
              </a:rPr>
              <a:t> class </a:t>
            </a:r>
            <a:r>
              <a:rPr lang="en-US" sz="2800" b="1" dirty="0" err="1" smtClean="0">
                <a:solidFill>
                  <a:srgbClr val="2B91AF"/>
                </a:solidFill>
                <a:latin typeface="Consolas"/>
              </a:rPr>
              <a:t>Calculator:ICalculator</a:t>
            </a:r>
            <a:endParaRPr lang="en-US" sz="2800" b="1" dirty="0" smtClean="0">
              <a:solidFill>
                <a:srgbClr val="2B91AF"/>
              </a:solidFill>
              <a:latin typeface="Consolas"/>
            </a:endParaRPr>
          </a:p>
          <a:p>
            <a:r>
              <a:rPr lang="en-US" sz="2800" b="1" dirty="0" smtClean="0">
                <a:solidFill>
                  <a:srgbClr val="2B91AF"/>
                </a:solidFill>
                <a:latin typeface="Consolas"/>
              </a:rPr>
              <a:t>    {</a:t>
            </a:r>
          </a:p>
          <a:p>
            <a:r>
              <a:rPr lang="en-US" sz="2800" b="1" dirty="0" smtClean="0">
                <a:solidFill>
                  <a:srgbClr val="2B91AF"/>
                </a:solidFill>
                <a:latin typeface="Consolas"/>
              </a:rPr>
              <a:t>        </a:t>
            </a:r>
            <a:r>
              <a:rPr lang="en-US" sz="2800" b="1" dirty="0" smtClean="0">
                <a:solidFill>
                  <a:srgbClr val="0000FF"/>
                </a:solidFill>
                <a:latin typeface="Consolas"/>
              </a:rPr>
              <a:t>public </a:t>
            </a:r>
            <a:r>
              <a:rPr lang="en-US" sz="2800" b="1" dirty="0" err="1" smtClean="0">
                <a:solidFill>
                  <a:srgbClr val="0000FF"/>
                </a:solidFill>
                <a:latin typeface="Consolas"/>
              </a:rPr>
              <a:t>int</a:t>
            </a:r>
            <a:r>
              <a:rPr lang="en-US" sz="2800" b="1" dirty="0" smtClean="0">
                <a:solidFill>
                  <a:srgbClr val="0000FF"/>
                </a:solidFill>
                <a:latin typeface="Consolas"/>
              </a:rPr>
              <a:t> Add(</a:t>
            </a:r>
            <a:r>
              <a:rPr lang="en-US" sz="2800" b="1" dirty="0" err="1" smtClean="0">
                <a:solidFill>
                  <a:srgbClr val="0000FF"/>
                </a:solidFill>
                <a:latin typeface="Consolas"/>
              </a:rPr>
              <a:t>int</a:t>
            </a:r>
            <a:r>
              <a:rPr lang="en-US" sz="2800" b="1" dirty="0" smtClean="0">
                <a:solidFill>
                  <a:srgbClr val="0000FF"/>
                </a:solidFill>
                <a:latin typeface="Consolas"/>
              </a:rPr>
              <a:t> a, </a:t>
            </a:r>
            <a:r>
              <a:rPr lang="en-US" sz="2800" b="1" dirty="0" err="1" smtClean="0">
                <a:solidFill>
                  <a:srgbClr val="0000FF"/>
                </a:solidFill>
                <a:latin typeface="Consolas"/>
              </a:rPr>
              <a:t>int</a:t>
            </a:r>
            <a:r>
              <a:rPr lang="en-US" sz="2800" b="1" dirty="0" smtClean="0">
                <a:solidFill>
                  <a:srgbClr val="0000FF"/>
                </a:solidFill>
                <a:latin typeface="Consolas"/>
              </a:rPr>
              <a:t> b)</a:t>
            </a:r>
          </a:p>
          <a:p>
            <a:r>
              <a:rPr lang="en-US" sz="2800" b="1" dirty="0" smtClean="0">
                <a:solidFill>
                  <a:srgbClr val="0000FF"/>
                </a:solidFill>
                <a:latin typeface="Consolas"/>
              </a:rPr>
              <a:t>        {</a:t>
            </a:r>
          </a:p>
          <a:p>
            <a:r>
              <a:rPr lang="en-US" sz="2800" b="1" dirty="0" smtClean="0">
                <a:solidFill>
                  <a:srgbClr val="0000FF"/>
                </a:solidFill>
                <a:latin typeface="Consolas"/>
              </a:rPr>
              <a:t>            return (a + b);</a:t>
            </a:r>
          </a:p>
          <a:p>
            <a:r>
              <a:rPr lang="en-US" sz="2800" b="1" dirty="0" smtClean="0">
                <a:solidFill>
                  <a:srgbClr val="0000FF"/>
                </a:solidFill>
                <a:latin typeface="Consolas"/>
              </a:rPr>
              <a:t>        }</a:t>
            </a:r>
          </a:p>
          <a:p>
            <a:r>
              <a:rPr lang="en-US" sz="2800" b="1" dirty="0" smtClean="0">
                <a:solidFill>
                  <a:srgbClr val="0000FF"/>
                </a:solidFill>
                <a:latin typeface="Consolas"/>
              </a:rPr>
              <a:t>    }</a:t>
            </a:r>
          </a:p>
          <a:p>
            <a:pPr>
              <a:buNone/>
            </a:pPr>
            <a:endParaRPr lang="en-US" sz="2800" dirty="0" smtClean="0">
              <a:solidFill>
                <a:srgbClr val="0000FF"/>
              </a:solidFill>
              <a:latin typeface="Consolas"/>
            </a:endParaRPr>
          </a:p>
          <a:p>
            <a:endParaRPr lang="en-US" dirty="0">
              <a:solidFill>
                <a:srgbClr val="333333"/>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DataContract</a:t>
            </a:r>
            <a:endParaRPr lang="en-US" dirty="0"/>
          </a:p>
        </p:txBody>
      </p:sp>
      <p:sp>
        <p:nvSpPr>
          <p:cNvPr id="11" name="Content Placeholder 10"/>
          <p:cNvSpPr>
            <a:spLocks noGrp="1"/>
          </p:cNvSpPr>
          <p:nvPr>
            <p:ph sz="quarter" idx="1"/>
          </p:nvPr>
        </p:nvSpPr>
        <p:spPr/>
        <p:txBody>
          <a:bodyPr>
            <a:normAutofit fontScale="62500" lnSpcReduction="20000"/>
          </a:bodyPr>
          <a:lstStyle/>
          <a:p>
            <a:r>
              <a:rPr lang="en-US" dirty="0" smtClean="0">
                <a:solidFill>
                  <a:srgbClr val="333333"/>
                </a:solidFill>
              </a:rPr>
              <a:t>A data contract is a formal agreement between a service and a client.</a:t>
            </a:r>
          </a:p>
          <a:p>
            <a:r>
              <a:rPr lang="en-US" dirty="0" smtClean="0">
                <a:solidFill>
                  <a:srgbClr val="333333"/>
                </a:solidFill>
              </a:rPr>
              <a:t>Data Contract  abstractly describes the what data to be exchanged between client to service or service to client.</a:t>
            </a:r>
          </a:p>
          <a:p>
            <a:r>
              <a:rPr lang="en-US" dirty="0" smtClean="0">
                <a:solidFill>
                  <a:srgbClr val="333333"/>
                </a:solidFill>
              </a:rPr>
              <a:t>Data Contracts describes the data that the Client and the Service exchange.</a:t>
            </a:r>
          </a:p>
          <a:p>
            <a:r>
              <a:rPr lang="en-US" dirty="0" smtClean="0">
                <a:solidFill>
                  <a:srgbClr val="333333"/>
                </a:solidFill>
              </a:rPr>
              <a:t>WCF uses a serialization engine called the Data Contract Serializer by default to serialize and deserialize data.[Implicit DataContract]</a:t>
            </a:r>
          </a:p>
          <a:p>
            <a:r>
              <a:rPr lang="en-US" dirty="0" smtClean="0">
                <a:solidFill>
                  <a:srgbClr val="333333"/>
                </a:solidFill>
              </a:rPr>
              <a:t>Simple types such as int, string etc has an implicit data contracts.</a:t>
            </a:r>
          </a:p>
          <a:p>
            <a:r>
              <a:rPr lang="en-US" dirty="0" smtClean="0">
                <a:solidFill>
                  <a:srgbClr val="333333"/>
                </a:solidFill>
              </a:rPr>
              <a:t>We can also explicitly create a data contract by using DataContractAttribute and DataMemberAttribute attributes. This attribute can be applied to classes, structures, and enumerations.</a:t>
            </a:r>
          </a:p>
          <a:p>
            <a:r>
              <a:rPr lang="en-US" dirty="0" smtClean="0">
                <a:solidFill>
                  <a:srgbClr val="333333"/>
                </a:solidFill>
              </a:rPr>
              <a:t>The DataMemberAttribute attribute must then be applied to each member of the data contract type to indicate that it is a data member, that is, it should be serialized.</a:t>
            </a:r>
          </a:p>
          <a:p>
            <a:r>
              <a:rPr lang="en-US" b="1" dirty="0" smtClean="0">
                <a:solidFill>
                  <a:srgbClr val="333333"/>
                </a:solidFill>
              </a:rPr>
              <a:t>Note:</a:t>
            </a:r>
            <a:r>
              <a:rPr lang="en-US" dirty="0" smtClean="0"/>
              <a:t> </a:t>
            </a:r>
            <a:r>
              <a:rPr lang="en-US" i="1" dirty="0" smtClean="0">
                <a:solidFill>
                  <a:srgbClr val="003399"/>
                </a:solidFill>
              </a:rPr>
              <a:t>We need to include </a:t>
            </a:r>
            <a:r>
              <a:rPr lang="en-US" i="1" dirty="0" smtClean="0">
                <a:solidFill>
                  <a:srgbClr val="C00000"/>
                </a:solidFill>
              </a:rPr>
              <a:t>System.Runtime.Serialization</a:t>
            </a:r>
            <a:r>
              <a:rPr lang="en-US" i="1" dirty="0" smtClean="0">
                <a:solidFill>
                  <a:srgbClr val="003399"/>
                </a:solidFill>
              </a:rPr>
              <a:t> reference to the application. This assembly holds the DataContract and DataMember attribute.</a:t>
            </a:r>
            <a:endParaRPr lang="en-US" b="1" i="1" dirty="0" smtClean="0">
              <a:solidFill>
                <a:srgbClr val="003399"/>
              </a:solidFill>
            </a:endParaRPr>
          </a:p>
          <a:p>
            <a:endParaRPr lang="en-US" dirty="0">
              <a:solidFill>
                <a:srgbClr val="333333"/>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DataContract</a:t>
            </a:r>
            <a:endParaRPr lang="en-US" dirty="0"/>
          </a:p>
        </p:txBody>
      </p:sp>
      <p:sp>
        <p:nvSpPr>
          <p:cNvPr id="11" name="Content Placeholder 10"/>
          <p:cNvSpPr>
            <a:spLocks noGrp="1"/>
          </p:cNvSpPr>
          <p:nvPr>
            <p:ph sz="quarter" idx="1"/>
          </p:nvPr>
        </p:nvSpPr>
        <p:spPr/>
        <p:txBody>
          <a:bodyPr>
            <a:normAutofit fontScale="77500" lnSpcReduction="20000"/>
          </a:bodyPr>
          <a:lstStyle/>
          <a:p>
            <a:r>
              <a:rPr lang="en-US" dirty="0" smtClean="0">
                <a:solidFill>
                  <a:srgbClr val="333333"/>
                </a:solidFill>
              </a:rPr>
              <a:t>Data Contracts can be defined as follows:</a:t>
            </a:r>
          </a:p>
          <a:p>
            <a:r>
              <a:rPr lang="en-US" dirty="0" smtClean="0">
                <a:solidFill>
                  <a:srgbClr val="333333"/>
                </a:solidFill>
              </a:rPr>
              <a:t> It describes the external format of data passed to and from service operations </a:t>
            </a:r>
          </a:p>
          <a:p>
            <a:r>
              <a:rPr lang="en-US" dirty="0" smtClean="0">
                <a:solidFill>
                  <a:srgbClr val="333333"/>
                </a:solidFill>
              </a:rPr>
              <a:t>It defines the structure and types of data exchanged in service messages</a:t>
            </a:r>
          </a:p>
          <a:p>
            <a:r>
              <a:rPr lang="en-US" dirty="0" smtClean="0">
                <a:solidFill>
                  <a:srgbClr val="333333"/>
                </a:solidFill>
              </a:rPr>
              <a:t>It maps a CLR type to an XML Schema </a:t>
            </a:r>
          </a:p>
          <a:p>
            <a:r>
              <a:rPr lang="en-US" dirty="0" smtClean="0">
                <a:solidFill>
                  <a:srgbClr val="333333"/>
                </a:solidFill>
              </a:rPr>
              <a:t>It defines how data types are serialized and deserialized. Through serialization, you convert an object into a sequence of bytes that can be transmitted over a network. Through deserialization, you reassemble an object from a sequence of bytes that you receive from a calling application.</a:t>
            </a:r>
          </a:p>
          <a:p>
            <a:r>
              <a:rPr lang="en-US" dirty="0" smtClean="0">
                <a:solidFill>
                  <a:srgbClr val="333333"/>
                </a:solidFill>
              </a:rPr>
              <a:t>It is a versioning system that allows you to manage changes to structured data .</a:t>
            </a:r>
            <a:endParaRPr lang="en-US" dirty="0">
              <a:solidFill>
                <a:srgbClr val="333333"/>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
          <p:cNvSpPr txBox="1">
            <a:spLocks/>
          </p:cNvSpPr>
          <p:nvPr/>
        </p:nvSpPr>
        <p:spPr>
          <a:xfrm>
            <a:off x="533400" y="304800"/>
            <a:ext cx="8153400" cy="6019800"/>
          </a:xfrm>
          <a:prstGeom prst="rect">
            <a:avLst/>
          </a:prstGeom>
        </p:spPr>
        <p:txBody>
          <a:bodyPr>
            <a:normAutofit fontScale="47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chemeClr val="tx1"/>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ServiceContract]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public interface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IEmployeeService</a:t>
            </a:r>
            <a:endParaRPr kumimoji="0" lang="en-US" sz="2800" b="0" i="0" u="none" strike="noStrike" kern="1200" cap="none" spc="0" normalizeH="0" baseline="0" noProof="0" dirty="0" smtClean="0">
              <a:ln>
                <a:noFill/>
              </a:ln>
              <a:solidFill>
                <a:srgbClr val="2B91A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[OperationContract]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Employee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GetEmployeeDetails</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int</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EmpId</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DataContract]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public class </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Employee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private string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m_Name</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private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int</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m_Age</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DataMember</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public string Name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get { return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m_Name</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set {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m_Name</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 value;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DataMember</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public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int</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Age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get { return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m_Age</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set {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m_Age</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 value;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Versioning in Data Contract</a:t>
            </a:r>
            <a:endParaRPr lang="en-US" dirty="0"/>
          </a:p>
        </p:txBody>
      </p:sp>
      <p:sp>
        <p:nvSpPr>
          <p:cNvPr id="11" name="Content Placeholder 10"/>
          <p:cNvSpPr>
            <a:spLocks noGrp="1"/>
          </p:cNvSpPr>
          <p:nvPr>
            <p:ph sz="quarter" idx="1"/>
          </p:nvPr>
        </p:nvSpPr>
        <p:spPr/>
        <p:txBody>
          <a:bodyPr>
            <a:normAutofit/>
          </a:bodyPr>
          <a:lstStyle/>
          <a:p>
            <a:r>
              <a:rPr lang="en-US" sz="2400" dirty="0" smtClean="0">
                <a:solidFill>
                  <a:srgbClr val="333333"/>
                </a:solidFill>
              </a:rPr>
              <a:t>DataContract versioning is required when a modification has been made to the existing DataContract exposed to the client from the service or vice versa. </a:t>
            </a:r>
          </a:p>
          <a:p>
            <a:r>
              <a:rPr lang="en-US" sz="2400" smtClean="0"/>
              <a:t>If </a:t>
            </a:r>
            <a:r>
              <a:rPr lang="en-US" sz="2400" dirty="0" smtClean="0"/>
              <a:t>either service or client changes the schema of DataContract exposed, then a new version of DataContract is needed and both parties involved in communication should be able to accommodate the changes done in the DataContract. </a:t>
            </a:r>
            <a:endParaRPr lang="en-US" sz="2400" dirty="0" smtClean="0">
              <a:solidFill>
                <a:srgbClr val="333333"/>
              </a:solidFill>
            </a:endParaRPr>
          </a:p>
          <a:p>
            <a:r>
              <a:rPr lang="en-US" sz="2400" dirty="0" smtClean="0"/>
              <a:t>The scenario that can cause for a new version of DataContract is as below, </a:t>
            </a:r>
          </a:p>
          <a:p>
            <a:pPr lvl="1"/>
            <a:r>
              <a:rPr lang="en-US" sz="2400" dirty="0" smtClean="0"/>
              <a:t>Missing a member from existing DataContract.</a:t>
            </a:r>
          </a:p>
          <a:p>
            <a:pPr lvl="1"/>
            <a:r>
              <a:rPr lang="en-US" sz="2400" dirty="0" smtClean="0"/>
              <a:t>Adding a new member to existing DataContract.</a:t>
            </a:r>
          </a:p>
          <a:p>
            <a:endParaRPr lang="en-US" dirty="0">
              <a:solidFill>
                <a:srgbClr val="333333"/>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Fault Contract</a:t>
            </a:r>
            <a:endParaRPr lang="en-US" dirty="0"/>
          </a:p>
        </p:txBody>
      </p:sp>
      <p:sp>
        <p:nvSpPr>
          <p:cNvPr id="11" name="Content Placeholder 10"/>
          <p:cNvSpPr>
            <a:spLocks noGrp="1"/>
          </p:cNvSpPr>
          <p:nvPr>
            <p:ph sz="quarter" idx="1"/>
          </p:nvPr>
        </p:nvSpPr>
        <p:spPr/>
        <p:txBody>
          <a:bodyPr>
            <a:normAutofit fontScale="77500" lnSpcReduction="20000"/>
          </a:bodyPr>
          <a:lstStyle/>
          <a:p>
            <a:r>
              <a:rPr lang="en-US" sz="2400" dirty="0" smtClean="0">
                <a:solidFill>
                  <a:schemeClr val="tx1">
                    <a:lumMod val="65000"/>
                    <a:lumOff val="35000"/>
                  </a:schemeClr>
                </a:solidFill>
              </a:rPr>
              <a:t>In all managed applications, processing errors are represented by Exception objects.</a:t>
            </a:r>
            <a:endParaRPr lang="en-US" sz="2400" b="1" dirty="0" smtClean="0">
              <a:solidFill>
                <a:schemeClr val="tx1">
                  <a:lumMod val="65000"/>
                  <a:lumOff val="35000"/>
                </a:schemeClr>
              </a:solidFill>
            </a:endParaRPr>
          </a:p>
          <a:p>
            <a:r>
              <a:rPr lang="en-US" sz="2400" dirty="0" smtClean="0">
                <a:solidFill>
                  <a:schemeClr val="tx1">
                    <a:lumMod val="65000"/>
                    <a:lumOff val="35000"/>
                  </a:schemeClr>
                </a:solidFill>
              </a:rPr>
              <a:t>In WCF By </a:t>
            </a:r>
            <a:r>
              <a:rPr lang="en-US" sz="2400" dirty="0" smtClean="0">
                <a:solidFill>
                  <a:schemeClr val="tx1">
                    <a:lumMod val="65000"/>
                    <a:lumOff val="35000"/>
                  </a:schemeClr>
                </a:solidFill>
              </a:rPr>
              <a:t>default when we throw any exception from service, it will not reach the client side. </a:t>
            </a:r>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service methods communicate processing error information using SOAP fault messages.</a:t>
            </a:r>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WCF provides the option to handle and convey the error message to client from service using SOAP Fault contract</a:t>
            </a:r>
            <a:r>
              <a:rPr lang="en-US" sz="2400" dirty="0" smtClean="0">
                <a:solidFill>
                  <a:schemeClr val="tx1">
                    <a:lumMod val="65000"/>
                    <a:lumOff val="35000"/>
                  </a:schemeClr>
                </a:solidFill>
              </a:rPr>
              <a:t>.</a:t>
            </a:r>
          </a:p>
          <a:p>
            <a:r>
              <a:rPr lang="en-US" sz="2400" dirty="0" smtClean="0">
                <a:solidFill>
                  <a:schemeClr val="tx1">
                    <a:lumMod val="65000"/>
                    <a:lumOff val="35000"/>
                  </a:schemeClr>
                </a:solidFill>
              </a:rPr>
              <a:t>SOAP faults are message types that are included in the metadata for a service </a:t>
            </a:r>
            <a:r>
              <a:rPr lang="en-US" sz="2400" dirty="0" smtClean="0">
                <a:solidFill>
                  <a:schemeClr val="tx1">
                    <a:lumMod val="65000"/>
                    <a:lumOff val="35000"/>
                  </a:schemeClr>
                </a:solidFill>
              </a:rPr>
              <a:t>operation.</a:t>
            </a:r>
          </a:p>
          <a:p>
            <a:r>
              <a:rPr lang="en-US" sz="2400" dirty="0" smtClean="0">
                <a:solidFill>
                  <a:schemeClr val="tx1">
                    <a:lumMod val="65000"/>
                    <a:lumOff val="35000"/>
                  </a:schemeClr>
                </a:solidFill>
              </a:rPr>
              <a:t>SOAP faults are expressed to clients in XML form, they are highly interoperable.</a:t>
            </a:r>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Fault Contract provides documented view for error accorded in the service to client. This help as to easy identity the what error has accord.</a:t>
            </a:r>
          </a:p>
          <a:p>
            <a:r>
              <a:rPr lang="en-US" sz="2400" dirty="0" smtClean="0">
                <a:solidFill>
                  <a:schemeClr val="tx1">
                    <a:lumMod val="65000"/>
                    <a:lumOff val="35000"/>
                  </a:schemeClr>
                </a:solidFill>
              </a:rPr>
              <a:t>In wcf any exception thrown by the service reaches the client as a FaultException.</a:t>
            </a:r>
            <a:endParaRPr lang="en-US" sz="2400" b="1"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
          <p:cNvSpPr txBox="1">
            <a:spLocks/>
          </p:cNvSpPr>
          <p:nvPr/>
        </p:nvSpPr>
        <p:spPr>
          <a:xfrm>
            <a:off x="304800" y="381000"/>
            <a:ext cx="8382000" cy="6172200"/>
          </a:xfrm>
          <a:prstGeom prst="rect">
            <a:avLst/>
          </a:prstGeom>
        </p:spPr>
        <p:txBody>
          <a:bodyPr>
            <a:normAutofit fontScale="55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900" b="1" i="0" u="none" strike="noStrike" kern="1200" cap="none" spc="0" normalizeH="0" baseline="0" noProof="0" dirty="0" smtClean="0">
                <a:ln>
                  <a:noFill/>
                </a:ln>
                <a:solidFill>
                  <a:srgbClr val="003399"/>
                </a:solidFill>
                <a:effectLst/>
                <a:uLnTx/>
                <a:uFillTx/>
                <a:latin typeface="+mn-lt"/>
                <a:ea typeface="+mn-ea"/>
                <a:cs typeface="+mn-cs"/>
              </a:rPr>
              <a:t>Implement Fault Contract in service:</a:t>
            </a:r>
            <a:br>
              <a:rPr kumimoji="0" lang="en-US" sz="2900" b="1" i="0" u="none" strike="noStrike" kern="1200" cap="none" spc="0" normalizeH="0" baseline="0" noProof="0" dirty="0" smtClean="0">
                <a:ln>
                  <a:noFill/>
                </a:ln>
                <a:solidFill>
                  <a:srgbClr val="003399"/>
                </a:solidFill>
                <a:effectLst/>
                <a:uLnTx/>
                <a:uFillTx/>
                <a:latin typeface="+mn-lt"/>
                <a:ea typeface="+mn-ea"/>
                <a:cs typeface="+mn-cs"/>
              </a:rPr>
            </a:b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public interface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IService</a:t>
            </a:r>
            <a:endParaRPr kumimoji="0" lang="en-US" sz="2800" b="0" i="0" u="none" strike="noStrike" kern="1200" cap="none" spc="0" normalizeH="0" baseline="0" noProof="0" dirty="0" smtClean="0">
              <a:ln>
                <a:noFill/>
              </a:ln>
              <a:solidFill>
                <a:srgbClr val="2B91A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[OperationContract]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FaultContract</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typeof</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MyFaultException</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int</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Div(</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int</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 </a:t>
            </a:r>
            <a:r>
              <a:rPr kumimoji="0" lang="en-US" sz="2800" b="0" i="0" u="none" strike="noStrike" kern="1200" cap="none" spc="0" normalizeH="0" baseline="0" noProof="0" dirty="0" err="1" smtClean="0">
                <a:ln>
                  <a:noFill/>
                </a:ln>
                <a:solidFill>
                  <a:srgbClr val="0000FF"/>
                </a:solidFill>
                <a:effectLst/>
                <a:uLnTx/>
                <a:uFillTx/>
                <a:latin typeface="Consolas"/>
                <a:ea typeface="+mn-ea"/>
                <a:cs typeface="+mn-cs"/>
              </a:rPr>
              <a:t>int</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b);</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DataContract]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public class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MyFaultException</a:t>
            </a:r>
            <a:endParaRPr kumimoji="0" lang="en-US" sz="2800" b="0" i="0" u="none" strike="noStrike" kern="1200" cap="none" spc="0" normalizeH="0" baseline="0" noProof="0" dirty="0" smtClean="0">
              <a:ln>
                <a:noFill/>
              </a:ln>
              <a:solidFill>
                <a:srgbClr val="2B91A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private string _reason;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r>
              <a:rPr kumimoji="0" lang="en-US" sz="2800" b="0" i="0" u="none" strike="noStrike" kern="1200" cap="none" spc="0" normalizeH="0" baseline="0" noProof="0" dirty="0" err="1" smtClean="0">
                <a:ln>
                  <a:noFill/>
                </a:ln>
                <a:solidFill>
                  <a:srgbClr val="2B91AF"/>
                </a:solidFill>
                <a:effectLst/>
                <a:uLnTx/>
                <a:uFillTx/>
                <a:latin typeface="Consolas"/>
                <a:ea typeface="+mn-ea"/>
                <a:cs typeface="+mn-cs"/>
              </a:rPr>
              <a:t>DataMember</a:t>
            </a: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800" b="0" i="0" u="none" strike="noStrike" kern="1200" cap="none" spc="0" normalizeH="0" baseline="0" noProof="0" dirty="0" smtClean="0">
              <a:ln>
                <a:noFill/>
              </a:ln>
              <a:solidFill>
                <a:srgbClr val="2B91A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2B91AF"/>
                </a:solidFill>
                <a:effectLst/>
                <a:uLnTx/>
                <a:uFillTx/>
                <a:latin typeface="Consolas"/>
                <a:ea typeface="+mn-ea"/>
                <a:cs typeface="+mn-cs"/>
              </a:rPr>
              <a:t>    </a:t>
            </a: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public string Reason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800" b="0" i="0" u="none" strike="noStrike" kern="1200" cap="none" spc="0" normalizeH="0" baseline="0" noProof="0" dirty="0" smtClean="0">
              <a:ln>
                <a:noFill/>
              </a:ln>
              <a:solidFill>
                <a:srgbClr val="0000F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get { return _reason;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800" b="0" i="0" u="none" strike="noStrike" kern="1200" cap="none" spc="0" normalizeH="0" baseline="0" noProof="0" dirty="0" smtClean="0">
              <a:ln>
                <a:noFill/>
              </a:ln>
              <a:solidFill>
                <a:srgbClr val="0000F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set { _reason = value;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800" b="0" i="0" u="none" strike="noStrike" kern="1200" cap="none" spc="0" normalizeH="0" baseline="0" noProof="0" dirty="0" smtClean="0">
              <a:ln>
                <a:noFill/>
              </a:ln>
              <a:solidFill>
                <a:srgbClr val="0000F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1" i="0" u="none" strike="noStrike" kern="1200" cap="none" spc="0" normalizeH="0" baseline="0" noProof="0" dirty="0" smtClean="0">
              <a:ln>
                <a:noFill/>
              </a:ln>
              <a:solidFill>
                <a:srgbClr val="003399"/>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
          <p:cNvSpPr txBox="1">
            <a:spLocks/>
          </p:cNvSpPr>
          <p:nvPr/>
        </p:nvSpPr>
        <p:spPr>
          <a:xfrm>
            <a:off x="457200" y="457200"/>
            <a:ext cx="8229600" cy="6096000"/>
          </a:xfrm>
          <a:prstGeom prst="rect">
            <a:avLst/>
          </a:prstGeom>
        </p:spPr>
        <p:txBody>
          <a:bodyPr>
            <a:normAutofit fontScale="55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900" b="1" i="0" u="none" strike="noStrike" kern="1200" cap="none" spc="0" normalizeH="0" baseline="0" noProof="0" smtClean="0">
                <a:ln>
                  <a:noFill/>
                </a:ln>
                <a:solidFill>
                  <a:srgbClr val="003399"/>
                </a:solidFill>
                <a:effectLst/>
                <a:uLnTx/>
                <a:uFillTx/>
                <a:latin typeface="+mn-lt"/>
                <a:ea typeface="+mn-ea"/>
                <a:cs typeface="+mn-cs"/>
              </a:rPr>
              <a:t>Implement Fault Contract in service:</a:t>
            </a:r>
            <a:br>
              <a:rPr kumimoji="0" lang="en-US" sz="2900" b="1" i="0" u="none" strike="noStrike" kern="1200" cap="none" spc="0" normalizeH="0" baseline="0" noProof="0" smtClean="0">
                <a:ln>
                  <a:noFill/>
                </a:ln>
                <a:solidFill>
                  <a:srgbClr val="003399"/>
                </a:solidFill>
                <a:effectLst/>
                <a:uLnTx/>
                <a:uFillTx/>
                <a:latin typeface="+mn-lt"/>
                <a:ea typeface="+mn-ea"/>
                <a:cs typeface="+mn-cs"/>
              </a:rPr>
            </a:br>
            <a:r>
              <a:rPr kumimoji="0" lang="en-US" sz="2800" b="0" i="0" u="none" strike="noStrike" kern="1200" cap="none" spc="0" normalizeH="0" baseline="0" noProof="0" smtClean="0">
                <a:ln>
                  <a:noFill/>
                </a:ln>
                <a:solidFill>
                  <a:srgbClr val="0000FF"/>
                </a:solidFill>
                <a:effectLst/>
                <a:uLnTx/>
                <a:uFillTx/>
                <a:latin typeface="Consolas"/>
                <a:ea typeface="+mn-ea"/>
                <a:cs typeface="+mn-cs"/>
              </a:rPr>
              <a:t> public int Div(int a, int b)</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try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int res;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res = a / b;</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return res;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0000FF"/>
                </a:solidFill>
                <a:effectLst/>
                <a:uLnTx/>
                <a:uFillTx/>
                <a:latin typeface="Consolas"/>
                <a:ea typeface="+mn-ea"/>
                <a:cs typeface="+mn-cs"/>
              </a:rPr>
              <a:t>        catch (</a:t>
            </a:r>
            <a:r>
              <a:rPr kumimoji="0" lang="en-US" sz="2800" b="0" i="0" u="none" strike="noStrike" kern="1200" cap="none" spc="0" normalizeH="0" baseline="0" noProof="0" smtClean="0">
                <a:ln>
                  <a:noFill/>
                </a:ln>
                <a:solidFill>
                  <a:srgbClr val="2B91AF"/>
                </a:solidFill>
                <a:effectLst/>
                <a:uLnTx/>
                <a:uFillTx/>
                <a:latin typeface="Consolas"/>
                <a:ea typeface="+mn-ea"/>
                <a:cs typeface="+mn-cs"/>
              </a:rPr>
              <a:t>Exception ex)</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2B91A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2B91A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2B91AF"/>
                </a:solidFill>
                <a:effectLst/>
                <a:uLnTx/>
                <a:uFillTx/>
                <a:latin typeface="Consolas"/>
                <a:ea typeface="+mn-ea"/>
                <a:cs typeface="+mn-cs"/>
              </a:rPr>
              <a:t>            MyFaultException theFault = </a:t>
            </a:r>
            <a:r>
              <a:rPr kumimoji="0" lang="en-US" sz="2800" b="0" i="0" u="none" strike="noStrike" kern="1200" cap="none" spc="0" normalizeH="0" baseline="0" noProof="0" smtClean="0">
                <a:ln>
                  <a:noFill/>
                </a:ln>
                <a:solidFill>
                  <a:srgbClr val="0000FF"/>
                </a:solidFill>
                <a:effectLst/>
                <a:uLnTx/>
                <a:uFillTx/>
                <a:latin typeface="Consolas"/>
                <a:ea typeface="+mn-ea"/>
                <a:cs typeface="+mn-cs"/>
              </a:rPr>
              <a:t>new </a:t>
            </a:r>
            <a:r>
              <a:rPr kumimoji="0" lang="en-US" sz="2800" b="0" i="0" u="none" strike="noStrike" kern="1200" cap="none" spc="0" normalizeH="0" baseline="0" noProof="0" smtClean="0">
                <a:ln>
                  <a:noFill/>
                </a:ln>
                <a:solidFill>
                  <a:srgbClr val="2B91AF"/>
                </a:solidFill>
                <a:effectLst/>
                <a:uLnTx/>
                <a:uFillTx/>
                <a:latin typeface="Consolas"/>
                <a:ea typeface="+mn-ea"/>
                <a:cs typeface="+mn-cs"/>
              </a:rPr>
              <a:t>MyFaultException();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800" b="0" i="0" u="none" strike="noStrike" kern="1200" cap="none" spc="0" normalizeH="0" baseline="0" noProof="0" smtClean="0">
              <a:ln>
                <a:noFill/>
              </a:ln>
              <a:solidFill>
                <a:srgbClr val="2B91AF"/>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2B91AF"/>
                </a:solidFill>
                <a:effectLst/>
                <a:uLnTx/>
                <a:uFillTx/>
                <a:latin typeface="Consolas"/>
                <a:ea typeface="+mn-ea"/>
                <a:cs typeface="+mn-cs"/>
              </a:rPr>
              <a:t>            theFault.Reason = </a:t>
            </a:r>
            <a:r>
              <a:rPr kumimoji="0" lang="en-US" sz="2800" b="0" i="0" u="none" strike="noStrike" kern="1200" cap="none" spc="0" normalizeH="0" baseline="0" noProof="0" smtClean="0">
                <a:ln>
                  <a:noFill/>
                </a:ln>
                <a:solidFill>
                  <a:srgbClr val="A31515"/>
                </a:solidFill>
                <a:effectLst/>
                <a:uLnTx/>
                <a:uFillTx/>
                <a:latin typeface="Consolas"/>
                <a:ea typeface="+mn-ea"/>
                <a:cs typeface="+mn-cs"/>
              </a:rPr>
              <a:t>"Some Error " + ex.Message.ToString();</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800" b="0" i="0" u="none" strike="noStrike" kern="1200" cap="none" spc="0" normalizeH="0" baseline="0" noProof="0" smtClean="0">
              <a:ln>
                <a:noFill/>
              </a:ln>
              <a:solidFill>
                <a:srgbClr val="A31515"/>
              </a:solidFill>
              <a:effectLst/>
              <a:uLnTx/>
              <a:uFillTx/>
              <a:latin typeface="Consolas"/>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A31515"/>
                </a:solidFill>
                <a:effectLst/>
                <a:uLnTx/>
                <a:uFillTx/>
                <a:latin typeface="Consolas"/>
                <a:ea typeface="+mn-ea"/>
                <a:cs typeface="+mn-cs"/>
              </a:rPr>
              <a:t>            </a:t>
            </a:r>
            <a:r>
              <a:rPr kumimoji="0" lang="en-US" sz="2800" b="0" i="0" u="none" strike="noStrike" kern="1200" cap="none" spc="0" normalizeH="0" baseline="0" noProof="0" smtClean="0">
                <a:ln>
                  <a:noFill/>
                </a:ln>
                <a:solidFill>
                  <a:srgbClr val="0000FF"/>
                </a:solidFill>
                <a:effectLst/>
                <a:uLnTx/>
                <a:uFillTx/>
                <a:latin typeface="Consolas"/>
                <a:ea typeface="+mn-ea"/>
                <a:cs typeface="+mn-cs"/>
              </a:rPr>
              <a:t>throw new </a:t>
            </a:r>
            <a:r>
              <a:rPr kumimoji="0" lang="en-US" sz="2800" b="0" i="0" u="none" strike="noStrike" kern="1200" cap="none" spc="0" normalizeH="0" baseline="0" noProof="0" smtClean="0">
                <a:ln>
                  <a:noFill/>
                </a:ln>
                <a:solidFill>
                  <a:srgbClr val="2B91AF"/>
                </a:solidFill>
                <a:effectLst/>
                <a:uLnTx/>
                <a:uFillTx/>
                <a:latin typeface="Consolas"/>
                <a:ea typeface="+mn-ea"/>
                <a:cs typeface="+mn-cs"/>
              </a:rPr>
              <a:t>FaultException&lt;MyFaultException&gt;(theFault,</a:t>
            </a:r>
            <a:r>
              <a:rPr kumimoji="0" lang="en-US" sz="2800" b="0" i="0" u="none" strike="noStrike" kern="1200" cap="none" spc="0" normalizeH="0" baseline="0" noProof="0" smtClean="0">
                <a:ln>
                  <a:noFill/>
                </a:ln>
                <a:solidFill>
                  <a:srgbClr val="0000FF"/>
                </a:solidFill>
                <a:effectLst/>
                <a:uLnTx/>
                <a:uFillTx/>
                <a:latin typeface="Consolas"/>
                <a:ea typeface="+mn-ea"/>
                <a:cs typeface="+mn-cs"/>
              </a:rPr>
              <a:t>new </a:t>
            </a:r>
            <a:r>
              <a:rPr kumimoji="0" lang="en-US" sz="2800" b="0" i="0" u="none" strike="noStrike" kern="1200" cap="none" spc="0" normalizeH="0" baseline="0" noProof="0" smtClean="0">
                <a:ln>
                  <a:noFill/>
                </a:ln>
                <a:solidFill>
                  <a:srgbClr val="2B91AF"/>
                </a:solidFill>
                <a:effectLst/>
                <a:uLnTx/>
                <a:uFillTx/>
                <a:latin typeface="Consolas"/>
                <a:ea typeface="+mn-ea"/>
                <a:cs typeface="+mn-cs"/>
              </a:rPr>
              <a:t>FaultReason(theFault.Reason));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2B91AF"/>
                </a:solidFill>
                <a:effectLst/>
                <a:uLnTx/>
                <a:uFillTx/>
                <a:latin typeface="Consolas"/>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smtClean="0">
                <a:ln>
                  <a:noFill/>
                </a:ln>
                <a:solidFill>
                  <a:srgbClr val="2B91AF"/>
                </a:solidFill>
                <a:effectLst/>
                <a:uLnTx/>
                <a:uFillTx/>
                <a:latin typeface="Consolas"/>
                <a:ea typeface="+mn-ea"/>
                <a:cs typeface="+mn-cs"/>
              </a:rPr>
              <a:t>    }</a:t>
            </a:r>
            <a:endParaRPr kumimoji="0" lang="en-US" sz="2800" b="0" i="0" u="none" strike="noStrike" kern="1200" cap="none" spc="0" normalizeH="0" baseline="0" noProof="0" dirty="0" smtClean="0">
              <a:ln>
                <a:noFill/>
              </a:ln>
              <a:solidFill>
                <a:srgbClr val="2B91AF"/>
              </a:solidFill>
              <a:effectLst/>
              <a:uLnTx/>
              <a:uFillTx/>
              <a:latin typeface="Consolas"/>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wcf components.JPG"/>
          <p:cNvPicPr>
            <a:picLocks noChangeAspect="1" noChangeArrowheads="1"/>
          </p:cNvPicPr>
          <p:nvPr/>
        </p:nvPicPr>
        <p:blipFill>
          <a:blip r:embed="rId2"/>
          <a:srcRect/>
          <a:stretch>
            <a:fillRect/>
          </a:stretch>
        </p:blipFill>
        <p:spPr bwMode="auto">
          <a:xfrm>
            <a:off x="1066800" y="380999"/>
            <a:ext cx="7239000" cy="599593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Fault Contract</a:t>
            </a:r>
            <a:endParaRPr lang="en-US" dirty="0"/>
          </a:p>
        </p:txBody>
      </p:sp>
      <p:sp>
        <p:nvSpPr>
          <p:cNvPr id="11" name="Content Placeholder 10"/>
          <p:cNvSpPr>
            <a:spLocks noGrp="1"/>
          </p:cNvSpPr>
          <p:nvPr>
            <p:ph sz="quarter" idx="1"/>
          </p:nvPr>
        </p:nvSpPr>
        <p:spPr/>
        <p:txBody>
          <a:bodyPr>
            <a:normAutofit fontScale="85000" lnSpcReduction="20000"/>
          </a:bodyPr>
          <a:lstStyle/>
          <a:p>
            <a:pPr>
              <a:buNone/>
            </a:pPr>
            <a:r>
              <a:rPr lang="en-US" b="1" dirty="0" smtClean="0">
                <a:solidFill>
                  <a:srgbClr val="003399"/>
                </a:solidFill>
              </a:rPr>
              <a:t>Implement Fault Contract in Client:</a:t>
            </a:r>
            <a:br>
              <a:rPr lang="en-US" b="1" dirty="0" smtClean="0">
                <a:solidFill>
                  <a:srgbClr val="003399"/>
                </a:solidFill>
              </a:rPr>
            </a:br>
            <a:r>
              <a:rPr lang="en-US" sz="2800" dirty="0" smtClean="0">
                <a:solidFill>
                  <a:srgbClr val="0000FF"/>
                </a:solidFill>
                <a:latin typeface="Consolas"/>
              </a:rPr>
              <a:t> try</a:t>
            </a:r>
          </a:p>
          <a:p>
            <a:pPr>
              <a:buNone/>
            </a:pPr>
            <a:r>
              <a:rPr lang="en-US" sz="2800" dirty="0" smtClean="0">
                <a:solidFill>
                  <a:srgbClr val="0000FF"/>
                </a:solidFill>
                <a:latin typeface="Consolas"/>
              </a:rPr>
              <a:t>            {</a:t>
            </a:r>
          </a:p>
          <a:p>
            <a:pPr>
              <a:buNone/>
            </a:pPr>
            <a:r>
              <a:rPr lang="en-US" sz="2800" dirty="0" smtClean="0">
                <a:solidFill>
                  <a:srgbClr val="0000FF"/>
                </a:solidFill>
                <a:latin typeface="Consolas"/>
              </a:rPr>
              <a:t>                int res = </a:t>
            </a:r>
            <a:r>
              <a:rPr lang="en-US" sz="2800" dirty="0" err="1" smtClean="0">
                <a:solidFill>
                  <a:srgbClr val="0000FF"/>
                </a:solidFill>
                <a:latin typeface="Consolas"/>
              </a:rPr>
              <a:t>ob.Div</a:t>
            </a:r>
            <a:r>
              <a:rPr lang="en-US" sz="2800" dirty="0" smtClean="0">
                <a:solidFill>
                  <a:srgbClr val="0000FF"/>
                </a:solidFill>
                <a:latin typeface="Consolas"/>
              </a:rPr>
              <a:t>(</a:t>
            </a:r>
            <a:r>
              <a:rPr lang="en-US" sz="2800" dirty="0" err="1" smtClean="0">
                <a:solidFill>
                  <a:srgbClr val="0000FF"/>
                </a:solidFill>
                <a:latin typeface="Consolas"/>
              </a:rPr>
              <a:t>i</a:t>
            </a:r>
            <a:r>
              <a:rPr lang="en-US" sz="2800" dirty="0" smtClean="0">
                <a:solidFill>
                  <a:srgbClr val="0000FF"/>
                </a:solidFill>
                <a:latin typeface="Consolas"/>
              </a:rPr>
              <a:t>, j);</a:t>
            </a:r>
          </a:p>
          <a:p>
            <a:pPr>
              <a:buNone/>
            </a:pPr>
            <a:r>
              <a:rPr lang="en-US" sz="2800" dirty="0" smtClean="0">
                <a:solidFill>
                  <a:srgbClr val="0000FF"/>
                </a:solidFill>
                <a:latin typeface="Consolas"/>
              </a:rPr>
              <a:t>            }</a:t>
            </a:r>
          </a:p>
          <a:p>
            <a:pPr>
              <a:buNone/>
            </a:pPr>
            <a:r>
              <a:rPr lang="en-US" sz="2800" dirty="0" smtClean="0">
                <a:solidFill>
                  <a:srgbClr val="0000FF"/>
                </a:solidFill>
                <a:latin typeface="Consolas"/>
              </a:rPr>
              <a:t>            catch(</a:t>
            </a:r>
            <a:r>
              <a:rPr lang="en-US" sz="2800" dirty="0" err="1" smtClean="0">
                <a:solidFill>
                  <a:srgbClr val="2B91AF"/>
                </a:solidFill>
                <a:latin typeface="Consolas"/>
              </a:rPr>
              <a:t>FaultException</a:t>
            </a:r>
            <a:r>
              <a:rPr lang="en-US" sz="2800" dirty="0" smtClean="0">
                <a:solidFill>
                  <a:srgbClr val="2B91AF"/>
                </a:solidFill>
                <a:latin typeface="Consolas"/>
              </a:rPr>
              <a:t>&lt;ServiceReference1.MyFaultException&gt;</a:t>
            </a:r>
            <a:r>
              <a:rPr lang="en-US" sz="2800" dirty="0" err="1" smtClean="0">
                <a:solidFill>
                  <a:srgbClr val="2B91AF"/>
                </a:solidFill>
                <a:latin typeface="Consolas"/>
              </a:rPr>
              <a:t>ee</a:t>
            </a:r>
            <a:r>
              <a:rPr lang="en-US" sz="2800" dirty="0" smtClean="0">
                <a:solidFill>
                  <a:srgbClr val="2B91AF"/>
                </a:solidFill>
                <a:latin typeface="Consolas"/>
              </a:rPr>
              <a:t>)</a:t>
            </a:r>
          </a:p>
          <a:p>
            <a:pPr>
              <a:buNone/>
            </a:pPr>
            <a:r>
              <a:rPr lang="en-US" sz="2800" dirty="0" smtClean="0">
                <a:solidFill>
                  <a:srgbClr val="2B91AF"/>
                </a:solidFill>
                <a:latin typeface="Consolas"/>
              </a:rPr>
              <a:t>            {</a:t>
            </a:r>
          </a:p>
          <a:p>
            <a:pPr>
              <a:buNone/>
            </a:pPr>
            <a:r>
              <a:rPr lang="en-US" sz="2800" dirty="0" smtClean="0">
                <a:solidFill>
                  <a:srgbClr val="2B91AF"/>
                </a:solidFill>
                <a:latin typeface="Consolas"/>
              </a:rPr>
              <a:t>                </a:t>
            </a:r>
            <a:r>
              <a:rPr lang="en-US" sz="2800" dirty="0" err="1" smtClean="0">
                <a:solidFill>
                  <a:srgbClr val="2B91AF"/>
                </a:solidFill>
                <a:latin typeface="Consolas"/>
              </a:rPr>
              <a:t>Console.WriteLine</a:t>
            </a:r>
            <a:r>
              <a:rPr lang="en-US" sz="2800" dirty="0" smtClean="0">
                <a:solidFill>
                  <a:srgbClr val="2B91AF"/>
                </a:solidFill>
                <a:latin typeface="Consolas"/>
              </a:rPr>
              <a:t>(</a:t>
            </a:r>
            <a:r>
              <a:rPr lang="en-US" sz="2800" dirty="0" err="1" smtClean="0">
                <a:solidFill>
                  <a:srgbClr val="2B91AF"/>
                </a:solidFill>
                <a:latin typeface="Consolas"/>
              </a:rPr>
              <a:t>ee.Reason</a:t>
            </a:r>
            <a:r>
              <a:rPr lang="en-US" sz="2800" dirty="0" smtClean="0">
                <a:solidFill>
                  <a:srgbClr val="2B91AF"/>
                </a:solidFill>
                <a:latin typeface="Consolas"/>
              </a:rPr>
              <a:t>);</a:t>
            </a:r>
          </a:p>
          <a:p>
            <a:pPr>
              <a:buNone/>
            </a:pPr>
            <a:r>
              <a:rPr lang="en-US" sz="2800" dirty="0" smtClean="0">
                <a:solidFill>
                  <a:srgbClr val="2B91AF"/>
                </a:solidFill>
                <a:latin typeface="Consolas"/>
              </a:rPr>
              <a:t>            }</a:t>
            </a:r>
          </a:p>
          <a:p>
            <a:pPr>
              <a:buNone/>
            </a:pPr>
            <a:r>
              <a:rPr lang="en-US" sz="2800" dirty="0" smtClean="0">
                <a:solidFill>
                  <a:srgbClr val="2B91AF"/>
                </a:solidFill>
                <a:latin typeface="Consolas"/>
              </a:rPr>
              <a:t>            </a:t>
            </a:r>
            <a:r>
              <a:rPr lang="en-US" sz="2800" dirty="0" err="1" smtClean="0">
                <a:solidFill>
                  <a:srgbClr val="2B91AF"/>
                </a:solidFill>
                <a:latin typeface="Consolas"/>
              </a:rPr>
              <a:t>Console.ReadLine</a:t>
            </a:r>
            <a:r>
              <a:rPr lang="en-US" sz="2800" dirty="0" smtClean="0">
                <a:solidFill>
                  <a:srgbClr val="2B91AF"/>
                </a:solidFill>
                <a:latin typeface="Consolas"/>
              </a:rPr>
              <a:t>();</a:t>
            </a:r>
          </a:p>
          <a:p>
            <a:pPr>
              <a:buNone/>
            </a:pPr>
            <a:endParaRPr lang="en-US" sz="2800" dirty="0" smtClean="0">
              <a:solidFill>
                <a:srgbClr val="2B91AF"/>
              </a:solidFill>
              <a:latin typeface="Consola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Endpoints</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sz="2400" dirty="0" smtClean="0">
                <a:solidFill>
                  <a:srgbClr val="0000FF"/>
                </a:solidFill>
                <a:latin typeface="Consolas"/>
              </a:rPr>
              <a:t>&lt;</a:t>
            </a:r>
            <a:r>
              <a:rPr lang="en-US" sz="2400" dirty="0" smtClean="0">
                <a:solidFill>
                  <a:srgbClr val="A31515"/>
                </a:solidFill>
                <a:latin typeface="Consolas"/>
              </a:rPr>
              <a:t>system.serviceModel</a:t>
            </a:r>
            <a:r>
              <a:rPr lang="en-US" sz="2400" dirty="0" smtClean="0">
                <a:solidFill>
                  <a:srgbClr val="0000FF"/>
                </a:solidFill>
                <a:latin typeface="Consolas"/>
              </a:rPr>
              <a:t>&gt;</a:t>
            </a:r>
          </a:p>
          <a:p>
            <a:pPr>
              <a:buNone/>
            </a:pPr>
            <a:r>
              <a:rPr lang="en-US" sz="2400" dirty="0" smtClean="0">
                <a:solidFill>
                  <a:srgbClr val="0000FF"/>
                </a:solidFill>
                <a:latin typeface="Consolas"/>
              </a:rPr>
              <a:t>  &lt;</a:t>
            </a:r>
            <a:r>
              <a:rPr lang="en-US" sz="2400" dirty="0" smtClean="0">
                <a:solidFill>
                  <a:srgbClr val="A31515"/>
                </a:solidFill>
                <a:latin typeface="Consolas"/>
              </a:rPr>
              <a:t>services</a:t>
            </a:r>
            <a:r>
              <a:rPr lang="en-US" sz="2400" dirty="0" smtClean="0">
                <a:solidFill>
                  <a:srgbClr val="0000FF"/>
                </a:solidFill>
                <a:latin typeface="Consolas"/>
              </a:rPr>
              <a:t>&gt;</a:t>
            </a:r>
          </a:p>
          <a:p>
            <a:pPr>
              <a:buNone/>
            </a:pPr>
            <a:r>
              <a:rPr lang="en-US" sz="2400" dirty="0" smtClean="0">
                <a:solidFill>
                  <a:srgbClr val="0000FF"/>
                </a:solidFill>
                <a:latin typeface="Consolas"/>
              </a:rPr>
              <a:t>  &lt;</a:t>
            </a:r>
            <a:r>
              <a:rPr lang="en-US" sz="2400" dirty="0" smtClean="0">
                <a:solidFill>
                  <a:srgbClr val="A31515"/>
                </a:solidFill>
                <a:latin typeface="Consolas"/>
              </a:rPr>
              <a:t>service</a:t>
            </a:r>
            <a:r>
              <a:rPr lang="en-US" sz="2400" dirty="0" smtClean="0">
                <a:solidFill>
                  <a:srgbClr val="0000FF"/>
                </a:solidFill>
                <a:latin typeface="Consolas"/>
              </a:rPr>
              <a:t> </a:t>
            </a:r>
            <a:r>
              <a:rPr lang="en-US" sz="2400" dirty="0" smtClean="0">
                <a:solidFill>
                  <a:srgbClr val="FF0000"/>
                </a:solidFill>
                <a:latin typeface="Consolas"/>
              </a:rPr>
              <a:t>name</a:t>
            </a:r>
            <a:r>
              <a:rPr lang="en-US" sz="2400" dirty="0" smtClean="0">
                <a:solidFill>
                  <a:srgbClr val="0000FF"/>
                </a:solidFill>
                <a:latin typeface="Consolas"/>
              </a:rPr>
              <a:t>="MathService"</a:t>
            </a:r>
          </a:p>
          <a:p>
            <a:pPr>
              <a:buNone/>
            </a:pPr>
            <a:r>
              <a:rPr lang="en-US" sz="2400" dirty="0" smtClean="0">
                <a:solidFill>
                  <a:srgbClr val="0000FF"/>
                </a:solidFill>
                <a:latin typeface="Consolas"/>
              </a:rPr>
              <a:t>      </a:t>
            </a:r>
            <a:r>
              <a:rPr lang="en-US" sz="2400" dirty="0" smtClean="0">
                <a:solidFill>
                  <a:srgbClr val="FF0000"/>
                </a:solidFill>
                <a:latin typeface="Consolas"/>
              </a:rPr>
              <a:t>behaviorConfiguration</a:t>
            </a:r>
            <a:r>
              <a:rPr lang="en-US" sz="2400" dirty="0" smtClean="0">
                <a:solidFill>
                  <a:srgbClr val="0000FF"/>
                </a:solidFill>
                <a:latin typeface="Consolas"/>
              </a:rPr>
              <a:t>="MathServiceBehavior"&gt;</a:t>
            </a:r>
          </a:p>
          <a:p>
            <a:pPr>
              <a:buNone/>
            </a:pPr>
            <a:r>
              <a:rPr lang="en-US" sz="2400" dirty="0" smtClean="0">
                <a:solidFill>
                  <a:srgbClr val="0000FF"/>
                </a:solidFill>
                <a:latin typeface="Consolas"/>
              </a:rPr>
              <a:t>  &lt;</a:t>
            </a:r>
            <a:r>
              <a:rPr lang="en-US" sz="2400" dirty="0" smtClean="0">
                <a:solidFill>
                  <a:srgbClr val="A31515"/>
                </a:solidFill>
                <a:latin typeface="Consolas"/>
              </a:rPr>
              <a:t>endpoint</a:t>
            </a:r>
          </a:p>
          <a:p>
            <a:pPr>
              <a:buNone/>
            </a:pPr>
            <a:r>
              <a:rPr lang="en-US" sz="2400" dirty="0" smtClean="0">
                <a:solidFill>
                  <a:srgbClr val="FF0000"/>
                </a:solidFill>
                <a:latin typeface="Consolas"/>
              </a:rPr>
              <a:t>address</a:t>
            </a:r>
            <a:r>
              <a:rPr lang="en-US" sz="2400" dirty="0" smtClean="0">
                <a:solidFill>
                  <a:srgbClr val="0000FF"/>
                </a:solidFill>
                <a:latin typeface="Consolas"/>
              </a:rPr>
              <a:t>="http://localhost:8090/MyService/MathService.svc</a:t>
            </a:r>
          </a:p>
          <a:p>
            <a:pPr>
              <a:buNone/>
            </a:pPr>
            <a:r>
              <a:rPr lang="en-US" sz="2400" dirty="0" smtClean="0">
                <a:solidFill>
                  <a:srgbClr val="FF0000"/>
                </a:solidFill>
                <a:latin typeface="Consolas"/>
              </a:rPr>
              <a:t>contract</a:t>
            </a:r>
            <a:r>
              <a:rPr lang="en-US" sz="2400" dirty="0" smtClean="0">
                <a:solidFill>
                  <a:srgbClr val="0000FF"/>
                </a:solidFill>
                <a:latin typeface="Consolas"/>
              </a:rPr>
              <a:t>="IMathService"</a:t>
            </a:r>
          </a:p>
          <a:p>
            <a:pPr>
              <a:buNone/>
            </a:pPr>
            <a:r>
              <a:rPr lang="en-US" sz="2400" dirty="0" smtClean="0">
                <a:solidFill>
                  <a:srgbClr val="FF0000"/>
                </a:solidFill>
                <a:latin typeface="Consolas"/>
              </a:rPr>
              <a:t>binding</a:t>
            </a:r>
            <a:r>
              <a:rPr lang="en-US" sz="2400" dirty="0" smtClean="0">
                <a:solidFill>
                  <a:srgbClr val="0000FF"/>
                </a:solidFill>
                <a:latin typeface="Consolas"/>
              </a:rPr>
              <a:t>="</a:t>
            </a:r>
            <a:r>
              <a:rPr lang="en-US" sz="2400" dirty="0" err="1" smtClean="0">
                <a:solidFill>
                  <a:srgbClr val="0000FF"/>
                </a:solidFill>
                <a:latin typeface="Consolas"/>
              </a:rPr>
              <a:t>wsHttpBinding</a:t>
            </a:r>
            <a:r>
              <a:rPr lang="en-US" sz="2400" dirty="0" smtClean="0">
                <a:solidFill>
                  <a:srgbClr val="0000FF"/>
                </a:solidFill>
                <a:latin typeface="Consolas"/>
              </a:rPr>
              <a:t>"/&gt;</a:t>
            </a:r>
          </a:p>
          <a:p>
            <a:pPr>
              <a:buNone/>
            </a:pPr>
            <a:r>
              <a:rPr lang="en-US" sz="2400" dirty="0" smtClean="0">
                <a:solidFill>
                  <a:srgbClr val="0000FF"/>
                </a:solidFill>
                <a:latin typeface="Consolas"/>
              </a:rPr>
              <a:t>  &lt;/</a:t>
            </a:r>
            <a:r>
              <a:rPr lang="en-US" sz="2400" dirty="0" smtClean="0">
                <a:solidFill>
                  <a:srgbClr val="A31515"/>
                </a:solidFill>
                <a:latin typeface="Consolas"/>
              </a:rPr>
              <a:t>service</a:t>
            </a:r>
            <a:r>
              <a:rPr lang="en-US" sz="2400" dirty="0" smtClean="0">
                <a:solidFill>
                  <a:srgbClr val="0000FF"/>
                </a:solidFill>
                <a:latin typeface="Consolas"/>
              </a:rPr>
              <a:t>&gt;</a:t>
            </a:r>
          </a:p>
          <a:p>
            <a:pPr>
              <a:buNone/>
            </a:pPr>
            <a:r>
              <a:rPr lang="en-US" sz="2400" dirty="0" smtClean="0">
                <a:solidFill>
                  <a:srgbClr val="0000FF"/>
                </a:solidFill>
                <a:latin typeface="Consolas"/>
              </a:rPr>
              <a:t>  &lt;/</a:t>
            </a:r>
            <a:r>
              <a:rPr lang="en-US" sz="2400" dirty="0" smtClean="0">
                <a:solidFill>
                  <a:srgbClr val="A31515"/>
                </a:solidFill>
                <a:latin typeface="Consolas"/>
              </a:rPr>
              <a:t>services</a:t>
            </a:r>
            <a:r>
              <a:rPr lang="en-US" sz="2400" dirty="0" smtClean="0">
                <a:solidFill>
                  <a:srgbClr val="0000FF"/>
                </a:solidFill>
                <a:latin typeface="Consolas"/>
              </a:rPr>
              <a:t>&gt;</a:t>
            </a:r>
          </a:p>
          <a:p>
            <a:pPr>
              <a:buNone/>
            </a:pPr>
            <a:r>
              <a:rPr lang="en-US" sz="2400" dirty="0" smtClean="0">
                <a:solidFill>
                  <a:srgbClr val="0000FF"/>
                </a:solidFill>
                <a:latin typeface="Consolas"/>
              </a:rPr>
              <a:t>&lt;/</a:t>
            </a:r>
            <a:r>
              <a:rPr lang="en-US" sz="2400" dirty="0" smtClean="0">
                <a:solidFill>
                  <a:srgbClr val="A31515"/>
                </a:solidFill>
                <a:latin typeface="Consolas"/>
              </a:rPr>
              <a:t>system.serviceModel</a:t>
            </a:r>
            <a:r>
              <a:rPr lang="en-US" sz="2400" dirty="0" smtClean="0">
                <a:solidFill>
                  <a:srgbClr val="0000FF"/>
                </a:solidFill>
                <a:latin typeface="Consolas"/>
              </a:rPr>
              <a:t>&gt;</a:t>
            </a:r>
          </a:p>
          <a:p>
            <a:endParaRPr lang="en-US" sz="2200" dirty="0">
              <a:solidFill>
                <a:srgbClr val="333333"/>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Endpoints</a:t>
            </a:r>
            <a:endParaRPr lang="en-US" dirty="0"/>
          </a:p>
        </p:txBody>
      </p:sp>
      <p:sp>
        <p:nvSpPr>
          <p:cNvPr id="5" name="Content Placeholder 4"/>
          <p:cNvSpPr>
            <a:spLocks noGrp="1"/>
          </p:cNvSpPr>
          <p:nvPr>
            <p:ph sz="quarter" idx="1"/>
          </p:nvPr>
        </p:nvSpPr>
        <p:spPr/>
        <p:txBody>
          <a:bodyPr>
            <a:normAutofit fontScale="55000" lnSpcReduction="20000"/>
          </a:bodyPr>
          <a:lstStyle/>
          <a:p>
            <a:pPr>
              <a:buNone/>
            </a:pPr>
            <a:r>
              <a:rPr lang="en-US" b="1" dirty="0" smtClean="0">
                <a:solidFill>
                  <a:srgbClr val="C00000"/>
                </a:solidFill>
              </a:rPr>
              <a:t>Multiple endpoints on the same service</a:t>
            </a:r>
            <a:endParaRPr lang="en-US" sz="2400" dirty="0" smtClean="0">
              <a:solidFill>
                <a:srgbClr val="C00000"/>
              </a:solidFill>
              <a:latin typeface="Consolas"/>
            </a:endParaRPr>
          </a:p>
          <a:p>
            <a:pPr>
              <a:buNone/>
            </a:pPr>
            <a:r>
              <a:rPr lang="en-US" sz="2400" dirty="0" smtClean="0">
                <a:solidFill>
                  <a:srgbClr val="0000FF"/>
                </a:solidFill>
                <a:latin typeface="Consolas"/>
              </a:rPr>
              <a:t>&lt;</a:t>
            </a:r>
            <a:r>
              <a:rPr lang="en-US" sz="2400" dirty="0" smtClean="0">
                <a:solidFill>
                  <a:srgbClr val="A31515"/>
                </a:solidFill>
                <a:latin typeface="Consolas"/>
              </a:rPr>
              <a:t>service</a:t>
            </a:r>
            <a:r>
              <a:rPr lang="en-US" sz="2400" dirty="0" smtClean="0">
                <a:solidFill>
                  <a:srgbClr val="0000FF"/>
                </a:solidFill>
                <a:latin typeface="Consolas"/>
              </a:rPr>
              <a:t> </a:t>
            </a:r>
            <a:r>
              <a:rPr lang="en-US" sz="2400" dirty="0" smtClean="0">
                <a:solidFill>
                  <a:srgbClr val="FF0000"/>
                </a:solidFill>
                <a:latin typeface="Consolas"/>
              </a:rPr>
              <a:t>name</a:t>
            </a:r>
            <a:r>
              <a:rPr lang="en-US" sz="2400" dirty="0" smtClean="0">
                <a:solidFill>
                  <a:srgbClr val="0000FF"/>
                </a:solidFill>
                <a:latin typeface="Consolas"/>
              </a:rPr>
              <a:t> = "MyService"&gt;</a:t>
            </a:r>
          </a:p>
          <a:p>
            <a:pPr>
              <a:buNone/>
            </a:pPr>
            <a:r>
              <a:rPr lang="en-US" sz="2400" dirty="0" smtClean="0">
                <a:solidFill>
                  <a:srgbClr val="0000FF"/>
                </a:solidFill>
                <a:latin typeface="Consolas"/>
              </a:rPr>
              <a:t>  &lt;</a:t>
            </a:r>
            <a:r>
              <a:rPr lang="en-US" sz="2400" dirty="0" smtClean="0">
                <a:solidFill>
                  <a:srgbClr val="A31515"/>
                </a:solidFill>
                <a:latin typeface="Consolas"/>
              </a:rPr>
              <a:t>endpoint</a:t>
            </a:r>
          </a:p>
          <a:p>
            <a:pPr>
              <a:buNone/>
            </a:pPr>
            <a:r>
              <a:rPr lang="en-US" sz="2400" dirty="0" smtClean="0">
                <a:solidFill>
                  <a:srgbClr val="0000FF"/>
                </a:solidFill>
                <a:latin typeface="Consolas"/>
              </a:rPr>
              <a:t>     </a:t>
            </a:r>
            <a:r>
              <a:rPr lang="en-US" sz="2400" dirty="0" smtClean="0">
                <a:solidFill>
                  <a:srgbClr val="FF0000"/>
                </a:solidFill>
                <a:latin typeface="Consolas"/>
              </a:rPr>
              <a:t>address</a:t>
            </a:r>
            <a:r>
              <a:rPr lang="en-US" sz="2400" dirty="0" smtClean="0">
                <a:solidFill>
                  <a:srgbClr val="0000FF"/>
                </a:solidFill>
                <a:latin typeface="Consolas"/>
              </a:rPr>
              <a:t>  = "http://localhost:8000/MyService/"</a:t>
            </a:r>
          </a:p>
          <a:p>
            <a:pPr>
              <a:buNone/>
            </a:pPr>
            <a:r>
              <a:rPr lang="en-US" sz="2400" dirty="0" smtClean="0">
                <a:solidFill>
                  <a:srgbClr val="0000FF"/>
                </a:solidFill>
                <a:latin typeface="Consolas"/>
              </a:rPr>
              <a:t>     </a:t>
            </a:r>
            <a:r>
              <a:rPr lang="en-US" sz="2400" dirty="0" smtClean="0">
                <a:solidFill>
                  <a:srgbClr val="FF0000"/>
                </a:solidFill>
                <a:latin typeface="Consolas"/>
              </a:rPr>
              <a:t>binding</a:t>
            </a:r>
            <a:r>
              <a:rPr lang="en-US" sz="2400" dirty="0" smtClean="0">
                <a:solidFill>
                  <a:srgbClr val="0000FF"/>
                </a:solidFill>
                <a:latin typeface="Consolas"/>
              </a:rPr>
              <a:t>  = "</a:t>
            </a:r>
            <a:r>
              <a:rPr lang="en-US" sz="2400" dirty="0" err="1" smtClean="0">
                <a:solidFill>
                  <a:srgbClr val="0000FF"/>
                </a:solidFill>
                <a:latin typeface="Consolas"/>
              </a:rPr>
              <a:t>wsHttpBinding</a:t>
            </a:r>
            <a:r>
              <a:rPr lang="en-US" sz="2400" dirty="0" smtClean="0">
                <a:solidFill>
                  <a:srgbClr val="0000FF"/>
                </a:solidFill>
                <a:latin typeface="Consolas"/>
              </a:rPr>
              <a:t>"</a:t>
            </a:r>
          </a:p>
          <a:p>
            <a:pPr>
              <a:buNone/>
            </a:pPr>
            <a:r>
              <a:rPr lang="en-US" sz="2400" dirty="0" smtClean="0">
                <a:solidFill>
                  <a:srgbClr val="0000FF"/>
                </a:solidFill>
                <a:latin typeface="Consolas"/>
              </a:rPr>
              <a:t>     </a:t>
            </a:r>
            <a:r>
              <a:rPr lang="en-US" sz="2400" dirty="0" smtClean="0">
                <a:solidFill>
                  <a:srgbClr val="FF0000"/>
                </a:solidFill>
                <a:latin typeface="Consolas"/>
              </a:rPr>
              <a:t>contract</a:t>
            </a:r>
            <a:r>
              <a:rPr lang="en-US" sz="2400" dirty="0" smtClean="0">
                <a:solidFill>
                  <a:srgbClr val="0000FF"/>
                </a:solidFill>
                <a:latin typeface="Consolas"/>
              </a:rPr>
              <a:t> = "IMyContract"</a:t>
            </a:r>
          </a:p>
          <a:p>
            <a:pPr>
              <a:buNone/>
            </a:pPr>
            <a:r>
              <a:rPr lang="en-US" sz="2400" dirty="0" smtClean="0">
                <a:solidFill>
                  <a:srgbClr val="0000FF"/>
                </a:solidFill>
                <a:latin typeface="Consolas"/>
              </a:rPr>
              <a:t>   /&gt;</a:t>
            </a:r>
          </a:p>
          <a:p>
            <a:pPr>
              <a:buNone/>
            </a:pPr>
            <a:r>
              <a:rPr lang="en-US" sz="2400" dirty="0" smtClean="0">
                <a:solidFill>
                  <a:srgbClr val="0000FF"/>
                </a:solidFill>
                <a:latin typeface="Consolas"/>
              </a:rPr>
              <a:t>  &lt;</a:t>
            </a:r>
            <a:r>
              <a:rPr lang="en-US" sz="2400" dirty="0" smtClean="0">
                <a:solidFill>
                  <a:srgbClr val="A31515"/>
                </a:solidFill>
                <a:latin typeface="Consolas"/>
              </a:rPr>
              <a:t>endpoint</a:t>
            </a:r>
          </a:p>
          <a:p>
            <a:pPr>
              <a:buNone/>
            </a:pPr>
            <a:r>
              <a:rPr lang="en-US" sz="2400" dirty="0" smtClean="0">
                <a:solidFill>
                  <a:srgbClr val="0000FF"/>
                </a:solidFill>
                <a:latin typeface="Consolas"/>
              </a:rPr>
              <a:t>     </a:t>
            </a:r>
            <a:r>
              <a:rPr lang="en-US" sz="2400" dirty="0" smtClean="0">
                <a:solidFill>
                  <a:srgbClr val="FF0000"/>
                </a:solidFill>
                <a:latin typeface="Consolas"/>
              </a:rPr>
              <a:t>address</a:t>
            </a:r>
            <a:r>
              <a:rPr lang="en-US" sz="2400" dirty="0" smtClean="0">
                <a:solidFill>
                  <a:srgbClr val="0000FF"/>
                </a:solidFill>
                <a:latin typeface="Consolas"/>
              </a:rPr>
              <a:t>  = "net.tcp://localhost:8001/</a:t>
            </a:r>
            <a:r>
              <a:rPr lang="en-US" sz="2400" dirty="0" err="1" smtClean="0">
                <a:solidFill>
                  <a:srgbClr val="0000FF"/>
                </a:solidFill>
                <a:latin typeface="Consolas"/>
              </a:rPr>
              <a:t>MyService</a:t>
            </a:r>
            <a:r>
              <a:rPr lang="en-US" sz="2400" dirty="0" smtClean="0">
                <a:solidFill>
                  <a:srgbClr val="0000FF"/>
                </a:solidFill>
                <a:latin typeface="Consolas"/>
              </a:rPr>
              <a:t>/"</a:t>
            </a:r>
          </a:p>
          <a:p>
            <a:pPr>
              <a:buNone/>
            </a:pPr>
            <a:r>
              <a:rPr lang="en-US" sz="2400" dirty="0" smtClean="0">
                <a:solidFill>
                  <a:srgbClr val="0000FF"/>
                </a:solidFill>
                <a:latin typeface="Consolas"/>
              </a:rPr>
              <a:t>     </a:t>
            </a:r>
            <a:r>
              <a:rPr lang="en-US" sz="2400" dirty="0" smtClean="0">
                <a:solidFill>
                  <a:srgbClr val="FF0000"/>
                </a:solidFill>
                <a:latin typeface="Consolas"/>
              </a:rPr>
              <a:t>binding</a:t>
            </a:r>
            <a:r>
              <a:rPr lang="en-US" sz="2400" dirty="0" smtClean="0">
                <a:solidFill>
                  <a:srgbClr val="0000FF"/>
                </a:solidFill>
                <a:latin typeface="Consolas"/>
              </a:rPr>
              <a:t>  = "</a:t>
            </a:r>
            <a:r>
              <a:rPr lang="en-US" sz="2400" dirty="0" err="1" smtClean="0">
                <a:solidFill>
                  <a:srgbClr val="0000FF"/>
                </a:solidFill>
                <a:latin typeface="Consolas"/>
              </a:rPr>
              <a:t>netTcpBinding</a:t>
            </a:r>
            <a:r>
              <a:rPr lang="en-US" sz="2400" dirty="0" smtClean="0">
                <a:solidFill>
                  <a:srgbClr val="0000FF"/>
                </a:solidFill>
                <a:latin typeface="Consolas"/>
              </a:rPr>
              <a:t>"</a:t>
            </a:r>
          </a:p>
          <a:p>
            <a:pPr>
              <a:buNone/>
            </a:pPr>
            <a:r>
              <a:rPr lang="en-US" sz="2400" dirty="0" smtClean="0">
                <a:solidFill>
                  <a:srgbClr val="0000FF"/>
                </a:solidFill>
                <a:latin typeface="Consolas"/>
              </a:rPr>
              <a:t>     </a:t>
            </a:r>
            <a:r>
              <a:rPr lang="en-US" sz="2400" dirty="0" smtClean="0">
                <a:solidFill>
                  <a:srgbClr val="FF0000"/>
                </a:solidFill>
                <a:latin typeface="Consolas"/>
              </a:rPr>
              <a:t>contract</a:t>
            </a:r>
            <a:r>
              <a:rPr lang="en-US" sz="2400" dirty="0" smtClean="0">
                <a:solidFill>
                  <a:srgbClr val="0000FF"/>
                </a:solidFill>
                <a:latin typeface="Consolas"/>
              </a:rPr>
              <a:t> = "IMyContract"</a:t>
            </a:r>
          </a:p>
          <a:p>
            <a:pPr>
              <a:buNone/>
            </a:pPr>
            <a:r>
              <a:rPr lang="en-US" sz="2400" dirty="0" smtClean="0">
                <a:solidFill>
                  <a:srgbClr val="0000FF"/>
                </a:solidFill>
                <a:latin typeface="Consolas"/>
              </a:rPr>
              <a:t>    /&gt;</a:t>
            </a:r>
          </a:p>
          <a:p>
            <a:pPr>
              <a:buNone/>
            </a:pPr>
            <a:r>
              <a:rPr lang="en-US" sz="2400" dirty="0" smtClean="0">
                <a:solidFill>
                  <a:srgbClr val="0000FF"/>
                </a:solidFill>
                <a:latin typeface="Consolas"/>
              </a:rPr>
              <a:t>  &lt;</a:t>
            </a:r>
            <a:r>
              <a:rPr lang="en-US" sz="2400" dirty="0" smtClean="0">
                <a:solidFill>
                  <a:srgbClr val="A31515"/>
                </a:solidFill>
                <a:latin typeface="Consolas"/>
              </a:rPr>
              <a:t>endpoint</a:t>
            </a:r>
          </a:p>
          <a:p>
            <a:pPr>
              <a:buNone/>
            </a:pPr>
            <a:r>
              <a:rPr lang="en-US" sz="2400" dirty="0" smtClean="0">
                <a:solidFill>
                  <a:srgbClr val="0000FF"/>
                </a:solidFill>
                <a:latin typeface="Consolas"/>
              </a:rPr>
              <a:t>    </a:t>
            </a:r>
            <a:r>
              <a:rPr lang="en-US" sz="2400" dirty="0" smtClean="0">
                <a:solidFill>
                  <a:srgbClr val="FF0000"/>
                </a:solidFill>
                <a:latin typeface="Consolas"/>
              </a:rPr>
              <a:t>address</a:t>
            </a:r>
            <a:r>
              <a:rPr lang="en-US" sz="2400" dirty="0" smtClean="0">
                <a:solidFill>
                  <a:srgbClr val="0000FF"/>
                </a:solidFill>
                <a:latin typeface="Consolas"/>
              </a:rPr>
              <a:t>  = "net.tcp://localhost:8002/</a:t>
            </a:r>
            <a:r>
              <a:rPr lang="en-US" sz="2400" dirty="0" err="1" smtClean="0">
                <a:solidFill>
                  <a:srgbClr val="0000FF"/>
                </a:solidFill>
                <a:latin typeface="Consolas"/>
              </a:rPr>
              <a:t>MyService</a:t>
            </a:r>
            <a:r>
              <a:rPr lang="en-US" sz="2400" dirty="0" smtClean="0">
                <a:solidFill>
                  <a:srgbClr val="0000FF"/>
                </a:solidFill>
                <a:latin typeface="Consolas"/>
              </a:rPr>
              <a:t>/"</a:t>
            </a:r>
          </a:p>
          <a:p>
            <a:pPr>
              <a:buNone/>
            </a:pPr>
            <a:r>
              <a:rPr lang="en-US" sz="2400" dirty="0" smtClean="0">
                <a:solidFill>
                  <a:srgbClr val="0000FF"/>
                </a:solidFill>
                <a:latin typeface="Consolas"/>
              </a:rPr>
              <a:t>    </a:t>
            </a:r>
            <a:r>
              <a:rPr lang="en-US" sz="2400" dirty="0" smtClean="0">
                <a:solidFill>
                  <a:srgbClr val="FF0000"/>
                </a:solidFill>
                <a:latin typeface="Consolas"/>
              </a:rPr>
              <a:t>binding</a:t>
            </a:r>
            <a:r>
              <a:rPr lang="en-US" sz="2400" dirty="0" smtClean="0">
                <a:solidFill>
                  <a:srgbClr val="0000FF"/>
                </a:solidFill>
                <a:latin typeface="Consolas"/>
              </a:rPr>
              <a:t>  = "</a:t>
            </a:r>
            <a:r>
              <a:rPr lang="en-US" sz="2400" dirty="0" err="1" smtClean="0">
                <a:solidFill>
                  <a:srgbClr val="0000FF"/>
                </a:solidFill>
                <a:latin typeface="Consolas"/>
              </a:rPr>
              <a:t>netTcpBinding</a:t>
            </a:r>
            <a:r>
              <a:rPr lang="en-US" sz="2400" dirty="0" smtClean="0">
                <a:solidFill>
                  <a:srgbClr val="0000FF"/>
                </a:solidFill>
                <a:latin typeface="Consolas"/>
              </a:rPr>
              <a:t>"</a:t>
            </a:r>
          </a:p>
          <a:p>
            <a:pPr>
              <a:buNone/>
            </a:pPr>
            <a:r>
              <a:rPr lang="en-US" sz="2400" dirty="0" smtClean="0">
                <a:solidFill>
                  <a:srgbClr val="0000FF"/>
                </a:solidFill>
                <a:latin typeface="Consolas"/>
              </a:rPr>
              <a:t>    </a:t>
            </a:r>
            <a:r>
              <a:rPr lang="en-US" sz="2400" dirty="0" smtClean="0">
                <a:solidFill>
                  <a:srgbClr val="FF0000"/>
                </a:solidFill>
                <a:latin typeface="Consolas"/>
              </a:rPr>
              <a:t>contract</a:t>
            </a:r>
            <a:r>
              <a:rPr lang="en-US" sz="2400" dirty="0" smtClean="0">
                <a:solidFill>
                  <a:srgbClr val="0000FF"/>
                </a:solidFill>
                <a:latin typeface="Consolas"/>
              </a:rPr>
              <a:t> = "IMyOtherContract"</a:t>
            </a:r>
          </a:p>
          <a:p>
            <a:pPr>
              <a:buNone/>
            </a:pPr>
            <a:r>
              <a:rPr lang="en-US" sz="2400" dirty="0" smtClean="0">
                <a:solidFill>
                  <a:srgbClr val="0000FF"/>
                </a:solidFill>
                <a:latin typeface="Consolas"/>
              </a:rPr>
              <a:t>    /&gt;</a:t>
            </a:r>
          </a:p>
          <a:p>
            <a:pPr>
              <a:buNone/>
            </a:pPr>
            <a:r>
              <a:rPr lang="en-US" sz="2400" dirty="0" smtClean="0">
                <a:solidFill>
                  <a:srgbClr val="0000FF"/>
                </a:solidFill>
                <a:latin typeface="Consolas"/>
              </a:rPr>
              <a:t>&lt;/</a:t>
            </a:r>
            <a:r>
              <a:rPr lang="en-US" sz="2400" dirty="0" smtClean="0">
                <a:solidFill>
                  <a:srgbClr val="A31515"/>
                </a:solidFill>
                <a:latin typeface="Consolas"/>
              </a:rPr>
              <a:t>service</a:t>
            </a:r>
            <a:r>
              <a:rPr lang="en-US" sz="2400" dirty="0" smtClean="0">
                <a:solidFill>
                  <a:srgbClr val="0000FF"/>
                </a:solidFill>
                <a:latin typeface="Consolas"/>
              </a:rPr>
              <a:t>&gt;</a:t>
            </a:r>
          </a:p>
          <a:p>
            <a:pPr>
              <a:buNone/>
            </a:pPr>
            <a:endParaRPr lang="en-US" sz="2200" dirty="0">
              <a:solidFill>
                <a:srgbClr val="333333"/>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Endpoints</a:t>
            </a:r>
            <a:endParaRPr lang="en-US" dirty="0"/>
          </a:p>
        </p:txBody>
      </p:sp>
      <p:sp>
        <p:nvSpPr>
          <p:cNvPr id="5" name="Content Placeholder 4"/>
          <p:cNvSpPr>
            <a:spLocks noGrp="1"/>
          </p:cNvSpPr>
          <p:nvPr>
            <p:ph sz="quarter" idx="1"/>
          </p:nvPr>
        </p:nvSpPr>
        <p:spPr/>
        <p:txBody>
          <a:bodyPr>
            <a:normAutofit fontScale="70000" lnSpcReduction="20000"/>
          </a:bodyPr>
          <a:lstStyle/>
          <a:p>
            <a:pPr>
              <a:buNone/>
            </a:pPr>
            <a:r>
              <a:rPr lang="en-US" b="1" dirty="0" smtClean="0">
                <a:solidFill>
                  <a:srgbClr val="C00000"/>
                </a:solidFill>
              </a:rPr>
              <a:t>Service-side programmatic endpoint configuration</a:t>
            </a:r>
          </a:p>
          <a:p>
            <a:pPr>
              <a:buNone/>
            </a:pPr>
            <a:r>
              <a:rPr lang="en-US" sz="2400" dirty="0" smtClean="0">
                <a:solidFill>
                  <a:srgbClr val="2B91AF"/>
                </a:solidFill>
                <a:latin typeface="Consolas"/>
              </a:rPr>
              <a:t>ServiceHost host = </a:t>
            </a:r>
            <a:r>
              <a:rPr lang="en-US" sz="2400" dirty="0" smtClean="0">
                <a:solidFill>
                  <a:srgbClr val="0000FF"/>
                </a:solidFill>
                <a:latin typeface="Consolas"/>
              </a:rPr>
              <a:t>new </a:t>
            </a:r>
            <a:r>
              <a:rPr lang="en-US" sz="2400" dirty="0" smtClean="0">
                <a:solidFill>
                  <a:srgbClr val="2B91AF"/>
                </a:solidFill>
                <a:latin typeface="Consolas"/>
              </a:rPr>
              <a:t>ServiceHost(</a:t>
            </a:r>
            <a:r>
              <a:rPr lang="en-US" sz="2400" dirty="0" err="1" smtClean="0">
                <a:solidFill>
                  <a:srgbClr val="0000FF"/>
                </a:solidFill>
                <a:latin typeface="Consolas"/>
              </a:rPr>
              <a:t>typeof</a:t>
            </a:r>
            <a:r>
              <a:rPr lang="en-US" sz="2400" dirty="0" smtClean="0">
                <a:solidFill>
                  <a:srgbClr val="0000FF"/>
                </a:solidFill>
                <a:latin typeface="Consolas"/>
              </a:rPr>
              <a:t>(MyService));</a:t>
            </a:r>
          </a:p>
          <a:p>
            <a:pPr>
              <a:buNone/>
            </a:pPr>
            <a:r>
              <a:rPr lang="en-US" sz="2400" dirty="0" smtClean="0">
                <a:solidFill>
                  <a:srgbClr val="2B91AF"/>
                </a:solidFill>
                <a:latin typeface="Consolas"/>
              </a:rPr>
              <a:t>Binding wsBinding = </a:t>
            </a:r>
            <a:r>
              <a:rPr lang="en-US" sz="2400" dirty="0" smtClean="0">
                <a:solidFill>
                  <a:srgbClr val="0000FF"/>
                </a:solidFill>
                <a:latin typeface="Consolas"/>
              </a:rPr>
              <a:t>new </a:t>
            </a:r>
            <a:r>
              <a:rPr lang="en-US" sz="2400" dirty="0" smtClean="0">
                <a:solidFill>
                  <a:srgbClr val="2B91AF"/>
                </a:solidFill>
                <a:latin typeface="Consolas"/>
              </a:rPr>
              <a:t>WSHttpBinding();</a:t>
            </a:r>
          </a:p>
          <a:p>
            <a:pPr>
              <a:buNone/>
            </a:pPr>
            <a:r>
              <a:rPr lang="en-US" sz="2400" dirty="0" smtClean="0">
                <a:solidFill>
                  <a:srgbClr val="2B91AF"/>
                </a:solidFill>
                <a:latin typeface="Consolas"/>
              </a:rPr>
              <a:t>Binding tcpBinding = </a:t>
            </a:r>
            <a:r>
              <a:rPr lang="en-US" sz="2400" dirty="0" smtClean="0">
                <a:solidFill>
                  <a:srgbClr val="0000FF"/>
                </a:solidFill>
                <a:latin typeface="Consolas"/>
              </a:rPr>
              <a:t>new </a:t>
            </a:r>
            <a:r>
              <a:rPr lang="en-US" sz="2400" dirty="0" smtClean="0">
                <a:solidFill>
                  <a:srgbClr val="2B91AF"/>
                </a:solidFill>
                <a:latin typeface="Consolas"/>
              </a:rPr>
              <a:t>NetTcpBinding();</a:t>
            </a:r>
          </a:p>
          <a:p>
            <a:pPr>
              <a:buNone/>
            </a:pPr>
            <a:r>
              <a:rPr lang="en-US" sz="2400" dirty="0" smtClean="0">
                <a:solidFill>
                  <a:srgbClr val="2B91AF"/>
                </a:solidFill>
                <a:latin typeface="Consolas"/>
              </a:rPr>
              <a:t>host.AddServiceEndpoint(</a:t>
            </a:r>
            <a:r>
              <a:rPr lang="en-US" sz="2400" dirty="0" err="1" smtClean="0">
                <a:solidFill>
                  <a:srgbClr val="0000FF"/>
                </a:solidFill>
                <a:latin typeface="Consolas"/>
              </a:rPr>
              <a:t>typeof</a:t>
            </a:r>
            <a:r>
              <a:rPr lang="en-US" sz="2400" dirty="0" smtClean="0">
                <a:solidFill>
                  <a:srgbClr val="0000FF"/>
                </a:solidFill>
                <a:latin typeface="Consolas"/>
              </a:rPr>
              <a:t>(IMyContract), wsBinding,</a:t>
            </a:r>
          </a:p>
          <a:p>
            <a:pPr>
              <a:buNone/>
            </a:pPr>
            <a:r>
              <a:rPr lang="en-US" sz="2400" dirty="0" smtClean="0">
                <a:solidFill>
                  <a:srgbClr val="0000FF"/>
                </a:solidFill>
                <a:latin typeface="Consolas"/>
              </a:rPr>
              <a:t> </a:t>
            </a:r>
            <a:r>
              <a:rPr lang="en-US" sz="2400" dirty="0" smtClean="0">
                <a:solidFill>
                  <a:srgbClr val="A31515"/>
                </a:solidFill>
                <a:latin typeface="Consolas"/>
              </a:rPr>
              <a:t>"http://localhost:8000/MyService");</a:t>
            </a:r>
          </a:p>
          <a:p>
            <a:pPr>
              <a:buNone/>
            </a:pPr>
            <a:r>
              <a:rPr lang="en-US" sz="2400" dirty="0" smtClean="0">
                <a:solidFill>
                  <a:srgbClr val="A31515"/>
                </a:solidFill>
                <a:latin typeface="Consolas"/>
              </a:rPr>
              <a:t> host.AddServiceEndpoint(</a:t>
            </a:r>
            <a:r>
              <a:rPr lang="en-US" sz="2400" dirty="0" err="1" smtClean="0">
                <a:solidFill>
                  <a:srgbClr val="0000FF"/>
                </a:solidFill>
                <a:latin typeface="Consolas"/>
              </a:rPr>
              <a:t>typeof</a:t>
            </a:r>
            <a:r>
              <a:rPr lang="en-US" sz="2400" dirty="0" smtClean="0">
                <a:solidFill>
                  <a:srgbClr val="0000FF"/>
                </a:solidFill>
                <a:latin typeface="Consolas"/>
              </a:rPr>
              <a:t>(IMyContract), tcpBinding,</a:t>
            </a:r>
          </a:p>
          <a:p>
            <a:pPr>
              <a:buNone/>
            </a:pPr>
            <a:r>
              <a:rPr lang="en-US" sz="2400" dirty="0" smtClean="0">
                <a:solidFill>
                  <a:srgbClr val="0000FF"/>
                </a:solidFill>
                <a:latin typeface="Consolas"/>
              </a:rPr>
              <a:t>                           </a:t>
            </a:r>
            <a:r>
              <a:rPr lang="en-US" sz="2400" dirty="0" smtClean="0">
                <a:solidFill>
                  <a:srgbClr val="A31515"/>
                </a:solidFill>
                <a:latin typeface="Consolas"/>
              </a:rPr>
              <a:t>"net.tcp://localhost:8001/MyService");</a:t>
            </a:r>
          </a:p>
          <a:p>
            <a:pPr>
              <a:buNone/>
            </a:pPr>
            <a:r>
              <a:rPr lang="en-US" sz="2400" dirty="0" smtClean="0">
                <a:solidFill>
                  <a:srgbClr val="A31515"/>
                </a:solidFill>
                <a:latin typeface="Consolas"/>
              </a:rPr>
              <a:t>            host.AddServiceEndpoint(</a:t>
            </a:r>
            <a:r>
              <a:rPr lang="en-US" sz="2400" dirty="0" err="1" smtClean="0">
                <a:solidFill>
                  <a:srgbClr val="0000FF"/>
                </a:solidFill>
                <a:latin typeface="Consolas"/>
              </a:rPr>
              <a:t>typeof</a:t>
            </a:r>
            <a:r>
              <a:rPr lang="en-US" sz="2400" dirty="0" smtClean="0">
                <a:solidFill>
                  <a:srgbClr val="0000FF"/>
                </a:solidFill>
                <a:latin typeface="Consolas"/>
              </a:rPr>
              <a:t>(IMyOtherContract), tcpBinding,</a:t>
            </a:r>
          </a:p>
          <a:p>
            <a:pPr>
              <a:buNone/>
            </a:pPr>
            <a:r>
              <a:rPr lang="en-US" sz="2400" dirty="0" smtClean="0">
                <a:solidFill>
                  <a:srgbClr val="0000FF"/>
                </a:solidFill>
                <a:latin typeface="Consolas"/>
              </a:rPr>
              <a:t>                                    </a:t>
            </a:r>
            <a:r>
              <a:rPr lang="en-US" sz="2400" dirty="0" smtClean="0">
                <a:solidFill>
                  <a:srgbClr val="A31515"/>
                </a:solidFill>
                <a:latin typeface="Consolas"/>
              </a:rPr>
              <a:t>"net.tcp://localhost:8002/MyService");</a:t>
            </a:r>
          </a:p>
          <a:p>
            <a:pPr>
              <a:buNone/>
            </a:pPr>
            <a:endParaRPr lang="en-US" sz="2400" dirty="0" smtClean="0">
              <a:solidFill>
                <a:srgbClr val="A31515"/>
              </a:solidFill>
              <a:latin typeface="Consolas"/>
            </a:endParaRPr>
          </a:p>
          <a:p>
            <a:pPr>
              <a:buNone/>
            </a:pPr>
            <a:r>
              <a:rPr lang="en-US" sz="2400" dirty="0" smtClean="0">
                <a:solidFill>
                  <a:srgbClr val="A31515"/>
                </a:solidFill>
                <a:latin typeface="Consolas"/>
              </a:rPr>
              <a:t>            host.Open();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Hosting WCF Services</a:t>
            </a:r>
            <a:endParaRPr lang="en-US" dirty="0"/>
          </a:p>
        </p:txBody>
      </p:sp>
      <p:sp>
        <p:nvSpPr>
          <p:cNvPr id="5" name="Content Placeholder 4"/>
          <p:cNvSpPr>
            <a:spLocks noGrp="1"/>
          </p:cNvSpPr>
          <p:nvPr>
            <p:ph sz="quarter" idx="1"/>
          </p:nvPr>
        </p:nvSpPr>
        <p:spPr/>
        <p:txBody>
          <a:bodyPr>
            <a:normAutofit/>
          </a:bodyPr>
          <a:lstStyle/>
          <a:p>
            <a:pPr>
              <a:buNone/>
            </a:pPr>
            <a:r>
              <a:rPr lang="en-US" sz="2400" b="1" dirty="0" smtClean="0">
                <a:solidFill>
                  <a:srgbClr val="C00000"/>
                </a:solidFill>
              </a:rPr>
              <a:t>There are three major ways of hosting a WCF services:</a:t>
            </a:r>
          </a:p>
          <a:p>
            <a:pPr lvl="1"/>
            <a:r>
              <a:rPr lang="en-US" sz="1700" dirty="0" smtClean="0">
                <a:solidFill>
                  <a:schemeClr val="tx1">
                    <a:lumMod val="65000"/>
                    <a:lumOff val="35000"/>
                  </a:schemeClr>
                </a:solidFill>
              </a:rPr>
              <a:t>Self Host</a:t>
            </a:r>
          </a:p>
          <a:p>
            <a:pPr lvl="1"/>
            <a:r>
              <a:rPr lang="en-US" sz="1700" dirty="0" smtClean="0">
                <a:solidFill>
                  <a:schemeClr val="tx1">
                    <a:lumMod val="65000"/>
                    <a:lumOff val="35000"/>
                  </a:schemeClr>
                </a:solidFill>
              </a:rPr>
              <a:t>IIS hosting</a:t>
            </a:r>
          </a:p>
          <a:p>
            <a:pPr lvl="1"/>
            <a:r>
              <a:rPr lang="en-US" sz="1700" dirty="0" smtClean="0">
                <a:solidFill>
                  <a:schemeClr val="tx1">
                    <a:lumMod val="65000"/>
                    <a:lumOff val="35000"/>
                  </a:schemeClr>
                </a:solidFill>
              </a:rPr>
              <a:t>Windows service</a:t>
            </a:r>
          </a:p>
          <a:p>
            <a:pPr lvl="1"/>
            <a:r>
              <a:rPr lang="en-US" sz="1700" dirty="0" smtClean="0">
                <a:solidFill>
                  <a:schemeClr val="tx1">
                    <a:lumMod val="65000"/>
                    <a:lumOff val="35000"/>
                  </a:schemeClr>
                </a:solidFill>
              </a:rPr>
              <a:t>WAS</a:t>
            </a:r>
          </a:p>
          <a:p>
            <a:r>
              <a:rPr lang="en-US" sz="2000" dirty="0" smtClean="0">
                <a:solidFill>
                  <a:schemeClr val="tx1">
                    <a:lumMod val="65000"/>
                    <a:lumOff val="35000"/>
                  </a:schemeClr>
                </a:solidFill>
              </a:rPr>
              <a:t>Self-hosting the service in its own application domain. The service comes into existence when you create the object of Service Host class and the service closes when you call the Close of the Service Host class.</a:t>
            </a:r>
          </a:p>
          <a:p>
            <a:r>
              <a:rPr lang="en-US" sz="2000" dirty="0" smtClean="0">
                <a:solidFill>
                  <a:schemeClr val="tx1">
                    <a:lumMod val="65000"/>
                    <a:lumOff val="35000"/>
                  </a:schemeClr>
                </a:solidFill>
              </a:rPr>
              <a:t>Host in application domain or process provided by IIS Server.</a:t>
            </a:r>
          </a:p>
          <a:p>
            <a:r>
              <a:rPr lang="en-US" sz="2000" dirty="0" smtClean="0">
                <a:solidFill>
                  <a:schemeClr val="tx1">
                    <a:lumMod val="65000"/>
                    <a:lumOff val="35000"/>
                  </a:schemeClr>
                </a:solidFill>
              </a:rPr>
              <a:t>Host in application domain and process provided by WAS (Windows Activation Service) Server.</a:t>
            </a:r>
          </a:p>
          <a:p>
            <a:pPr>
              <a:buNone/>
            </a:pPr>
            <a:endParaRPr lang="en-US" sz="2400" dirty="0" smtClean="0">
              <a:solidFill>
                <a:srgbClr val="A31515"/>
              </a:solidFill>
              <a:latin typeface="Consola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WCF Endpoints</a:t>
            </a:r>
            <a:endParaRPr lang="en-US" dirty="0"/>
          </a:p>
        </p:txBody>
      </p:sp>
      <p:sp>
        <p:nvSpPr>
          <p:cNvPr id="5" name="Content Placeholder 4"/>
          <p:cNvSpPr>
            <a:spLocks noGrp="1"/>
          </p:cNvSpPr>
          <p:nvPr>
            <p:ph sz="quarter" idx="1"/>
          </p:nvPr>
        </p:nvSpPr>
        <p:spPr/>
        <p:txBody>
          <a:bodyPr>
            <a:normAutofit/>
          </a:bodyPr>
          <a:lstStyle/>
          <a:p>
            <a:r>
              <a:rPr lang="en-US" sz="2200" dirty="0" smtClean="0">
                <a:solidFill>
                  <a:schemeClr val="tx1">
                    <a:lumMod val="50000"/>
                    <a:lumOff val="50000"/>
                  </a:schemeClr>
                </a:solidFill>
              </a:rPr>
              <a:t>All communications with the WCF service will happen via the endpoints.</a:t>
            </a:r>
          </a:p>
          <a:p>
            <a:r>
              <a:rPr lang="en-US" sz="2200" dirty="0" smtClean="0">
                <a:solidFill>
                  <a:schemeClr val="tx1">
                    <a:lumMod val="50000"/>
                    <a:lumOff val="50000"/>
                  </a:schemeClr>
                </a:solidFill>
              </a:rPr>
              <a:t> In WCF endpoint is a collection of  Address, Contract and Binding.</a:t>
            </a:r>
          </a:p>
          <a:p>
            <a:r>
              <a:rPr lang="en-US" sz="2200" dirty="0" smtClean="0">
                <a:solidFill>
                  <a:schemeClr val="tx1">
                    <a:lumMod val="50000"/>
                    <a:lumOff val="50000"/>
                  </a:schemeClr>
                </a:solidFill>
              </a:rPr>
              <a:t>All the WCF communications are take place through end point.</a:t>
            </a:r>
          </a:p>
          <a:p>
            <a:r>
              <a:rPr lang="en-US" sz="2200" dirty="0" smtClean="0">
                <a:solidFill>
                  <a:schemeClr val="tx1">
                    <a:lumMod val="50000"/>
                    <a:lumOff val="50000"/>
                  </a:schemeClr>
                </a:solidFill>
              </a:rPr>
              <a:t>Contract defines which methods of the Service class that will be accessible via the endpoint; each endpoint may expose a different set of methods. </a:t>
            </a:r>
          </a:p>
          <a:p>
            <a:r>
              <a:rPr lang="en-US" sz="2200" dirty="0" smtClean="0">
                <a:solidFill>
                  <a:schemeClr val="tx1">
                    <a:lumMod val="50000"/>
                    <a:lumOff val="50000"/>
                  </a:schemeClr>
                </a:solidFill>
              </a:rPr>
              <a:t>Binding specifies how a client will communicate with the service.</a:t>
            </a:r>
          </a:p>
          <a:p>
            <a:r>
              <a:rPr lang="en-US" sz="2200" dirty="0" smtClean="0">
                <a:solidFill>
                  <a:schemeClr val="tx1">
                    <a:lumMod val="50000"/>
                    <a:lumOff val="50000"/>
                  </a:schemeClr>
                </a:solidFill>
              </a:rPr>
              <a:t>Address specifies where the service is hosted.</a:t>
            </a:r>
          </a:p>
          <a:p>
            <a:r>
              <a:rPr lang="en-US" sz="2200" dirty="0" smtClean="0">
                <a:solidFill>
                  <a:schemeClr val="tx1">
                    <a:lumMod val="50000"/>
                    <a:lumOff val="50000"/>
                  </a:schemeClr>
                </a:solidFill>
              </a:rPr>
              <a:t>Endpoints will be mentioned in the web.config file or App.config file.</a:t>
            </a:r>
          </a:p>
          <a:p>
            <a:endParaRPr lang="en-US" sz="2200" dirty="0">
              <a:solidFill>
                <a:srgbClr val="33333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WCF Endpoints</a:t>
            </a:r>
            <a:endParaRPr lang="en-US" dirty="0"/>
          </a:p>
        </p:txBody>
      </p:sp>
      <p:sp>
        <p:nvSpPr>
          <p:cNvPr id="4" name="Content Placeholder 3"/>
          <p:cNvSpPr>
            <a:spLocks noGrp="1"/>
          </p:cNvSpPr>
          <p:nvPr>
            <p:ph sz="quarter" idx="1"/>
          </p:nvPr>
        </p:nvSpPr>
        <p:spPr/>
        <p:txBody>
          <a:bodyPr/>
          <a:lstStyle/>
          <a:p>
            <a:endParaRPr lang="en-US" dirty="0"/>
          </a:p>
        </p:txBody>
      </p:sp>
      <p:pic>
        <p:nvPicPr>
          <p:cNvPr id="1026" name="Picture 2" descr="C:\Users\Admin\Desktop\WCF3_small.jpg"/>
          <p:cNvPicPr>
            <a:picLocks noChangeAspect="1" noChangeArrowheads="1"/>
          </p:cNvPicPr>
          <p:nvPr/>
        </p:nvPicPr>
        <p:blipFill>
          <a:blip r:embed="rId2"/>
          <a:srcRect/>
          <a:stretch>
            <a:fillRect/>
          </a:stretch>
        </p:blipFill>
        <p:spPr bwMode="auto">
          <a:xfrm>
            <a:off x="228600" y="228600"/>
            <a:ext cx="8686800" cy="6324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Address</a:t>
            </a:r>
            <a:endParaRPr lang="en-US" dirty="0"/>
          </a:p>
        </p:txBody>
      </p:sp>
      <p:sp>
        <p:nvSpPr>
          <p:cNvPr id="5" name="Content Placeholder 4"/>
          <p:cNvSpPr>
            <a:spLocks noGrp="1"/>
          </p:cNvSpPr>
          <p:nvPr>
            <p:ph sz="quarter" idx="1"/>
          </p:nvPr>
        </p:nvSpPr>
        <p:spPr/>
        <p:txBody>
          <a:bodyPr>
            <a:normAutofit/>
          </a:bodyPr>
          <a:lstStyle/>
          <a:p>
            <a:r>
              <a:rPr lang="en-US" sz="2200" dirty="0" smtClean="0">
                <a:solidFill>
                  <a:schemeClr val="tx1">
                    <a:lumMod val="50000"/>
                    <a:lumOff val="50000"/>
                  </a:schemeClr>
                </a:solidFill>
              </a:rPr>
              <a:t>A-Address(Where?): Specifies the location of the service which will be like http://Myserver/MyService.</a:t>
            </a:r>
          </a:p>
          <a:p>
            <a:r>
              <a:rPr lang="en-US" sz="2200" dirty="0" smtClean="0">
                <a:solidFill>
                  <a:schemeClr val="tx1">
                    <a:lumMod val="50000"/>
                    <a:lumOff val="50000"/>
                  </a:schemeClr>
                </a:solidFill>
              </a:rPr>
              <a:t>Clients will use this location to communicate with our service.</a:t>
            </a:r>
            <a:endParaRPr lang="en-US" sz="2200" dirty="0">
              <a:solidFill>
                <a:srgbClr val="333333"/>
              </a:solidFill>
            </a:endParaRPr>
          </a:p>
        </p:txBody>
      </p:sp>
      <p:sp>
        <p:nvSpPr>
          <p:cNvPr id="4" name="Rounded Rectangle 3"/>
          <p:cNvSpPr/>
          <p:nvPr/>
        </p:nvSpPr>
        <p:spPr>
          <a:xfrm>
            <a:off x="762000" y="2819400"/>
            <a:ext cx="6934200" cy="2819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The sample address for above transport schema may look like </a:t>
            </a:r>
          </a:p>
          <a:p>
            <a:pPr algn="ctr"/>
            <a:r>
              <a:rPr lang="en-US" dirty="0" smtClean="0"/>
              <a:t>http://localhost:81 </a:t>
            </a:r>
          </a:p>
          <a:p>
            <a:pPr algn="ctr"/>
            <a:r>
              <a:rPr lang="en-US" dirty="0" smtClean="0"/>
              <a:t>	http://localhost:81/MyService net.tcp://localhost:82/</a:t>
            </a:r>
            <a:r>
              <a:rPr lang="en-US" dirty="0" err="1" smtClean="0"/>
              <a:t>MyService</a:t>
            </a:r>
            <a:r>
              <a:rPr lang="en-US" dirty="0" smtClean="0"/>
              <a:t> </a:t>
            </a:r>
          </a:p>
          <a:p>
            <a:pPr algn="ctr"/>
            <a:r>
              <a:rPr lang="en-US" dirty="0" err="1" smtClean="0"/>
              <a:t>net.pipe</a:t>
            </a:r>
            <a:r>
              <a:rPr lang="en-US" dirty="0" smtClean="0"/>
              <a:t>://</a:t>
            </a:r>
            <a:r>
              <a:rPr lang="en-US" dirty="0" err="1" smtClean="0"/>
              <a:t>localhost</a:t>
            </a:r>
            <a:r>
              <a:rPr lang="en-US" dirty="0" smtClean="0"/>
              <a:t>/</a:t>
            </a:r>
            <a:r>
              <a:rPr lang="en-US" dirty="0" err="1" smtClean="0"/>
              <a:t>MyPipeService</a:t>
            </a:r>
            <a:r>
              <a:rPr lang="en-US" dirty="0" smtClean="0"/>
              <a:t> </a:t>
            </a:r>
            <a:r>
              <a:rPr lang="en-US" dirty="0" err="1" smtClean="0"/>
              <a:t>net.msmq</a:t>
            </a:r>
            <a:r>
              <a:rPr lang="en-US" dirty="0" smtClean="0"/>
              <a:t>://</a:t>
            </a:r>
            <a:r>
              <a:rPr lang="en-US" dirty="0" err="1" smtClean="0"/>
              <a:t>localhost</a:t>
            </a:r>
            <a:r>
              <a:rPr lang="en-US" dirty="0" smtClean="0"/>
              <a:t>/private/</a:t>
            </a:r>
            <a:r>
              <a:rPr lang="en-US" dirty="0" err="1" smtClean="0"/>
              <a:t>MyMsMqService</a:t>
            </a:r>
            <a:r>
              <a:rPr lang="en-US" dirty="0" smtClean="0"/>
              <a:t> </a:t>
            </a:r>
            <a:r>
              <a:rPr lang="en-US" dirty="0" err="1" smtClean="0"/>
              <a:t>net.msmq</a:t>
            </a:r>
            <a:r>
              <a:rPr lang="en-US" dirty="0" smtClean="0"/>
              <a:t>://</a:t>
            </a:r>
            <a:r>
              <a:rPr lang="en-US" dirty="0" err="1" smtClean="0"/>
              <a:t>localhost</a:t>
            </a:r>
            <a:r>
              <a:rPr lang="en-US" dirty="0" smtClean="0"/>
              <a:t>/</a:t>
            </a:r>
            <a:r>
              <a:rPr lang="en-US" dirty="0" err="1" smtClean="0"/>
              <a:t>MyMsMqService</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Bindings</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chemeClr val="tx1">
                    <a:lumMod val="65000"/>
                    <a:lumOff val="35000"/>
                  </a:schemeClr>
                </a:solidFill>
              </a:rPr>
              <a:t>B-Binding(How?): Bindings specify how a service endpoint communicates with the Client Endpoints.</a:t>
            </a:r>
          </a:p>
          <a:p>
            <a:r>
              <a:rPr lang="en-US" sz="1800" dirty="0" smtClean="0">
                <a:solidFill>
                  <a:schemeClr val="tx1">
                    <a:lumMod val="65000"/>
                    <a:lumOff val="35000"/>
                  </a:schemeClr>
                </a:solidFill>
              </a:rPr>
              <a:t>A Binding consists of several Binding elements describing some aspect of communication.</a:t>
            </a:r>
          </a:p>
          <a:p>
            <a:r>
              <a:rPr lang="en-US" sz="1800" dirty="0" smtClean="0">
                <a:solidFill>
                  <a:schemeClr val="tx1">
                    <a:lumMod val="65000"/>
                    <a:lumOff val="35000"/>
                  </a:schemeClr>
                </a:solidFill>
              </a:rPr>
              <a:t>For Example: </a:t>
            </a:r>
          </a:p>
          <a:p>
            <a:r>
              <a:rPr lang="en-US" sz="1800" dirty="0" smtClean="0">
                <a:solidFill>
                  <a:schemeClr val="tx1">
                    <a:lumMod val="65000"/>
                    <a:lumOff val="35000"/>
                  </a:schemeClr>
                </a:solidFill>
              </a:rPr>
              <a:t>How do the messages are Transport? Are they moving over HTTP or do they use TCP protocol for communication?</a:t>
            </a:r>
          </a:p>
          <a:p>
            <a:r>
              <a:rPr lang="en-US" sz="1800" dirty="0" smtClean="0">
                <a:solidFill>
                  <a:schemeClr val="tx1">
                    <a:lumMod val="65000"/>
                    <a:lumOff val="35000"/>
                  </a:schemeClr>
                </a:solidFill>
              </a:rPr>
              <a:t>What are the Protocol requirements? Security, reliability, Transactions etc. </a:t>
            </a:r>
          </a:p>
          <a:p>
            <a:r>
              <a:rPr lang="en-US" sz="1800" dirty="0" smtClean="0">
                <a:solidFill>
                  <a:schemeClr val="tx1">
                    <a:lumMod val="65000"/>
                    <a:lumOff val="35000"/>
                  </a:schemeClr>
                </a:solidFill>
              </a:rPr>
              <a:t>Message Encoding ( text, binary, etc )</a:t>
            </a:r>
            <a:br>
              <a:rPr lang="en-US" sz="1800" dirty="0" smtClean="0">
                <a:solidFill>
                  <a:schemeClr val="tx1">
                    <a:lumMod val="65000"/>
                    <a:lumOff val="35000"/>
                  </a:schemeClr>
                </a:solidFill>
              </a:rPr>
            </a:br>
            <a:r>
              <a:rPr lang="en-US" sz="1600" dirty="0" smtClean="0"/>
              <a:t/>
            </a:r>
            <a:br>
              <a:rPr lang="en-US" sz="1600" dirty="0" smtClean="0"/>
            </a:br>
            <a:r>
              <a:rPr lang="en-US" sz="2200" dirty="0" smtClean="0">
                <a:solidFill>
                  <a:schemeClr val="tx1">
                    <a:lumMod val="50000"/>
                    <a:lumOff val="50000"/>
                  </a:schemeClr>
                </a:solidFill>
              </a:rPr>
              <a:t> </a:t>
            </a:r>
          </a:p>
          <a:p>
            <a:endParaRPr lang="en-US" sz="2200" dirty="0">
              <a:solidFill>
                <a:srgbClr val="333333"/>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Bindings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sz="2100" dirty="0" smtClean="0">
                <a:solidFill>
                  <a:schemeClr val="tx1">
                    <a:lumMod val="65000"/>
                    <a:lumOff val="35000"/>
                  </a:schemeClr>
                </a:solidFill>
              </a:rPr>
              <a:t>WCF Supports following Bindings</a:t>
            </a:r>
          </a:p>
          <a:p>
            <a:r>
              <a:rPr lang="en-US" sz="2100" b="1" dirty="0" smtClean="0">
                <a:solidFill>
                  <a:schemeClr val="tx1">
                    <a:lumMod val="65000"/>
                    <a:lumOff val="35000"/>
                  </a:schemeClr>
                </a:solidFill>
              </a:rPr>
              <a:t>Basic Binding</a:t>
            </a:r>
          </a:p>
          <a:p>
            <a:r>
              <a:rPr lang="en-US" sz="2100" dirty="0" smtClean="0">
                <a:solidFill>
                  <a:schemeClr val="tx1">
                    <a:lumMod val="65000"/>
                    <a:lumOff val="35000"/>
                  </a:schemeClr>
                </a:solidFill>
              </a:rPr>
              <a:t>Offered by the BasicHttpBinding class, this is designed to expose a WCF service as a legacy ASMX web service, so that old clients can work with new services. When used by the client, this binding enables new WCF clients to work with old ASMX services.</a:t>
            </a:r>
          </a:p>
          <a:p>
            <a:r>
              <a:rPr lang="en-US" sz="2100" b="1" dirty="0" smtClean="0">
                <a:solidFill>
                  <a:schemeClr val="tx1">
                    <a:lumMod val="65000"/>
                    <a:lumOff val="35000"/>
                  </a:schemeClr>
                </a:solidFill>
              </a:rPr>
              <a:t>Web Service (WS) Binding</a:t>
            </a:r>
          </a:p>
          <a:p>
            <a:r>
              <a:rPr lang="en-US" sz="2100" dirty="0" smtClean="0">
                <a:solidFill>
                  <a:schemeClr val="tx1">
                    <a:lumMod val="65000"/>
                    <a:lumOff val="35000"/>
                  </a:schemeClr>
                </a:solidFill>
              </a:rPr>
              <a:t>Offered by the WSHttpBinding class, this uses HTTP or HTTPS for transport, and is designed to offer a variety of features such as reliability, transactions, and security over the Internet.</a:t>
            </a:r>
          </a:p>
          <a:p>
            <a:r>
              <a:rPr lang="en-US" sz="2100" b="1" dirty="0" smtClean="0">
                <a:solidFill>
                  <a:schemeClr val="tx1">
                    <a:lumMod val="65000"/>
                    <a:lumOff val="35000"/>
                  </a:schemeClr>
                </a:solidFill>
              </a:rPr>
              <a:t>TCP Binding</a:t>
            </a:r>
          </a:p>
          <a:p>
            <a:r>
              <a:rPr lang="en-US" sz="2100" dirty="0" smtClean="0">
                <a:solidFill>
                  <a:schemeClr val="tx1">
                    <a:lumMod val="65000"/>
                    <a:lumOff val="35000"/>
                  </a:schemeClr>
                </a:solidFill>
              </a:rPr>
              <a:t>Offered by the NetTcpBinding class, this uses TCP for cross-machine communication on the intranet. It supports a variety of features, including reliability, transactions, and security, and is optimized for WCF-to-WCF communication. As a result, it requires both the client and the service to use WCF.</a:t>
            </a:r>
          </a:p>
          <a:p>
            <a:endParaRPr lang="en-US" sz="2200" dirty="0">
              <a:solidFill>
                <a:srgbClr val="333333"/>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Bindings</a:t>
            </a:r>
            <a:endParaRPr lang="en-US" dirty="0"/>
          </a:p>
        </p:txBody>
      </p:sp>
      <p:sp>
        <p:nvSpPr>
          <p:cNvPr id="5" name="Content Placeholder 4"/>
          <p:cNvSpPr>
            <a:spLocks noGrp="1"/>
          </p:cNvSpPr>
          <p:nvPr>
            <p:ph sz="quarter" idx="1"/>
          </p:nvPr>
        </p:nvSpPr>
        <p:spPr/>
        <p:txBody>
          <a:bodyPr>
            <a:normAutofit/>
          </a:bodyPr>
          <a:lstStyle/>
          <a:p>
            <a:r>
              <a:rPr lang="en-US" sz="1800" b="1" dirty="0" smtClean="0"/>
              <a:t>IPC Binding</a:t>
            </a:r>
          </a:p>
          <a:p>
            <a:r>
              <a:rPr lang="en-US" sz="1800" dirty="0" smtClean="0"/>
              <a:t>Offered by the </a:t>
            </a:r>
            <a:r>
              <a:rPr lang="en-US" sz="1800" dirty="0" err="1" smtClean="0"/>
              <a:t>NetNamedPipeBinding</a:t>
            </a:r>
            <a:r>
              <a:rPr lang="en-US" sz="1800" dirty="0" smtClean="0"/>
              <a:t> class, this uses named pipes as a transport for same-machine communication. It is the most secure binding since it cannot accept calls from outside the machine and it supports a variety of features similar to the TCP binding.</a:t>
            </a:r>
          </a:p>
          <a:p>
            <a:r>
              <a:rPr lang="en-US" sz="1800" b="1" dirty="0" smtClean="0"/>
              <a:t>Federated WS Binding</a:t>
            </a:r>
          </a:p>
          <a:p>
            <a:r>
              <a:rPr lang="en-US" sz="1800" dirty="0" smtClean="0"/>
              <a:t>Offered by the </a:t>
            </a:r>
            <a:r>
              <a:rPr lang="en-US" sz="1800" dirty="0" err="1" smtClean="0"/>
              <a:t>WSFederationHttpBinding</a:t>
            </a:r>
            <a:r>
              <a:rPr lang="en-US" sz="1800" dirty="0" smtClean="0"/>
              <a:t> class, this is a specialization of the WS binding, offering support for federated security.</a:t>
            </a:r>
          </a:p>
          <a:p>
            <a:r>
              <a:rPr lang="en-US" sz="2200" b="1" dirty="0" smtClean="0">
                <a:solidFill>
                  <a:srgbClr val="333333"/>
                </a:solidFill>
              </a:rPr>
              <a:t>Peer Network Binding</a:t>
            </a:r>
          </a:p>
          <a:p>
            <a:r>
              <a:rPr lang="en-US" sz="2200" dirty="0" smtClean="0">
                <a:solidFill>
                  <a:srgbClr val="333333"/>
                </a:solidFill>
              </a:rPr>
              <a:t>Offered by the </a:t>
            </a:r>
            <a:r>
              <a:rPr lang="en-US" sz="2200" dirty="0" err="1" smtClean="0">
                <a:solidFill>
                  <a:srgbClr val="333333"/>
                </a:solidFill>
              </a:rPr>
              <a:t>NetPeerTcpBinding</a:t>
            </a:r>
            <a:r>
              <a:rPr lang="en-US" sz="2200" dirty="0" smtClean="0">
                <a:solidFill>
                  <a:srgbClr val="333333"/>
                </a:solidFill>
              </a:rPr>
              <a:t> class, this uses peer networking as a transport. The peer network-enabled client and services all subscribe to the same grid and broadcast messages to it.</a:t>
            </a:r>
          </a:p>
          <a:p>
            <a:endParaRPr lang="en-US" sz="2200" dirty="0">
              <a:solidFill>
                <a:srgbClr val="333333"/>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Bindings</a:t>
            </a:r>
            <a:endParaRPr lang="en-US" dirty="0"/>
          </a:p>
        </p:txBody>
      </p:sp>
      <p:sp>
        <p:nvSpPr>
          <p:cNvPr id="5" name="Content Placeholder 4"/>
          <p:cNvSpPr>
            <a:spLocks noGrp="1"/>
          </p:cNvSpPr>
          <p:nvPr>
            <p:ph sz="quarter" idx="1"/>
          </p:nvPr>
        </p:nvSpPr>
        <p:spPr/>
        <p:txBody>
          <a:bodyPr>
            <a:normAutofit/>
          </a:bodyPr>
          <a:lstStyle/>
          <a:p>
            <a:r>
              <a:rPr lang="en-US" sz="1800" b="1" dirty="0" smtClean="0"/>
              <a:t>Duplex WS Binding</a:t>
            </a:r>
          </a:p>
          <a:p>
            <a:r>
              <a:rPr lang="en-US" sz="1800" dirty="0" smtClean="0"/>
              <a:t>Offered by the </a:t>
            </a:r>
            <a:r>
              <a:rPr lang="en-US" sz="1800" dirty="0" err="1" smtClean="0"/>
              <a:t>WSDualHttpBinding</a:t>
            </a:r>
            <a:r>
              <a:rPr lang="en-US" sz="1800" dirty="0" smtClean="0"/>
              <a:t> class, this is similar to the WS binding except it also supports bidirectional communication from the service to the client.</a:t>
            </a:r>
          </a:p>
          <a:p>
            <a:r>
              <a:rPr lang="en-US" sz="1800" b="1" dirty="0" smtClean="0"/>
              <a:t>MSMQ Binding</a:t>
            </a:r>
          </a:p>
          <a:p>
            <a:r>
              <a:rPr lang="en-US" sz="1800" dirty="0" smtClean="0"/>
              <a:t>Offered by the </a:t>
            </a:r>
            <a:r>
              <a:rPr lang="en-US" sz="1800" dirty="0" err="1" smtClean="0"/>
              <a:t>NetMsmqBinding</a:t>
            </a:r>
            <a:r>
              <a:rPr lang="en-US" sz="1800" dirty="0" smtClean="0"/>
              <a:t> class, this uses MSMQ for transport and is designed to offer support for disconnected queued calls.</a:t>
            </a:r>
          </a:p>
          <a:p>
            <a:r>
              <a:rPr lang="en-US" sz="1800" b="1" dirty="0" smtClean="0"/>
              <a:t>MSMQ Integration Binding</a:t>
            </a:r>
          </a:p>
          <a:p>
            <a:r>
              <a:rPr lang="en-US" sz="1800" dirty="0" smtClean="0"/>
              <a:t>Offered by the </a:t>
            </a:r>
            <a:r>
              <a:rPr lang="en-US" sz="1800" dirty="0" err="1" smtClean="0"/>
              <a:t>MsmqIntegrationBinding</a:t>
            </a:r>
            <a:r>
              <a:rPr lang="en-US" sz="1800" dirty="0" smtClean="0"/>
              <a:t> class, this converts WCF messages to and from MSMQ messages, and is designed to interoperate with legacy MSMQ clients.</a:t>
            </a:r>
          </a:p>
          <a:p>
            <a:endParaRPr lang="en-US" sz="2200" dirty="0">
              <a:solidFill>
                <a:srgbClr val="333333"/>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714</TotalTime>
  <Words>925</Words>
  <Application>Microsoft Office PowerPoint</Application>
  <PresentationFormat>On-screen Show (4:3)</PresentationFormat>
  <Paragraphs>243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WCF Overview</vt:lpstr>
      <vt:lpstr>Slide 2</vt:lpstr>
      <vt:lpstr>WCF Endpoints</vt:lpstr>
      <vt:lpstr>WCF Endpoints</vt:lpstr>
      <vt:lpstr>Address</vt:lpstr>
      <vt:lpstr>Bindings</vt:lpstr>
      <vt:lpstr>Bindings</vt:lpstr>
      <vt:lpstr>Bindings</vt:lpstr>
      <vt:lpstr>Bindings</vt:lpstr>
      <vt:lpstr>Contracts</vt:lpstr>
      <vt:lpstr>Service Contract</vt:lpstr>
      <vt:lpstr>Service Contract</vt:lpstr>
      <vt:lpstr>DataContract</vt:lpstr>
      <vt:lpstr>DataContract</vt:lpstr>
      <vt:lpstr>Slide 15</vt:lpstr>
      <vt:lpstr>Versioning in Data Contract</vt:lpstr>
      <vt:lpstr>Fault Contract</vt:lpstr>
      <vt:lpstr>Slide 18</vt:lpstr>
      <vt:lpstr>Slide 19</vt:lpstr>
      <vt:lpstr>Fault Contract</vt:lpstr>
      <vt:lpstr>Endpoints</vt:lpstr>
      <vt:lpstr>Endpoints</vt:lpstr>
      <vt:lpstr>Endpoints</vt:lpstr>
      <vt:lpstr>Hosting WCF Services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79</cp:revision>
  <dcterms:created xsi:type="dcterms:W3CDTF">2006-08-16T00:00:00Z</dcterms:created>
  <dcterms:modified xsi:type="dcterms:W3CDTF">2013-10-31T05:21:47Z</dcterms:modified>
</cp:coreProperties>
</file>