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406" r:id="rId2"/>
    <p:sldId id="405" r:id="rId3"/>
    <p:sldId id="409" r:id="rId4"/>
    <p:sldId id="411" r:id="rId5"/>
    <p:sldId id="410" r:id="rId6"/>
    <p:sldId id="384" r:id="rId7"/>
    <p:sldId id="385" r:id="rId8"/>
    <p:sldId id="393" r:id="rId9"/>
    <p:sldId id="388" r:id="rId10"/>
    <p:sldId id="389" r:id="rId11"/>
    <p:sldId id="394" r:id="rId12"/>
    <p:sldId id="395" r:id="rId13"/>
    <p:sldId id="396" r:id="rId14"/>
    <p:sldId id="397" r:id="rId15"/>
    <p:sldId id="398" r:id="rId16"/>
    <p:sldId id="399" r:id="rId17"/>
    <p:sldId id="402" r:id="rId18"/>
    <p:sldId id="404" r:id="rId19"/>
    <p:sldId id="40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200" autoAdjust="0"/>
    <p:restoredTop sz="94660"/>
  </p:normalViewPr>
  <p:slideViewPr>
    <p:cSldViewPr>
      <p:cViewPr varScale="1">
        <p:scale>
          <a:sx n="73" d="100"/>
          <a:sy n="73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48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Polymorphism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Polymorphism means many forms.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Polymorphism is one of the fundamental concepts of OOP.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Polymorphism is of two types: 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Compile time polymorphism/Overloading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Runtime polymorphism/Overriding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smtClean="0">
                <a:solidFill>
                  <a:srgbClr val="FFFFFF"/>
                </a:solidFill>
                <a:latin typeface="Courier New" pitchFamily="49" charset="0"/>
                <a:ea typeface="+mj-ea"/>
                <a:cs typeface="Courier New" pitchFamily="49" charset="0"/>
              </a:rPr>
              <a:t>sealed</a:t>
            </a:r>
            <a:r>
              <a:rPr lang="en-US" sz="3200" b="1" kern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methods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762000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1196975"/>
            <a:ext cx="89281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b="1" kern="0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sealed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keyword can be applied to methods to make sure that these methods are not overridden by any class.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public class Employee{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public </a:t>
            </a:r>
            <a:r>
              <a:rPr lang="en-US" sz="2000" b="1" kern="0" dirty="0" smtClean="0">
                <a:solidFill>
                  <a:srgbClr val="A42700"/>
                </a:solidFill>
                <a:latin typeface="Courier New" pitchFamily="49" charset="0"/>
              </a:rPr>
              <a:t>virtual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void display();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//. . . . . 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public class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Manager:Employee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public </a:t>
            </a:r>
            <a:r>
              <a:rPr lang="en-US" sz="2000" b="1" kern="0" dirty="0" smtClean="0">
                <a:solidFill>
                  <a:srgbClr val="A42700"/>
                </a:solidFill>
                <a:latin typeface="Courier New" pitchFamily="49" charset="0"/>
              </a:rPr>
              <a:t>sealed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override void display();{ } </a:t>
            </a:r>
            <a:r>
              <a:rPr lang="en-US" sz="2000" b="1" kern="0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SalesPerson:Manager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public  override void display();{ } </a:t>
            </a:r>
            <a:r>
              <a:rPr lang="en-US" sz="2000" b="1" kern="0" dirty="0" smtClean="0">
                <a:solidFill>
                  <a:srgbClr val="006600"/>
                </a:solidFill>
                <a:latin typeface="Courier New" pitchFamily="49" charset="0"/>
              </a:rPr>
              <a:t>// error 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lvl="0" indent="-3429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Note that only methods that are eligible for overriding can be sealed.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Tell me what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What about multiple inheritance in C#? </a:t>
            </a: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F5F5F"/>
                </a:solidFill>
                <a:latin typeface="Arial" charset="0"/>
                <a:cs typeface="Arial" charset="0"/>
              </a:rPr>
              <a:t>C# does not support multiple inheritance through classes. It supports only multi-level inheritance.</a:t>
            </a: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F5F5F"/>
                </a:solidFill>
                <a:latin typeface="Arial" charset="0"/>
                <a:cs typeface="Arial" charset="0"/>
              </a:rPr>
              <a:t>To have a class of that can be of more than one type (which is achieved through multiple inheritance, interfaces are used.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4400" y="3597275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System.Object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200" y="4724400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Employee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6300" y="5886450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Manager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581400" y="3586163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Manager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77000" y="3581400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SalesMan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95900" y="5048250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SalesManger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7" name="Group 14"/>
          <p:cNvGrpSpPr>
            <a:grpSpLocks/>
          </p:cNvGrpSpPr>
          <p:nvPr/>
        </p:nvGrpSpPr>
        <p:grpSpPr bwMode="auto">
          <a:xfrm>
            <a:off x="1771650" y="5124450"/>
            <a:ext cx="342900" cy="742950"/>
            <a:chOff x="1943100" y="4343400"/>
            <a:chExt cx="342900" cy="742890"/>
          </a:xfrm>
        </p:grpSpPr>
        <p:sp>
          <p:nvSpPr>
            <p:cNvPr id="78" name="Isosceles Triangle 77"/>
            <p:cNvSpPr/>
            <p:nvPr/>
          </p:nvSpPr>
          <p:spPr>
            <a:xfrm>
              <a:off x="1943100" y="4343400"/>
              <a:ext cx="342900" cy="380969"/>
            </a:xfrm>
            <a:prstGeom prst="triangl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" name="Straight Connector 78"/>
            <p:cNvCxnSpPr>
              <a:stCxn id="78" idx="3"/>
            </p:cNvCxnSpPr>
            <p:nvPr/>
          </p:nvCxnSpPr>
          <p:spPr>
            <a:xfrm>
              <a:off x="2114550" y="4724369"/>
              <a:ext cx="0" cy="36192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80" name="Group 15"/>
          <p:cNvGrpSpPr>
            <a:grpSpLocks/>
          </p:cNvGrpSpPr>
          <p:nvPr/>
        </p:nvGrpSpPr>
        <p:grpSpPr bwMode="auto">
          <a:xfrm>
            <a:off x="4591050" y="3962400"/>
            <a:ext cx="342900" cy="742950"/>
            <a:chOff x="1943100" y="4343400"/>
            <a:chExt cx="342900" cy="742890"/>
          </a:xfrm>
        </p:grpSpPr>
        <p:sp>
          <p:nvSpPr>
            <p:cNvPr id="81" name="Isosceles Triangle 80"/>
            <p:cNvSpPr/>
            <p:nvPr/>
          </p:nvSpPr>
          <p:spPr>
            <a:xfrm>
              <a:off x="1943100" y="4343400"/>
              <a:ext cx="342900" cy="380969"/>
            </a:xfrm>
            <a:prstGeom prst="triangl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" name="Straight Connector 81"/>
            <p:cNvCxnSpPr>
              <a:stCxn id="81" idx="3"/>
            </p:cNvCxnSpPr>
            <p:nvPr/>
          </p:nvCxnSpPr>
          <p:spPr>
            <a:xfrm>
              <a:off x="2114550" y="4724369"/>
              <a:ext cx="0" cy="36192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83" name="Group 18"/>
          <p:cNvGrpSpPr>
            <a:grpSpLocks/>
          </p:cNvGrpSpPr>
          <p:nvPr/>
        </p:nvGrpSpPr>
        <p:grpSpPr bwMode="auto">
          <a:xfrm>
            <a:off x="1752600" y="3981450"/>
            <a:ext cx="342900" cy="742950"/>
            <a:chOff x="1943100" y="4343400"/>
            <a:chExt cx="342900" cy="742890"/>
          </a:xfrm>
        </p:grpSpPr>
        <p:sp>
          <p:nvSpPr>
            <p:cNvPr id="84" name="Isosceles Triangle 83"/>
            <p:cNvSpPr/>
            <p:nvPr/>
          </p:nvSpPr>
          <p:spPr>
            <a:xfrm>
              <a:off x="1943100" y="4343400"/>
              <a:ext cx="342900" cy="380969"/>
            </a:xfrm>
            <a:prstGeom prst="triangl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5" name="Straight Connector 84"/>
            <p:cNvCxnSpPr>
              <a:stCxn id="84" idx="3"/>
            </p:cNvCxnSpPr>
            <p:nvPr/>
          </p:nvCxnSpPr>
          <p:spPr>
            <a:xfrm>
              <a:off x="2114550" y="4724369"/>
              <a:ext cx="0" cy="36192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86" name="Group 23"/>
          <p:cNvGrpSpPr>
            <a:grpSpLocks/>
          </p:cNvGrpSpPr>
          <p:nvPr/>
        </p:nvGrpSpPr>
        <p:grpSpPr bwMode="auto">
          <a:xfrm>
            <a:off x="7486650" y="3962400"/>
            <a:ext cx="342900" cy="742950"/>
            <a:chOff x="1943100" y="4343400"/>
            <a:chExt cx="342900" cy="742890"/>
          </a:xfrm>
        </p:grpSpPr>
        <p:sp>
          <p:nvSpPr>
            <p:cNvPr id="87" name="Isosceles Triangle 86"/>
            <p:cNvSpPr/>
            <p:nvPr/>
          </p:nvSpPr>
          <p:spPr>
            <a:xfrm>
              <a:off x="1943100" y="4343400"/>
              <a:ext cx="342900" cy="380969"/>
            </a:xfrm>
            <a:prstGeom prst="triangl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8" name="Straight Connector 87"/>
            <p:cNvCxnSpPr>
              <a:stCxn id="87" idx="3"/>
            </p:cNvCxnSpPr>
            <p:nvPr/>
          </p:nvCxnSpPr>
          <p:spPr>
            <a:xfrm>
              <a:off x="2114550" y="4724369"/>
              <a:ext cx="0" cy="36192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>
            <a:off x="4762500" y="4705350"/>
            <a:ext cx="28956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210300" y="4705350"/>
            <a:ext cx="0" cy="34290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092700" y="3228976"/>
            <a:ext cx="223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u="sng" dirty="0"/>
              <a:t>Multiple inheritance 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796925" y="3227389"/>
            <a:ext cx="247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u="sng" dirty="0"/>
              <a:t>Multi-level inheritance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1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What is an Interface ?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 interface is a special kind of construct like class which contains just the declaration of methods (abstract methods).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defines a contract and any class (or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 that implements this interface must provide implementation for all the methods declared inside the interface.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 of an interface that is .NET defined interfaces are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IEnumerable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,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ICloneable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etc.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can be a member of a namespace or a class 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can inherit from one or more base interfaces.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cannot be instantiated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Interface Members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Interfaces can contain methods, properties, events, and indexers.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All interface methods are implicitly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and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 interface cannot contain constants, fields, operators, instance constructors, destructors, or types, nor can an interface contain static members of any kind.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When class (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 implements interfaces it is similar to inheriting from class.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class or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can implement more than one interface unlike class inheritance.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Syntax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i="1" kern="0" dirty="0" smtClean="0">
                <a:solidFill>
                  <a:srgbClr val="000000"/>
                </a:solidFill>
                <a:latin typeface="Courier New" pitchFamily="49" charset="0"/>
              </a:rPr>
              <a:t>modifier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interface </a:t>
            </a:r>
            <a:r>
              <a:rPr lang="en-US" sz="2000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interface</a:t>
            </a:r>
            <a:r>
              <a:rPr lang="en-US" sz="2000" b="1" i="1" kern="0" dirty="0" smtClean="0">
                <a:solidFill>
                  <a:srgbClr val="000000"/>
                </a:solidFill>
                <a:latin typeface="Courier New" pitchFamily="49" charset="0"/>
              </a:rPr>
              <a:t>-name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i="1" kern="0" dirty="0" smtClean="0">
                <a:solidFill>
                  <a:srgbClr val="000000"/>
                </a:solidFill>
                <a:latin typeface="Courier New" pitchFamily="49" charset="0"/>
              </a:rPr>
              <a:t>	members ;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Modifiers allowed when the interface is declared outside a class are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public and internal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Modifiers allowed when the interface is declared inside a class 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new, internal, private, public, protected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a compile-time error for interface member declarations to include any modifiers.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Example: interface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public interface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IShape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   void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printSides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(string s); // method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sides { get; set; } // properties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42700"/>
              </a:buClr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IShape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s=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IShape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();</a:t>
            </a:r>
            <a:r>
              <a:rPr lang="en-US" sz="2000" b="1" kern="0" dirty="0" smtClean="0">
                <a:solidFill>
                  <a:srgbClr val="CC0066"/>
                </a:solidFill>
                <a:latin typeface="Courier New" pitchFamily="49" charset="0"/>
                <a:sym typeface="Wingdings" pitchFamily="2" charset="2"/>
              </a:rPr>
              <a:t> ERROR!</a:t>
            </a:r>
            <a:endParaRPr lang="en-IN" sz="2000" b="1" kern="0" dirty="0">
              <a:solidFill>
                <a:srgbClr val="CC0066"/>
              </a:solidFill>
              <a:latin typeface="Courier New" pitchFamily="49" charset="0"/>
              <a:sym typeface="Wingdings" pitchFamily="2" charset="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Implementing interface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class can implement any number of interfaces.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public class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Square:IShape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If the class inherits from another class say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Rect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and interface as well say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IShape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then syntax requires the class name to appear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before the interface list.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public class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Square:Rect,IShape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Interface inheritance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66800"/>
            <a:ext cx="9067800" cy="5090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An interface can inherit from zero or more interfaces, which are called the explicit base interfaces of the interface.</a:t>
            </a:r>
            <a:endParaRPr lang="en-IN" sz="2000" i="1" kern="0" dirty="0" smtClean="0">
              <a:solidFill>
                <a:srgbClr val="5F5F5F"/>
              </a:solidFill>
              <a:latin typeface="Arial"/>
            </a:endParaRPr>
          </a:p>
          <a:p>
            <a:pPr lvl="1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public interface Shape2D:IShape{</a:t>
            </a:r>
          </a:p>
          <a:p>
            <a:pPr lvl="1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void draw();}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 interface can declare a member with the same name or signature as an inherited member. In such case, the derived interface member is said to </a:t>
            </a:r>
            <a:r>
              <a:rPr lang="en-US" sz="2000" i="1" kern="0" dirty="0" smtClean="0">
                <a:solidFill>
                  <a:srgbClr val="5F5F5F"/>
                </a:solidFill>
                <a:latin typeface="Arial"/>
              </a:rPr>
              <a:t>hide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base interface member.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Hiding causes the compiler to issue a warning.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To suppress the warning, the declaration of the derived interface member must include a </a:t>
            </a:r>
            <a:r>
              <a:rPr lang="en-US" sz="2000" b="1" kern="0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modifier to indicate that the derived member is intended to hide the base member.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Explicit Interface Implementation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66800"/>
            <a:ext cx="9067800" cy="238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Explicit interface member implementation allows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access to the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interface declared method only through interface reference.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helps in overcoming the method name clashes if a class inherits from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two (or more) interfaces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or an interface and a class 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304800"/>
            <a:ext cx="9067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interface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IItem</a:t>
            </a:r>
            <a:endParaRPr lang="en-US" sz="1400" b="1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 Add(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);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}</a:t>
            </a:r>
          </a:p>
          <a:p>
            <a:endParaRPr lang="en-US" sz="1400" b="1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interface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IPrice</a:t>
            </a:r>
            <a:endParaRPr lang="en-US" sz="1400" b="1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 Add(double d);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}</a:t>
            </a:r>
          </a:p>
          <a:p>
            <a:endParaRPr lang="en-US" sz="1400" b="1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class 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Test :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IItem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,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IPrice</a:t>
            </a:r>
            <a:endParaRPr lang="en-US" sz="1400" b="1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IItem.Add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)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(2 *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}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IPrice.Add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double d)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(2 * d);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}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static void Main()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IItem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it =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Test();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it.Add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(3);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IPrice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Test();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ip.Add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(2.3);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Console.ReadKey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}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}</a:t>
            </a:r>
          </a:p>
          <a:p>
            <a:endParaRPr lang="en-US" sz="1400" b="1" dirty="0" smtClean="0">
              <a:solidFill>
                <a:srgbClr val="2B91AF"/>
              </a:solidFill>
              <a:latin typeface="Consolas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Polymorphism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Compile Time Polymorphism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mechanism of calling a function with an object during compile time is called Compile Time Polymorphism or early binding or static Polymorphism.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C# provides two techniques to implement static polymorphism. These are: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Method overloading</a:t>
            </a:r>
          </a:p>
          <a:p>
            <a:pPr marL="800100" lvl="1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Operator overloading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Runtime Time Polymorphism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Runtime time polymorphism is done using inheritance and virtual functions. Method overriding is called runtime polymorphism. It is also called late binding.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 practice, polymorphism refers to an object’s ability to use a single method name to invoke one of different methods at run time – depending on where it is in the inheritance hierarchy</a:t>
            </a:r>
            <a:r>
              <a:rPr lang="en-US" b="1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n-US" sz="3200" b="1" kern="0" dirty="0" smtClean="0">
              <a:solidFill>
                <a:srgbClr val="FFFFFF"/>
              </a:solidFill>
              <a:latin typeface="Arial"/>
              <a:ea typeface="+mj-ea"/>
              <a:cs typeface="+mj-cs"/>
            </a:endParaRPr>
          </a:p>
          <a:p>
            <a:pPr lvl="0"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Method Overriding</a:t>
            </a:r>
          </a:p>
          <a:p>
            <a:pPr lvl="0" algn="r"/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Method overriding in C# is a feature like the virtual function in C++.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Method overriding is a feature that allows you to invoke functions (that have the same signatures) that belong to different classes in the same hierarchy of inheritance using the base class reference.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makes use of two keywords: virtual and overrides to accomplish Method overriding. 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Virtual keyword defines with base class methods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Override keyword defines with derived class method.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Example: overriding 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public class Employee   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…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public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virtual</a:t>
            </a:r>
            <a:r>
              <a:rPr lang="en-US" sz="2000" b="1" dirty="0" smtClean="0">
                <a:solidFill>
                  <a:srgbClr val="339933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void print()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("ID:" + ID + " Name :" + Name);        }}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class Manager: Employee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public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override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void print() 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base.print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("Level " + level);       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38800"/>
            <a:ext cx="4014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Overriding rules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overridden method must have the same signature as that of the base class method including return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non-virtual or static method cannot be overridden.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overridden base method must be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or</a:t>
            </a: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 overridden derived class  method cannot change the accessibility of the virtual method. Both the overridden method and the virtual method must have the same access level modifier.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Modifiers like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new, static, virtual,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or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abstract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are not allowed for the overridden method.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property can also be overridden like methods and follows the same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Override and virtual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Override also makes the method virtual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using System;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class X{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public virtual void f() {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("X"); }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class Y : X{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public override void f() {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("Y"); }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class Z : Y{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public override void f() {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("Z"); }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class Test{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static void Main() {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X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x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= new Z();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x.f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();    }}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286500" y="5875338"/>
            <a:ext cx="2667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Prints Z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Test your understanding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class A{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void f()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("A:f()");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public static void Main()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A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= new B();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a.f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class B : A{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void f()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("B:f()");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5F5F5F"/>
                </a:solidFill>
                <a:latin typeface="Arial"/>
                <a:cs typeface="Arial" charset="0"/>
              </a:rPr>
              <a:t>What will the code print?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5F5F5F"/>
                </a:solidFill>
                <a:latin typeface="Arial"/>
                <a:cs typeface="Arial" charset="0"/>
              </a:rPr>
              <a:t>What will have to be done to make the code print B:f()?</a:t>
            </a:r>
            <a:endParaRPr lang="en-US" sz="2000" dirty="0">
              <a:solidFill>
                <a:srgbClr val="5F5F5F"/>
              </a:solidFill>
              <a:latin typeface="Arial"/>
              <a:cs typeface="Arial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Test your understanding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655319"/>
            <a:ext cx="8458200" cy="5669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color;</a:t>
            </a:r>
          </a:p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width,height</a:t>
            </a: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x,int</a:t>
            </a: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y, string color){</a:t>
            </a:r>
          </a:p>
          <a:p>
            <a:pPr marL="400050" lv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width=x;</a:t>
            </a:r>
          </a:p>
          <a:p>
            <a:pPr marL="400050" lv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height=y; </a:t>
            </a:r>
          </a:p>
          <a:p>
            <a:pPr marL="400050" lv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=color;</a:t>
            </a:r>
          </a:p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public override string </a:t>
            </a:r>
            <a:r>
              <a:rPr lang="en-US" sz="1600" b="1" kern="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600" b="1" kern="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color + " colored rectangle with width="+width+" and height="+height;</a:t>
            </a:r>
          </a:p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6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static void Main(){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b1=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(10,20, "RED");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b2=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(10,20, "GREEN");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(b1);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(b2);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}}</a:t>
            </a:r>
            <a:endParaRPr lang="en-US" sz="1600" dirty="0" smtClean="0"/>
          </a:p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5F5F5F"/>
              </a:solidFill>
              <a:latin typeface="Arial"/>
              <a:cs typeface="Arial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Preventing Inheritance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1196975"/>
            <a:ext cx="89281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we want to ensure that no other class inherits from a class, then we need to prevent inheritance using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sealed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keyword.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 class Employee{</a:t>
            </a: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//attributes and methods or properties</a:t>
            </a: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public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A42700"/>
                </a:solidFill>
                <a:effectLst/>
                <a:uLnTx/>
                <a:uFillTx/>
                <a:latin typeface="Courier New" pitchFamily="49" charset="0"/>
              </a:rPr>
              <a:t>sealed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class Manager : Employee{</a:t>
            </a: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	//attributes and methods or properties //specific to Manager</a:t>
            </a: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public class SalesPerson : Manager{</a:t>
            </a: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	//attributes and methods or properties </a:t>
            </a: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	//specific to SalesPerson</a:t>
            </a: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System.String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class is a sealed class.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819400" y="4449763"/>
            <a:ext cx="1295400" cy="936625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746375" y="4414838"/>
            <a:ext cx="1368425" cy="108108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1093</Words>
  <Application>Microsoft Office PowerPoint</Application>
  <PresentationFormat>On-screen Show (4:3)</PresentationFormat>
  <Paragraphs>212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</cp:lastModifiedBy>
  <cp:revision>522</cp:revision>
  <dcterms:created xsi:type="dcterms:W3CDTF">2006-08-16T00:00:00Z</dcterms:created>
  <dcterms:modified xsi:type="dcterms:W3CDTF">2016-08-26T04:31:56Z</dcterms:modified>
</cp:coreProperties>
</file>