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9" r:id="rId3"/>
    <p:sldId id="256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5B043-79BB-42D2-83CF-910EE26F64F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A8FE2-C7B7-4523-BC3D-5BA43E09BD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8C4C41-C291-4024-82DD-329593D3B0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395E9C-1DCE-4842-AC7E-51D497FFCA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EBB4C72-0EE1-45C3-B8E1-EAFB02BD17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2DF41AC-0417-42CD-B7A0-333EE80158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3F91AD6-2FFD-4BE4-AFB5-BE8D1143D6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5639395-278E-4038-B852-B964D61D60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09136CD-8777-4820-90AB-848D332686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D9490A06-0198-44E6-AB41-76D0618315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D68D838-A5B0-48D9-8002-465F690182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A7A582C-C47F-42ED-A50B-20E504BDBE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5">
                <a:lumMod val="25000"/>
                <a:lumOff val="75000"/>
              </a:schemeClr>
            </a:gs>
            <a:gs pos="28000">
              <a:schemeClr val="accent5">
                <a:lumMod val="39000"/>
                <a:lumOff val="61000"/>
              </a:schemeClr>
            </a:gs>
            <a:gs pos="62000">
              <a:schemeClr val="accent5">
                <a:lumMod val="73000"/>
                <a:lumOff val="27000"/>
              </a:schemeClr>
            </a:gs>
            <a:gs pos="100000">
              <a:schemeClr val="accent5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4800" b="1"/>
          </a:p>
          <a:p>
            <a:pPr algn="ctr"/>
            <a:r>
              <a:rPr lang="en-US" sz="4800" b="1"/>
              <a:t>Lex Retail Stores - Cybersecurity Architecture for SMEs</a:t>
            </a:r>
            <a:endParaRPr sz="4800"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r>
              <a:rPr lang="en-US" b="1"/>
              <a:t>A NIST-CSF &amp; ISO/IEC 27001-Aligned Approach</a:t>
            </a:r>
          </a:p>
          <a:p>
            <a:pPr marL="0" indent="0" algn="ctr">
              <a:buNone/>
            </a:pPr>
            <a:endParaRPr lang="en-US" b="1"/>
          </a:p>
          <a:p>
            <a:pPr marL="0" indent="0" algn="ctr">
              <a:buNone/>
            </a:pPr>
            <a:r>
              <a:rPr lang="en-US" b="1"/>
              <a:t>Group 6</a:t>
            </a:r>
          </a:p>
          <a:p>
            <a:pPr marL="0" indent="0" algn="ctr">
              <a:buNone/>
            </a:pPr>
            <a:r>
              <a:rPr lang="en-US" b="1"/>
              <a:t>Team Members: Lenethia, Robert, Prosper, Precious</a:t>
            </a:r>
          </a:p>
          <a:p>
            <a:pPr marL="0" indent="0" algn="ctr">
              <a:buNone/>
            </a:pPr>
            <a:r>
              <a:rPr lang="en-US" b="1"/>
              <a:t>Date: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Key Results &amp; Lessons Learned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572447"/>
            <a:ext cx="10515600" cy="4604516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Outcomes:</a:t>
            </a:r>
          </a:p>
          <a:p>
            <a:pPr marL="0" indent="0">
              <a:buNone/>
            </a:pPr>
            <a:r>
              <a:rPr lang="en-US" b="1"/>
              <a:t>✅ Baseline architecture designed</a:t>
            </a:r>
          </a:p>
          <a:p>
            <a:pPr marL="0" indent="0">
              <a:buNone/>
            </a:pPr>
            <a:r>
              <a:rPr lang="en-US" b="1"/>
              <a:t>✅ All functions of NIST CSF covered</a:t>
            </a:r>
          </a:p>
          <a:p>
            <a:pPr marL="0" indent="0">
              <a:buNone/>
            </a:pPr>
            <a:r>
              <a:rPr lang="en-US" b="1"/>
              <a:t>✅ SME-specific risks simulated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Lessons Learned:</a:t>
            </a:r>
          </a:p>
          <a:p>
            <a:pPr marL="0" indent="0">
              <a:buNone/>
            </a:pPr>
            <a:r>
              <a:rPr lang="en-US" b="1"/>
              <a:t>Culture &amp; training = critical for SMEs</a:t>
            </a:r>
          </a:p>
          <a:p>
            <a:pPr marL="0" indent="0">
              <a:buNone/>
            </a:pPr>
            <a:r>
              <a:rPr lang="en-US" b="1"/>
              <a:t>Free tools can achieve strong visibility</a:t>
            </a:r>
          </a:p>
          <a:p>
            <a:pPr marL="0" indent="0">
              <a:buNone/>
            </a:pPr>
            <a:r>
              <a:rPr lang="en-US" b="1"/>
              <a:t>Policy + technology = resilience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994502" y="459443"/>
            <a:ext cx="8040413" cy="2853560"/>
          </a:xfrm>
        </p:spPr>
        <p:txBody>
          <a:bodyPr/>
          <a:lstStyle/>
          <a:p>
            <a:r>
              <a:rPr lang="en-US" b="1"/>
              <a:t>Project Overview &amp; Objectives </a:t>
            </a:r>
          </a:p>
          <a:p>
            <a:endParaRPr lang="en-US"/>
          </a:p>
          <a:p>
            <a:r>
              <a:rPr lang="en-US" sz="3200" b="1"/>
              <a:t> 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2629830"/>
            <a:ext cx="9144000" cy="3954901"/>
          </a:xfrm>
        </p:spPr>
        <p:txBody>
          <a:bodyPr/>
          <a:lstStyle/>
          <a:p>
            <a:pPr algn="l"/>
            <a:r>
              <a:rPr lang="en-US" sz="2800" b="1"/>
              <a:t>Overview:</a:t>
            </a:r>
          </a:p>
          <a:p>
            <a:pPr algn="l"/>
            <a:r>
              <a:rPr lang="en-US" sz="2400" b="1"/>
              <a:t>Design a scalable cybersecurity architecture for Lex Retail Stores, a 20-employee online retail startup with no prior security maturity.</a:t>
            </a:r>
          </a:p>
          <a:p>
            <a:pPr algn="l"/>
            <a:r>
              <a:rPr lang="en-US" sz="2800" b="1"/>
              <a:t>Objectives:</a:t>
            </a:r>
          </a:p>
          <a:p>
            <a:pPr marL="342900" indent="-342900" algn="l">
              <a:buFont typeface="Arial" pitchFamily="34" charset="0" panose="020B0604020202020204"/>
              <a:buChar char="•"/>
            </a:pPr>
            <a:r>
              <a:rPr lang="en-US" sz="2400" b="1"/>
              <a:t>Build from zero using NIST CSF</a:t>
            </a:r>
          </a:p>
          <a:p>
            <a:pPr marL="342900" indent="-342900" algn="l">
              <a:buFont typeface="Arial" pitchFamily="34" charset="0" panose="020B0604020202020204"/>
              <a:buChar char="•"/>
            </a:pPr>
            <a:r>
              <a:rPr lang="en-US" sz="2400" b="1"/>
              <a:t>Simulate realistic SME risks</a:t>
            </a:r>
          </a:p>
          <a:p>
            <a:pPr marL="342900" indent="-342900" algn="l">
              <a:buFont typeface="Arial" pitchFamily="34" charset="0" panose="020B0604020202020204"/>
              <a:buChar char="•"/>
            </a:pPr>
            <a:r>
              <a:rPr lang="en-US" sz="2400" b="1"/>
              <a:t>Map controls to ISO/IEC 27001</a:t>
            </a:r>
          </a:p>
          <a:p>
            <a:pPr marL="342900" indent="-342900" algn="l">
              <a:buFont typeface="Arial" pitchFamily="34" charset="0" panose="020B0604020202020204"/>
              <a:buChar char="•"/>
            </a:pPr>
            <a:r>
              <a:rPr lang="en-US" sz="2400" b="1"/>
              <a:t>Assign team roles with real-world tools and simulations</a:t>
            </a:r>
          </a:p>
          <a:p>
            <a:pPr algn="l"/>
            <a:endParaRPr lang="en-US" sz="2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5808" y="459443"/>
            <a:ext cx="2596384" cy="19075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/>
              <a:t>Team Member</a:t>
            </a:r>
            <a:r>
              <a:rPr lang="en-US" b="1"/>
              <a:t> </a:t>
            </a:r>
            <a:r>
              <a:rPr b="1"/>
              <a:t>Responsibilities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510314"/>
            <a:ext cx="10515600" cy="4903132"/>
          </a:xfrm>
        </p:spPr>
        <p:txBody>
          <a:bodyPr/>
          <a:lstStyle/>
          <a:p>
            <a:pPr marL="0" indent="0" algn="l">
              <a:buNone/>
            </a:pPr>
            <a:r>
              <a:rPr sz="2400" b="1"/>
              <a:t> Lenethia </a:t>
            </a:r>
            <a:r>
              <a:rPr lang="en-US" sz="2400" b="1"/>
              <a:t>(</a:t>
            </a:r>
            <a:r>
              <a:rPr sz="2400" b="1"/>
              <a:t>Team Lead</a:t>
            </a:r>
            <a:r>
              <a:rPr lang="en-US" sz="2400" b="1"/>
              <a:t>):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 Risk Assessment, Control Mapping, Final Recommendations</a:t>
            </a:r>
          </a:p>
          <a:p>
            <a:pPr marL="0" indent="0" algn="l">
              <a:buFont typeface="Arial" pitchFamily="34" charset="0" panose="020B0604020202020204"/>
              <a:buNone/>
            </a:pPr>
            <a:endParaRPr lang="en-US" sz="2200" b="1"/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000" b="1"/>
              <a:t> </a:t>
            </a:r>
            <a:r>
              <a:rPr lang="en-US" sz="2400" b="1"/>
              <a:t>Robert (Asset &amp; Controls Analyst):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 Asset Inventory, Protective Controls Review</a:t>
            </a:r>
          </a:p>
          <a:p>
            <a:pPr marL="0" indent="0" algn="l">
              <a:buFont typeface="Arial" pitchFamily="34" charset="0" panose="020B0604020202020204"/>
              <a:buNone/>
            </a:pPr>
            <a:endParaRPr lang="en-US" sz="2200" b="1"/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400" b="1"/>
              <a:t>Prosper (Vulnerability &amp; Monitoring Specialist):</a:t>
            </a:r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000" b="1"/>
              <a:t>• </a:t>
            </a:r>
            <a:r>
              <a:rPr lang="en-US" sz="2400" b="1"/>
              <a:t>Threat/Vulnerability Scanning, Detection and Monitoring</a:t>
            </a:r>
          </a:p>
          <a:p>
            <a:pPr marL="0" indent="0" algn="l">
              <a:buFont typeface="Arial" pitchFamily="34" charset="0" panose="020B0604020202020204"/>
              <a:buNone/>
            </a:pPr>
            <a:endParaRPr lang="en-US" sz="2000" b="1"/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400" b="1"/>
              <a:t>Precious ( Awareness &amp; Communication Lead)</a:t>
            </a:r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000" b="1"/>
              <a:t>•</a:t>
            </a:r>
            <a:r>
              <a:rPr lang="en-US" sz="2400" b="1"/>
              <a:t>Awareness Training Program, IR &amp; Recovery Strategy</a:t>
            </a:r>
          </a:p>
          <a:p>
            <a:pPr marL="0" indent="0" algn="just">
              <a:buFont typeface="Arial" pitchFamily="34" charset="0" panose="020B0604020202020204"/>
              <a:buNone/>
            </a:pPr>
            <a:endParaRPr 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Strategies &amp; Frameworks Used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802034"/>
            <a:ext cx="11106807" cy="4374930"/>
          </a:xfrm>
        </p:spPr>
        <p:txBody>
          <a:bodyPr/>
          <a:lstStyle/>
          <a:p>
            <a:pPr algn="l">
              <a:buFont typeface="Arial" pitchFamily="34" charset="0" panose="020B0604020202020204"/>
              <a:buChar char="•"/>
            </a:pPr>
            <a:endParaRPr lang="en-US" sz="2400" b="1"/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NIST Cybersecurity Framework - Identify, Protect, Detect, Respond, Recover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ISO/IEC 27001:2022 - Mapped key controls</a:t>
            </a:r>
          </a:p>
          <a:p>
            <a:pPr marL="0" indent="0" algn="l">
              <a:buFont typeface="Arial" pitchFamily="34" charset="0" panose="020B0604020202020204"/>
              <a:buNone/>
            </a:pPr>
            <a:endParaRPr lang="en-US" sz="2400" b="1"/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800" b="1"/>
              <a:t>Approach: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Simulate real risks in an SME context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Use free or open-source tools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Assign tasks by function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Risk Assessment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00" b="1"/>
              <a:t>Approach</a:t>
            </a:r>
            <a:r>
              <a:rPr lang="en-US" sz="2400" b="1"/>
              <a:t>: Identify assets,threats,score risk</a:t>
            </a:r>
          </a:p>
          <a:p>
            <a:pPr marL="0" indent="0" algn="l">
              <a:buNone/>
            </a:pPr>
            <a:r>
              <a:rPr lang="en-US" sz="2800" b="1"/>
              <a:t>Top Risks:</a:t>
            </a:r>
            <a:r>
              <a:rPr lang="en-US" sz="2400" b="1"/>
              <a:t>                                                             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Phishing &amp; data theft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Insider misuse</a:t>
            </a:r>
          </a:p>
          <a:p>
            <a:pPr algn="l">
              <a:buFont typeface="Arial" pitchFamily="34" charset="0" panose="020B0604020202020204"/>
              <a:buChar char="•"/>
            </a:pPr>
            <a:r>
              <a:rPr lang="en-US" sz="2400" b="1"/>
              <a:t>SQL injection</a:t>
            </a:r>
          </a:p>
          <a:p>
            <a:pPr algn="l">
              <a:buFont typeface="Arial" pitchFamily="34" charset="0" panose="020B0604020202020204"/>
              <a:buChar char="•"/>
            </a:pPr>
            <a:endParaRPr lang="en-US" sz="2400" b="1"/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800" b="1"/>
              <a:t>Mapped controls:</a:t>
            </a:r>
          </a:p>
          <a:p>
            <a:pPr marL="0" indent="0" algn="l">
              <a:buFont typeface="Arial" pitchFamily="34" charset="0" panose="020B0604020202020204"/>
              <a:buNone/>
            </a:pPr>
            <a:r>
              <a:rPr lang="en-US" sz="2400" b="1"/>
              <a:t>A.5.4, A.5.9, A8.8</a:t>
            </a:r>
          </a:p>
          <a:p>
            <a:pPr marL="0" indent="0" algn="ctr">
              <a:buNone/>
            </a:pPr>
            <a:endParaRPr lang="en-US" sz="2400" b="1"/>
          </a:p>
          <a:p>
            <a:pPr marL="0" indent="0" algn="ctr">
              <a:buNone/>
            </a:pPr>
            <a:endParaRPr lang="en-US" sz="2800" b="1"/>
          </a:p>
          <a:p>
            <a:pPr marL="0" indent="0" algn="ctr">
              <a:buNone/>
            </a:pPr>
            <a:endParaRPr lang="en-US" sz="28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129696" y="2399601"/>
            <a:ext cx="7431261" cy="42757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Controls &amp; ISO Mapping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576004"/>
            <a:ext cx="10515600" cy="5087062"/>
          </a:xfrm>
        </p:spPr>
        <p:txBody>
          <a:bodyPr/>
          <a:lstStyle/>
          <a:p>
            <a:pPr marL="0" indent="0" algn="ctr">
              <a:buNone/>
            </a:pPr>
            <a:r>
              <a:rPr lang="en-US" b="1"/>
              <a:t>Approach: Mapped NIST functions - ISO 27001</a:t>
            </a:r>
          </a:p>
          <a:p>
            <a:pPr marL="0" indent="0" algn="ctr">
              <a:buNone/>
            </a:pPr>
            <a:endParaRPr lang="en-US" b="1"/>
          </a:p>
          <a:p>
            <a:pPr marL="0" indent="0" algn="l">
              <a:buNone/>
            </a:pPr>
            <a:endParaRPr lang="en-US" b="1"/>
          </a:p>
          <a:p>
            <a:pPr marL="0" indent="0" algn="ctr">
              <a:buNone/>
            </a:pP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59209" y="2150289"/>
            <a:ext cx="10515600" cy="45127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Asset Discovery &amp; Protection 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Tools: Nmap, Packet Tracer, WordPress              </a:t>
            </a:r>
          </a:p>
          <a:p>
            <a:pPr marL="0" indent="0">
              <a:buNone/>
            </a:pPr>
            <a:r>
              <a:rPr lang="en-US" b="1"/>
              <a:t>Findings: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No endpoint protection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Shared admin privileges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Exposed plugins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ISO Controls: 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A.5.9, A.5.17, A..18, A.8.24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5566942" y="2305445"/>
            <a:ext cx="6405254" cy="4251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Threat Scanning &amp; Detection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562866"/>
            <a:ext cx="10515600" cy="4614097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Tools: Nessus (simulated), WordPress scanner, Nmap</a:t>
            </a:r>
          </a:p>
          <a:p>
            <a:pPr marL="0" indent="0">
              <a:buNone/>
            </a:pPr>
            <a:r>
              <a:rPr lang="en-US" b="1"/>
              <a:t>Findings:                                                 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Vulnerable ports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WordPress CVEs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Lack of alerting/SIEM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 b="1"/>
              <a:t>ISO Controls: 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 b="1"/>
              <a:t>A.5.26, A.5.31, A.8.8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63963" y="2111887"/>
            <a:ext cx="7283973" cy="45289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Awareness &amp; Incident Strategy</a:t>
            </a:r>
            <a:endParaRPr b="1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838200" y="1773073"/>
            <a:ext cx="10515600" cy="4403890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Components:                                                   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12-month phishing training plan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Incident roles &amp; comms template</a:t>
            </a:r>
          </a:p>
          <a:p>
            <a:pPr>
              <a:buFont typeface="Arial" pitchFamily="34" charset="0" panose="020B0604020202020204"/>
              <a:buChar char="•"/>
            </a:pPr>
            <a:r>
              <a:rPr lang="en-US" b="1"/>
              <a:t>Quarterly tabletop drills</a:t>
            </a:r>
          </a:p>
          <a:p>
            <a:pPr marL="0" indent="0">
              <a:buFont typeface="Arial" pitchFamily="34" charset="0" panose="020B0604020202020204"/>
              <a:buNone/>
            </a:pPr>
            <a:endParaRPr lang="en-US" b="1"/>
          </a:p>
          <a:p>
            <a:pPr marL="0" indent="0">
              <a:buFont typeface="Arial" pitchFamily="34" charset="0" panose="020B0604020202020204"/>
              <a:buNone/>
            </a:pPr>
            <a:r>
              <a:rPr lang="en-US" b="1"/>
              <a:t>ISO Controls:</a:t>
            </a:r>
          </a:p>
          <a:p>
            <a:pPr marL="0" indent="0">
              <a:buFont typeface="Arial" pitchFamily="34" charset="0" panose="020B0604020202020204"/>
              <a:buNone/>
            </a:pPr>
            <a:r>
              <a:rPr lang="en-US" b="1"/>
              <a:t> A.5.1, A.5.29, A.6.3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227379" y="1555357"/>
            <a:ext cx="5823201" cy="50277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Lenethia Van Vuuren</dc:creator>
  <cp:lastModifiedBy>Lenethia Van Vuuren</cp:lastModifiedBy>
  <cp:revision>1</cp:revision>
  <dcterms:created xsi:type="dcterms:W3CDTF">2025-07-30T09:53:59Z</dcterms:created>
  <dcterms:modified xsi:type="dcterms:W3CDTF">2025-08-02T23:24:01Z</dcterms:modified>
</cp:coreProperties>
</file>