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sldIdLst>
    <p:sldId id="256" r:id="rId5"/>
    <p:sldId id="3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21" r:id="rId37"/>
    <p:sldId id="322" r:id="rId38"/>
    <p:sldId id="323" r:id="rId39"/>
    <p:sldId id="324" r:id="rId40"/>
    <p:sldId id="325" r:id="rId41"/>
    <p:sldId id="327" r:id="rId42"/>
    <p:sldId id="492" r:id="rId43"/>
    <p:sldId id="282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3" Type="http://schemas.openxmlformats.org/officeDocument/2006/relationships/image" Target="../media/image39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8" y="20638"/>
            <a:ext cx="4186237" cy="142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8" y="20638"/>
            <a:ext cx="4186237" cy="142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8" y="246063"/>
            <a:ext cx="1123950" cy="1128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8" y="246063"/>
            <a:ext cx="1123950" cy="1128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8" y="20638"/>
            <a:ext cx="4186237" cy="142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8" y="246063"/>
            <a:ext cx="1123950" cy="1128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8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5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3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 Digital Geometry Processing and Simulation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6386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Jinlan Xu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Spring, 2020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250950" y="250825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68325" y="1554163"/>
          <a:ext cx="19081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37565" imgH="431800" progId="Equation.3">
                  <p:embed/>
                </p:oleObj>
              </mc:Choice>
              <mc:Fallback>
                <p:oleObj name="" r:id="rId1" imgW="8375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325" y="1554163"/>
                        <a:ext cx="190817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568325" y="2981325"/>
          <a:ext cx="7889875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467100" imgH="1574800" progId="Equation.3">
                  <p:embed/>
                </p:oleObj>
              </mc:Choice>
              <mc:Fallback>
                <p:oleObj name="" r:id="rId3" imgW="3467100" imgH="157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" y="2981325"/>
                        <a:ext cx="7889875" cy="358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4441825" y="1631950"/>
          <a:ext cx="29479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294765" imgH="444500" progId="Equation.3">
                  <p:embed/>
                </p:oleObj>
              </mc:Choice>
              <mc:Fallback>
                <p:oleObj name="" r:id="rId5" imgW="1294765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825" y="1631950"/>
                        <a:ext cx="29479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287463" y="265113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609600" y="1801813"/>
          <a:ext cx="19081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837565" imgH="431800" progId="Equation.3">
                  <p:embed/>
                </p:oleObj>
              </mc:Choice>
              <mc:Fallback>
                <p:oleObj name="" r:id="rId1" imgW="837565" imgH="431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801813"/>
                        <a:ext cx="190817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533400" y="2944813"/>
          <a:ext cx="7889875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3467100" imgH="1574800" progId="Equation.3">
                  <p:embed/>
                </p:oleObj>
              </mc:Choice>
              <mc:Fallback>
                <p:oleObj name="" r:id="rId3" imgW="3467100" imgH="1574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944813"/>
                        <a:ext cx="7889875" cy="358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4343400" y="1649413"/>
          <a:ext cx="29479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294765" imgH="444500" progId="Equation.3">
                  <p:embed/>
                </p:oleObj>
              </mc:Choice>
              <mc:Fallback>
                <p:oleObj name="" r:id="rId5" imgW="1294765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1649413"/>
                        <a:ext cx="29479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Line 6"/>
          <p:cNvSpPr/>
          <p:nvPr/>
        </p:nvSpPr>
        <p:spPr>
          <a:xfrm flipH="1">
            <a:off x="2590800" y="3173413"/>
            <a:ext cx="11430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0" name="Line 7"/>
          <p:cNvSpPr/>
          <p:nvPr/>
        </p:nvSpPr>
        <p:spPr>
          <a:xfrm flipH="1">
            <a:off x="6248400" y="3173413"/>
            <a:ext cx="20574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1" name="Line 8"/>
          <p:cNvSpPr/>
          <p:nvPr/>
        </p:nvSpPr>
        <p:spPr>
          <a:xfrm flipH="1">
            <a:off x="5486400" y="4240213"/>
            <a:ext cx="20574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2" name="Line 9"/>
          <p:cNvSpPr/>
          <p:nvPr/>
        </p:nvSpPr>
        <p:spPr>
          <a:xfrm flipH="1">
            <a:off x="6324600" y="3630613"/>
            <a:ext cx="2286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3" name="Line 10"/>
          <p:cNvSpPr/>
          <p:nvPr/>
        </p:nvSpPr>
        <p:spPr>
          <a:xfrm flipH="1">
            <a:off x="6324600" y="4621213"/>
            <a:ext cx="2286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371600" y="265113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42950" y="2184400"/>
          <a:ext cx="679132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2984500" imgH="1092200" progId="Equation.3">
                  <p:embed/>
                </p:oleObj>
              </mc:Choice>
              <mc:Fallback>
                <p:oleObj name="" r:id="rId1" imgW="2984500" imgH="1092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2950" y="2184400"/>
                        <a:ext cx="6791325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1236663" y="250825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820738" y="1568450"/>
          <a:ext cx="679132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984500" imgH="1092200" progId="Equation.3">
                  <p:embed/>
                </p:oleObj>
              </mc:Choice>
              <mc:Fallback>
                <p:oleObj name="" r:id="rId1" imgW="2984500" imgH="1092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0738" y="1568450"/>
                        <a:ext cx="6791325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Line 7"/>
          <p:cNvSpPr/>
          <p:nvPr/>
        </p:nvSpPr>
        <p:spPr>
          <a:xfrm flipH="1">
            <a:off x="2649538" y="1797050"/>
            <a:ext cx="22860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6" name="Line 8"/>
          <p:cNvSpPr/>
          <p:nvPr/>
        </p:nvSpPr>
        <p:spPr>
          <a:xfrm flipH="1">
            <a:off x="2725738" y="3016250"/>
            <a:ext cx="22860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7" name="Line 9"/>
          <p:cNvSpPr/>
          <p:nvPr/>
        </p:nvSpPr>
        <p:spPr>
          <a:xfrm flipH="1">
            <a:off x="2725738" y="2559050"/>
            <a:ext cx="4572000" cy="12954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8678" name="Object 12"/>
          <p:cNvGraphicFramePr>
            <a:graphicFrameLocks noChangeAspect="1"/>
          </p:cNvGraphicFramePr>
          <p:nvPr/>
        </p:nvGraphicFramePr>
        <p:xfrm>
          <a:off x="973138" y="4311650"/>
          <a:ext cx="5027612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2209800" imgH="1028700" progId="Equation.3">
                  <p:embed/>
                </p:oleObj>
              </mc:Choice>
              <mc:Fallback>
                <p:oleObj name="" r:id="rId3" imgW="2209800" imgH="1028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4311650"/>
                        <a:ext cx="5027612" cy="233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1371600" y="211138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533400" y="1282700"/>
          <a:ext cx="679132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2984500" imgH="1092200" progId="Equation.3">
                  <p:embed/>
                </p:oleObj>
              </mc:Choice>
              <mc:Fallback>
                <p:oleObj name="" r:id="rId1" imgW="2984500" imgH="1092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282700"/>
                        <a:ext cx="6791325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762000" y="3873500"/>
          <a:ext cx="6327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2781300" imgH="1308100" progId="Equation.3">
                  <p:embed/>
                </p:oleObj>
              </mc:Choice>
              <mc:Fallback>
                <p:oleObj name="" r:id="rId3" imgW="2781300" imgH="13081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873500"/>
                        <a:ext cx="6327775" cy="297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5"/>
          <p:cNvSpPr/>
          <p:nvPr/>
        </p:nvSpPr>
        <p:spPr>
          <a:xfrm flipH="1">
            <a:off x="2362200" y="1511300"/>
            <a:ext cx="22860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1" name="Line 6"/>
          <p:cNvSpPr/>
          <p:nvPr/>
        </p:nvSpPr>
        <p:spPr>
          <a:xfrm flipH="1">
            <a:off x="2438400" y="2730500"/>
            <a:ext cx="22860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2" name="Line 7"/>
          <p:cNvSpPr/>
          <p:nvPr/>
        </p:nvSpPr>
        <p:spPr>
          <a:xfrm flipH="1">
            <a:off x="2438400" y="2273300"/>
            <a:ext cx="4572000" cy="12954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Curve Curvature</a:t>
            </a:r>
            <a:endParaRPr lang="en-US" altLang="zh-CN" dirty="0"/>
          </a:p>
        </p:txBody>
      </p:sp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344488" y="1952625"/>
            <a:ext cx="8342312" cy="4527550"/>
          </a:xfrm>
          <a:ln/>
        </p:spPr>
        <p:txBody>
          <a:bodyPr anchor="t"/>
          <a:p>
            <a:pPr marL="0" indent="0">
              <a:buNone/>
            </a:pPr>
            <a:r>
              <a:rPr lang="en-US" altLang="zh-CN"/>
              <a:t>Curvature is independent of parameterization</a:t>
            </a:r>
            <a:endParaRPr lang="en-US" altLang="zh-CN"/>
          </a:p>
          <a:p>
            <a:pPr lvl="1"/>
            <a:r>
              <a:rPr lang="en-US" altLang="zh-CN"/>
              <a:t>C(t), C(t+5), C(2t) have same curvature (at corresponding locations)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45" name="Group 25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1746" name="Freeform 22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7" name="Freeform 21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1208088" y="414338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Surface</a:t>
            </a:r>
            <a:endParaRPr lang="en-US" altLang="zh-CN" sz="3600" dirty="0"/>
          </a:p>
        </p:txBody>
      </p:sp>
      <p:sp>
        <p:nvSpPr>
          <p:cNvPr id="31749" name="Text Box 9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0" name="Freeform 24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2770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1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72" name="Oval 6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Text Box 7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Text Box 8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Freeform 10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6" name="Text Box 11"/>
          <p:cNvSpPr txBox="1"/>
          <p:nvPr/>
        </p:nvSpPr>
        <p:spPr>
          <a:xfrm>
            <a:off x="533400" y="1582738"/>
            <a:ext cx="5372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Point p on the surface at 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,v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7" name="Rectangle 2"/>
          <p:cNvSpPr>
            <a:spLocks noGrp="1"/>
          </p:cNvSpPr>
          <p:nvPr/>
        </p:nvSpPr>
        <p:spPr>
          <a:xfrm>
            <a:off x="1208088" y="414338"/>
            <a:ext cx="8077200" cy="838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algn="ctr"/>
            <a:r>
              <a:rPr lang="en-US" altLang="zh-CN" sz="3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Differential Geometry of a Surface</a:t>
            </a:r>
            <a:endParaRPr lang="en-US" altLang="zh-CN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3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3794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795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796" name="Oval 9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Text Box 12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Line 13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99" name="Text Box 16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Text Box 18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Freeform 19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02" name="Text Box 44"/>
          <p:cNvSpPr txBox="1"/>
          <p:nvPr/>
        </p:nvSpPr>
        <p:spPr>
          <a:xfrm>
            <a:off x="381000" y="1543050"/>
            <a:ext cx="4910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Tangent 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the u direction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03" name="Object 47"/>
          <p:cNvGraphicFramePr>
            <a:graphicFrameLocks noChangeAspect="1"/>
          </p:cNvGraphicFramePr>
          <p:nvPr/>
        </p:nvGraphicFramePr>
        <p:xfrm>
          <a:off x="381000" y="2362200"/>
          <a:ext cx="1879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825500" imgH="393700" progId="Equation.3">
                  <p:embed/>
                </p:oleObj>
              </mc:Choice>
              <mc:Fallback>
                <p:oleObj name="" r:id="rId1" imgW="825500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362200"/>
                        <a:ext cx="18796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2"/>
          <p:cNvSpPr>
            <a:spLocks noGrp="1"/>
          </p:cNvSpPr>
          <p:nvPr>
            <p:ph type="title"/>
          </p:nvPr>
        </p:nvSpPr>
        <p:spPr>
          <a:xfrm>
            <a:off x="1208088" y="414338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Surface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4818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19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20" name="Oval 7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Text Box 8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2" name="Line 9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823" name="Text Box 10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4" name="Text Box 12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5" name="Freeform 13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26" name="Text Box 14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7" name="Line 15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graphicFrame>
        <p:nvGraphicFramePr>
          <p:cNvPr id="34828" name="Object 28"/>
          <p:cNvGraphicFramePr>
            <a:graphicFrameLocks noChangeAspect="1"/>
          </p:cNvGraphicFramePr>
          <p:nvPr/>
        </p:nvGraphicFramePr>
        <p:xfrm>
          <a:off x="457200" y="2293938"/>
          <a:ext cx="1879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825500" imgH="393700" progId="Equation.3">
                  <p:embed/>
                </p:oleObj>
              </mc:Choice>
              <mc:Fallback>
                <p:oleObj name="" r:id="rId1" imgW="825500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293938"/>
                        <a:ext cx="18796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29"/>
          <p:cNvSpPr txBox="1"/>
          <p:nvPr/>
        </p:nvSpPr>
        <p:spPr>
          <a:xfrm>
            <a:off x="457200" y="1530350"/>
            <a:ext cx="4910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Tangent 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the v direction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0" name="Rectangle 2"/>
          <p:cNvSpPr>
            <a:spLocks noGrp="1"/>
          </p:cNvSpPr>
          <p:nvPr>
            <p:ph type="title"/>
          </p:nvPr>
        </p:nvSpPr>
        <p:spPr>
          <a:xfrm>
            <a:off x="1208088" y="414338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Surface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/>
              <a:t>Differential Geometry</a:t>
            </a:r>
            <a:endParaRPr lang="en-US" altLang="zh-CN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Differential Geometry of a Curve</a:t>
            </a:r>
            <a:endParaRPr lang="en-US" altLang="zh-CN" dirty="0"/>
          </a:p>
          <a:p>
            <a:r>
              <a:rPr lang="en-US" altLang="zh-CN" dirty="0"/>
              <a:t>Differential Geometry of a Surface</a:t>
            </a:r>
            <a:endParaRPr lang="en-US" altLang="zh-CN" dirty="0"/>
          </a:p>
          <a:p>
            <a:pPr lvl="1"/>
            <a:r>
              <a:rPr lang="en-US" altLang="zh-CN" dirty="0"/>
              <a:t>I and II Fundamental Forms</a:t>
            </a:r>
            <a:endParaRPr lang="en-US" altLang="zh-CN" dirty="0"/>
          </a:p>
          <a:p>
            <a:pPr lvl="1"/>
            <a:r>
              <a:rPr lang="en-US" altLang="zh-CN" dirty="0"/>
              <a:t>Change of Coordinates (Tensor Calculus)</a:t>
            </a:r>
            <a:endParaRPr lang="en-US" altLang="zh-CN" dirty="0"/>
          </a:p>
          <a:p>
            <a:pPr lvl="1"/>
            <a:r>
              <a:rPr lang="en-US" altLang="zh-CN" dirty="0"/>
              <a:t>Curvature</a:t>
            </a:r>
            <a:endParaRPr lang="en-US" altLang="zh-CN" dirty="0"/>
          </a:p>
          <a:p>
            <a:pPr lvl="1"/>
            <a:r>
              <a:rPr lang="en-US" altLang="zh-CN" dirty="0"/>
              <a:t>Weingarten Operator</a:t>
            </a:r>
            <a:endParaRPr lang="en-US" altLang="zh-CN" dirty="0"/>
          </a:p>
          <a:p>
            <a:pPr lvl="1"/>
            <a:r>
              <a:rPr lang="en-US" altLang="zh-CN" dirty="0"/>
              <a:t>Bending Energy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1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5842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3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44" name="Line 6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5845" name="Oval 7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Text Box 8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Line 9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5848" name="Text Box 10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9" name="Text Box 11"/>
          <p:cNvSpPr txBox="1"/>
          <p:nvPr/>
        </p:nvSpPr>
        <p:spPr>
          <a:xfrm>
            <a:off x="2152650" y="411163"/>
            <a:ext cx="3333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Plane of tangents T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12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1" name="Freeform 13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2" name="Text Box 14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Line 15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5854" name="Text Box 16"/>
          <p:cNvSpPr txBox="1"/>
          <p:nvPr/>
        </p:nvSpPr>
        <p:spPr>
          <a:xfrm>
            <a:off x="5867400" y="2667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55" name="Group 26"/>
          <p:cNvGrpSpPr/>
          <p:nvPr/>
        </p:nvGrpSpPr>
        <p:grpSpPr>
          <a:xfrm>
            <a:off x="1828800" y="990600"/>
            <a:ext cx="6400800" cy="3505200"/>
            <a:chOff x="1152" y="624"/>
            <a:chExt cx="4032" cy="2208"/>
          </a:xfrm>
        </p:grpSpPr>
        <p:sp>
          <p:nvSpPr>
            <p:cNvPr id="35856" name="Line 18"/>
            <p:cNvSpPr/>
            <p:nvPr/>
          </p:nvSpPr>
          <p:spPr>
            <a:xfrm flipH="1" flipV="1">
              <a:off x="1152" y="1584"/>
              <a:ext cx="144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57" name="Line 19"/>
            <p:cNvSpPr/>
            <p:nvPr/>
          </p:nvSpPr>
          <p:spPr>
            <a:xfrm flipH="1" flipV="1">
              <a:off x="3840" y="7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58" name="Line 20"/>
            <p:cNvSpPr/>
            <p:nvPr/>
          </p:nvSpPr>
          <p:spPr>
            <a:xfrm flipH="1">
              <a:off x="2592" y="1584"/>
              <a:ext cx="2592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59" name="Line 21"/>
            <p:cNvSpPr/>
            <p:nvPr/>
          </p:nvSpPr>
          <p:spPr>
            <a:xfrm flipH="1">
              <a:off x="3456" y="624"/>
              <a:ext cx="2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60" name="Line 22"/>
            <p:cNvSpPr/>
            <p:nvPr/>
          </p:nvSpPr>
          <p:spPr>
            <a:xfrm flipH="1" flipV="1">
              <a:off x="4128" y="912"/>
              <a:ext cx="1056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61" name="Line 23"/>
            <p:cNvSpPr/>
            <p:nvPr/>
          </p:nvSpPr>
          <p:spPr>
            <a:xfrm flipH="1" flipV="1">
              <a:off x="3696" y="62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62" name="Line 24"/>
            <p:cNvSpPr/>
            <p:nvPr/>
          </p:nvSpPr>
          <p:spPr>
            <a:xfrm flipH="1">
              <a:off x="1872" y="720"/>
              <a:ext cx="1584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5863" name="Line 25"/>
            <p:cNvSpPr/>
            <p:nvPr/>
          </p:nvSpPr>
          <p:spPr>
            <a:xfrm flipH="1">
              <a:off x="1152" y="1296"/>
              <a:ext cx="72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graphicFrame>
        <p:nvGraphicFramePr>
          <p:cNvPr id="35864" name="Object 29"/>
          <p:cNvGraphicFramePr>
            <a:graphicFrameLocks noChangeAspect="1"/>
          </p:cNvGraphicFramePr>
          <p:nvPr/>
        </p:nvGraphicFramePr>
        <p:xfrm>
          <a:off x="366713" y="1536700"/>
          <a:ext cx="19383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850900" imgH="228600" progId="Equation.3">
                  <p:embed/>
                </p:oleObj>
              </mc:Choice>
              <mc:Fallback>
                <p:oleObj name="" r:id="rId1" imgW="850900" imgH="2286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713" y="1536700"/>
                        <a:ext cx="193833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1066800" y="296863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4000" dirty="0"/>
              <a:t>First Fundamental Form I</a:t>
            </a:r>
            <a:r>
              <a:rPr lang="en-US" altLang="zh-CN" sz="4000" baseline="-25000" dirty="0"/>
              <a:t>S</a:t>
            </a:r>
            <a:endParaRPr lang="en-US" altLang="zh-CN" sz="4000" baseline="-25000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6858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Metric of the surface S</a:t>
            </a:r>
            <a:endParaRPr lang="en-US" altLang="zh-CN" dirty="0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471613" y="2306638"/>
          <a:ext cx="5208587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2286000" imgH="1777365" progId="Equation.3">
                  <p:embed/>
                </p:oleObj>
              </mc:Choice>
              <mc:Fallback>
                <p:oleObj name="" r:id="rId1" imgW="2286000" imgH="17773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1613" y="2306638"/>
                        <a:ext cx="5208587" cy="404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89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7890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1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892" name="Line 6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7893" name="Oval 9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Text Box 12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Line 13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7896" name="Text Box 14"/>
          <p:cNvSpPr txBox="1"/>
          <p:nvPr/>
        </p:nvSpPr>
        <p:spPr>
          <a:xfrm>
            <a:off x="4038600" y="16002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7" name="Text Box 16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Text Box 18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Freeform 19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0" name="Line 20"/>
          <p:cNvSpPr/>
          <p:nvPr/>
        </p:nvSpPr>
        <p:spPr>
          <a:xfrm flipH="1" flipV="1">
            <a:off x="4572000" y="16002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7901" name="Text Box 21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2" name="Line 22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7903" name="Text Box 23"/>
          <p:cNvSpPr txBox="1"/>
          <p:nvPr/>
        </p:nvSpPr>
        <p:spPr>
          <a:xfrm>
            <a:off x="5867400" y="2667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904" name="Group 44"/>
          <p:cNvGrpSpPr/>
          <p:nvPr/>
        </p:nvGrpSpPr>
        <p:grpSpPr>
          <a:xfrm>
            <a:off x="1828800" y="990600"/>
            <a:ext cx="6400800" cy="3505200"/>
            <a:chOff x="1152" y="624"/>
            <a:chExt cx="4032" cy="2208"/>
          </a:xfrm>
        </p:grpSpPr>
        <p:sp>
          <p:nvSpPr>
            <p:cNvPr id="37905" name="Line 45"/>
            <p:cNvSpPr/>
            <p:nvPr/>
          </p:nvSpPr>
          <p:spPr>
            <a:xfrm flipH="1" flipV="1">
              <a:off x="1152" y="1584"/>
              <a:ext cx="144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06" name="Line 46"/>
            <p:cNvSpPr/>
            <p:nvPr/>
          </p:nvSpPr>
          <p:spPr>
            <a:xfrm flipH="1" flipV="1">
              <a:off x="3840" y="7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07" name="Line 47"/>
            <p:cNvSpPr/>
            <p:nvPr/>
          </p:nvSpPr>
          <p:spPr>
            <a:xfrm flipH="1">
              <a:off x="2592" y="1584"/>
              <a:ext cx="2592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08" name="Line 48"/>
            <p:cNvSpPr/>
            <p:nvPr/>
          </p:nvSpPr>
          <p:spPr>
            <a:xfrm flipH="1">
              <a:off x="3456" y="624"/>
              <a:ext cx="2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09" name="Line 49"/>
            <p:cNvSpPr/>
            <p:nvPr/>
          </p:nvSpPr>
          <p:spPr>
            <a:xfrm flipH="1" flipV="1">
              <a:off x="4128" y="912"/>
              <a:ext cx="1056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10" name="Line 50"/>
            <p:cNvSpPr/>
            <p:nvPr/>
          </p:nvSpPr>
          <p:spPr>
            <a:xfrm flipH="1" flipV="1">
              <a:off x="3696" y="62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11" name="Line 51"/>
            <p:cNvSpPr/>
            <p:nvPr/>
          </p:nvSpPr>
          <p:spPr>
            <a:xfrm flipH="1">
              <a:off x="1872" y="720"/>
              <a:ext cx="1584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7912" name="Line 52"/>
            <p:cNvSpPr/>
            <p:nvPr/>
          </p:nvSpPr>
          <p:spPr>
            <a:xfrm flipH="1">
              <a:off x="1152" y="1296"/>
              <a:ext cx="72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graphicFrame>
        <p:nvGraphicFramePr>
          <p:cNvPr id="37913" name="Object 55"/>
          <p:cNvGraphicFramePr>
            <a:graphicFrameLocks noChangeAspect="1"/>
          </p:cNvGraphicFramePr>
          <p:nvPr/>
        </p:nvGraphicFramePr>
        <p:xfrm>
          <a:off x="2281238" y="434975"/>
          <a:ext cx="19097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837565" imgH="444500" progId="Equation.3">
                  <p:embed/>
                </p:oleObj>
              </mc:Choice>
              <mc:Fallback>
                <p:oleObj name="" r:id="rId1" imgW="837565" imgH="444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1238" y="434975"/>
                        <a:ext cx="1909762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58"/>
          <p:cNvSpPr txBox="1"/>
          <p:nvPr/>
        </p:nvSpPr>
        <p:spPr>
          <a:xfrm>
            <a:off x="381000" y="1600200"/>
            <a:ext cx="18208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Normal 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3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8914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5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16" name="Line 6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8917" name="Oval 9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Freeform 11"/>
          <p:cNvSpPr/>
          <p:nvPr/>
        </p:nvSpPr>
        <p:spPr>
          <a:xfrm>
            <a:off x="1582738" y="2968625"/>
            <a:ext cx="5964237" cy="24082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757" h="1517">
                <a:moveTo>
                  <a:pt x="0" y="1517"/>
                </a:moveTo>
                <a:cubicBezTo>
                  <a:pt x="105" y="1359"/>
                  <a:pt x="432" y="793"/>
                  <a:pt x="628" y="563"/>
                </a:cubicBezTo>
                <a:cubicBezTo>
                  <a:pt x="824" y="333"/>
                  <a:pt x="969" y="230"/>
                  <a:pt x="1178" y="137"/>
                </a:cubicBezTo>
                <a:cubicBezTo>
                  <a:pt x="1387" y="44"/>
                  <a:pt x="1652" y="0"/>
                  <a:pt x="1883" y="2"/>
                </a:cubicBezTo>
                <a:cubicBezTo>
                  <a:pt x="2114" y="4"/>
                  <a:pt x="2356" y="52"/>
                  <a:pt x="2562" y="146"/>
                </a:cubicBezTo>
                <a:cubicBezTo>
                  <a:pt x="2768" y="240"/>
                  <a:pt x="2922" y="342"/>
                  <a:pt x="3121" y="567"/>
                </a:cubicBezTo>
                <a:cubicBezTo>
                  <a:pt x="3320" y="792"/>
                  <a:pt x="3625" y="1303"/>
                  <a:pt x="3757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9" name="Text Box 12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0" name="Line 13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8921" name="Text Box 14"/>
          <p:cNvSpPr txBox="1"/>
          <p:nvPr/>
        </p:nvSpPr>
        <p:spPr>
          <a:xfrm>
            <a:off x="4038600" y="16002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2" name="Text Box 16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3" name="Text Box 18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4" name="Freeform 19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5" name="Line 20"/>
          <p:cNvSpPr/>
          <p:nvPr/>
        </p:nvSpPr>
        <p:spPr>
          <a:xfrm flipH="1" flipV="1">
            <a:off x="4572000" y="16002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8926" name="Text Box 21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7" name="Line 22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8928" name="Text Box 23"/>
          <p:cNvSpPr txBox="1"/>
          <p:nvPr/>
        </p:nvSpPr>
        <p:spPr>
          <a:xfrm>
            <a:off x="5867400" y="2667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29" name="Group 24"/>
          <p:cNvGrpSpPr/>
          <p:nvPr/>
        </p:nvGrpSpPr>
        <p:grpSpPr>
          <a:xfrm>
            <a:off x="2971800" y="1143000"/>
            <a:ext cx="3581400" cy="2743200"/>
            <a:chOff x="1872" y="720"/>
            <a:chExt cx="2256" cy="1728"/>
          </a:xfrm>
        </p:grpSpPr>
        <p:sp>
          <p:nvSpPr>
            <p:cNvPr id="38930" name="Line 25"/>
            <p:cNvSpPr/>
            <p:nvPr/>
          </p:nvSpPr>
          <p:spPr>
            <a:xfrm flipH="1" flipV="1">
              <a:off x="1872" y="720"/>
              <a:ext cx="0" cy="1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31" name="Line 26"/>
            <p:cNvSpPr/>
            <p:nvPr/>
          </p:nvSpPr>
          <p:spPr>
            <a:xfrm flipH="1" flipV="1">
              <a:off x="4128" y="720"/>
              <a:ext cx="0" cy="1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32" name="Line 27"/>
            <p:cNvSpPr/>
            <p:nvPr/>
          </p:nvSpPr>
          <p:spPr>
            <a:xfrm flipH="1" flipV="1">
              <a:off x="1872" y="720"/>
              <a:ext cx="22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33" name="Line 28"/>
            <p:cNvSpPr/>
            <p:nvPr/>
          </p:nvSpPr>
          <p:spPr>
            <a:xfrm flipV="1">
              <a:off x="4128" y="2064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34" name="Line 29"/>
            <p:cNvSpPr/>
            <p:nvPr/>
          </p:nvSpPr>
          <p:spPr>
            <a:xfrm flipH="1" flipV="1">
              <a:off x="4128" y="187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8935" name="Line 30"/>
            <p:cNvSpPr/>
            <p:nvPr/>
          </p:nvSpPr>
          <p:spPr>
            <a:xfrm flipH="1" flipV="1">
              <a:off x="1872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</p:grpSp>
      <p:grpSp>
        <p:nvGrpSpPr>
          <p:cNvPr id="38936" name="Group 31"/>
          <p:cNvGrpSpPr/>
          <p:nvPr/>
        </p:nvGrpSpPr>
        <p:grpSpPr>
          <a:xfrm>
            <a:off x="1828800" y="990600"/>
            <a:ext cx="6400800" cy="3505200"/>
            <a:chOff x="1152" y="624"/>
            <a:chExt cx="4032" cy="2208"/>
          </a:xfrm>
        </p:grpSpPr>
        <p:sp>
          <p:nvSpPr>
            <p:cNvPr id="38937" name="Line 32"/>
            <p:cNvSpPr/>
            <p:nvPr/>
          </p:nvSpPr>
          <p:spPr>
            <a:xfrm flipH="1" flipV="1">
              <a:off x="1152" y="1584"/>
              <a:ext cx="144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38" name="Line 33"/>
            <p:cNvSpPr/>
            <p:nvPr/>
          </p:nvSpPr>
          <p:spPr>
            <a:xfrm flipH="1" flipV="1">
              <a:off x="3840" y="7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8939" name="Line 34"/>
            <p:cNvSpPr/>
            <p:nvPr/>
          </p:nvSpPr>
          <p:spPr>
            <a:xfrm flipH="1">
              <a:off x="2592" y="1584"/>
              <a:ext cx="2592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40" name="Line 35"/>
            <p:cNvSpPr/>
            <p:nvPr/>
          </p:nvSpPr>
          <p:spPr>
            <a:xfrm flipH="1">
              <a:off x="3456" y="624"/>
              <a:ext cx="2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41" name="Line 36"/>
            <p:cNvSpPr/>
            <p:nvPr/>
          </p:nvSpPr>
          <p:spPr>
            <a:xfrm flipH="1" flipV="1">
              <a:off x="4128" y="912"/>
              <a:ext cx="1056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42" name="Line 37"/>
            <p:cNvSpPr/>
            <p:nvPr/>
          </p:nvSpPr>
          <p:spPr>
            <a:xfrm flipH="1" flipV="1">
              <a:off x="3696" y="62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8943" name="Line 38"/>
            <p:cNvSpPr/>
            <p:nvPr/>
          </p:nvSpPr>
          <p:spPr>
            <a:xfrm flipH="1">
              <a:off x="1872" y="720"/>
              <a:ext cx="1584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8944" name="Line 39"/>
            <p:cNvSpPr/>
            <p:nvPr/>
          </p:nvSpPr>
          <p:spPr>
            <a:xfrm flipH="1">
              <a:off x="1152" y="1296"/>
              <a:ext cx="72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sp>
        <p:nvSpPr>
          <p:cNvPr id="38945" name="Text Box 43"/>
          <p:cNvSpPr txBox="1"/>
          <p:nvPr/>
        </p:nvSpPr>
        <p:spPr>
          <a:xfrm>
            <a:off x="87313" y="1447800"/>
            <a:ext cx="26797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Normal section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39938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39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940" name="Line 6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9941" name="Line 7"/>
          <p:cNvSpPr/>
          <p:nvPr/>
        </p:nvSpPr>
        <p:spPr>
          <a:xfrm>
            <a:off x="4572000" y="2971800"/>
            <a:ext cx="0" cy="1828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9942" name="Oval 8"/>
          <p:cNvSpPr/>
          <p:nvPr/>
        </p:nvSpPr>
        <p:spPr>
          <a:xfrm>
            <a:off x="4495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Oval 9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Oval 10"/>
          <p:cNvSpPr/>
          <p:nvPr/>
        </p:nvSpPr>
        <p:spPr>
          <a:xfrm>
            <a:off x="2743200" y="2971800"/>
            <a:ext cx="3657600" cy="3657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Freeform 11"/>
          <p:cNvSpPr/>
          <p:nvPr/>
        </p:nvSpPr>
        <p:spPr>
          <a:xfrm>
            <a:off x="1582738" y="2968625"/>
            <a:ext cx="5964237" cy="24082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757" h="1517">
                <a:moveTo>
                  <a:pt x="0" y="1517"/>
                </a:moveTo>
                <a:cubicBezTo>
                  <a:pt x="105" y="1359"/>
                  <a:pt x="432" y="793"/>
                  <a:pt x="628" y="563"/>
                </a:cubicBezTo>
                <a:cubicBezTo>
                  <a:pt x="824" y="333"/>
                  <a:pt x="969" y="230"/>
                  <a:pt x="1178" y="137"/>
                </a:cubicBezTo>
                <a:cubicBezTo>
                  <a:pt x="1387" y="44"/>
                  <a:pt x="1652" y="0"/>
                  <a:pt x="1883" y="2"/>
                </a:cubicBezTo>
                <a:cubicBezTo>
                  <a:pt x="2114" y="4"/>
                  <a:pt x="2356" y="52"/>
                  <a:pt x="2562" y="146"/>
                </a:cubicBezTo>
                <a:cubicBezTo>
                  <a:pt x="2768" y="240"/>
                  <a:pt x="2922" y="342"/>
                  <a:pt x="3121" y="567"/>
                </a:cubicBezTo>
                <a:cubicBezTo>
                  <a:pt x="3320" y="792"/>
                  <a:pt x="3625" y="1303"/>
                  <a:pt x="3757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46" name="Text Box 12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7" name="Line 13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9948" name="Text Box 14"/>
          <p:cNvSpPr txBox="1"/>
          <p:nvPr/>
        </p:nvSpPr>
        <p:spPr>
          <a:xfrm>
            <a:off x="4038600" y="16002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49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724400" y="4237038"/>
          <a:ext cx="914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558800" imgH="431800" progId="Equation.3">
                  <p:embed/>
                </p:oleObj>
              </mc:Choice>
              <mc:Fallback>
                <p:oleObj name="" r:id="rId1" imgW="558800" imgH="431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4237038"/>
                        <a:ext cx="914400" cy="708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6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1" name="Text Box 17"/>
          <p:cNvSpPr txBox="1"/>
          <p:nvPr/>
        </p:nvSpPr>
        <p:spPr>
          <a:xfrm>
            <a:off x="381000" y="147796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Curvature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2" name="Text Box 18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3" name="Freeform 19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54" name="Line 20"/>
          <p:cNvSpPr/>
          <p:nvPr/>
        </p:nvSpPr>
        <p:spPr>
          <a:xfrm flipH="1" flipV="1">
            <a:off x="4572000" y="16002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9955" name="Text Box 21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6" name="Line 22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9957" name="Text Box 23"/>
          <p:cNvSpPr txBox="1"/>
          <p:nvPr/>
        </p:nvSpPr>
        <p:spPr>
          <a:xfrm>
            <a:off x="5867400" y="2667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958" name="Group 24"/>
          <p:cNvGrpSpPr/>
          <p:nvPr/>
        </p:nvGrpSpPr>
        <p:grpSpPr>
          <a:xfrm>
            <a:off x="2971800" y="1143000"/>
            <a:ext cx="3581400" cy="2743200"/>
            <a:chOff x="1872" y="720"/>
            <a:chExt cx="2256" cy="1728"/>
          </a:xfrm>
        </p:grpSpPr>
        <p:sp>
          <p:nvSpPr>
            <p:cNvPr id="39959" name="Line 25"/>
            <p:cNvSpPr/>
            <p:nvPr/>
          </p:nvSpPr>
          <p:spPr>
            <a:xfrm flipH="1" flipV="1">
              <a:off x="1872" y="720"/>
              <a:ext cx="0" cy="1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0" name="Line 26"/>
            <p:cNvSpPr/>
            <p:nvPr/>
          </p:nvSpPr>
          <p:spPr>
            <a:xfrm flipH="1" flipV="1">
              <a:off x="4128" y="720"/>
              <a:ext cx="0" cy="1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1" name="Line 27"/>
            <p:cNvSpPr/>
            <p:nvPr/>
          </p:nvSpPr>
          <p:spPr>
            <a:xfrm flipH="1" flipV="1">
              <a:off x="1872" y="720"/>
              <a:ext cx="22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2" name="Line 28"/>
            <p:cNvSpPr/>
            <p:nvPr/>
          </p:nvSpPr>
          <p:spPr>
            <a:xfrm flipV="1">
              <a:off x="4128" y="2064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3" name="Line 29"/>
            <p:cNvSpPr/>
            <p:nvPr/>
          </p:nvSpPr>
          <p:spPr>
            <a:xfrm flipH="1" flipV="1">
              <a:off x="4128" y="187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9964" name="Line 30"/>
            <p:cNvSpPr/>
            <p:nvPr/>
          </p:nvSpPr>
          <p:spPr>
            <a:xfrm flipH="1" flipV="1">
              <a:off x="1872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</p:grpSp>
      <p:grpSp>
        <p:nvGrpSpPr>
          <p:cNvPr id="39965" name="Group 31"/>
          <p:cNvGrpSpPr/>
          <p:nvPr/>
        </p:nvGrpSpPr>
        <p:grpSpPr>
          <a:xfrm>
            <a:off x="1828800" y="990600"/>
            <a:ext cx="6400800" cy="3505200"/>
            <a:chOff x="1152" y="624"/>
            <a:chExt cx="4032" cy="2208"/>
          </a:xfrm>
        </p:grpSpPr>
        <p:sp>
          <p:nvSpPr>
            <p:cNvPr id="39966" name="Line 32"/>
            <p:cNvSpPr/>
            <p:nvPr/>
          </p:nvSpPr>
          <p:spPr>
            <a:xfrm flipH="1" flipV="1">
              <a:off x="1152" y="1584"/>
              <a:ext cx="144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7" name="Line 33"/>
            <p:cNvSpPr/>
            <p:nvPr/>
          </p:nvSpPr>
          <p:spPr>
            <a:xfrm flipH="1" flipV="1">
              <a:off x="3840" y="7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9968" name="Line 34"/>
            <p:cNvSpPr/>
            <p:nvPr/>
          </p:nvSpPr>
          <p:spPr>
            <a:xfrm flipH="1">
              <a:off x="2592" y="1584"/>
              <a:ext cx="2592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69" name="Line 35"/>
            <p:cNvSpPr/>
            <p:nvPr/>
          </p:nvSpPr>
          <p:spPr>
            <a:xfrm flipH="1">
              <a:off x="3456" y="624"/>
              <a:ext cx="2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70" name="Line 36"/>
            <p:cNvSpPr/>
            <p:nvPr/>
          </p:nvSpPr>
          <p:spPr>
            <a:xfrm flipH="1" flipV="1">
              <a:off x="4128" y="912"/>
              <a:ext cx="1056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71" name="Line 37"/>
            <p:cNvSpPr/>
            <p:nvPr/>
          </p:nvSpPr>
          <p:spPr>
            <a:xfrm flipH="1" flipV="1">
              <a:off x="3696" y="62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39972" name="Line 38"/>
            <p:cNvSpPr/>
            <p:nvPr/>
          </p:nvSpPr>
          <p:spPr>
            <a:xfrm flipH="1">
              <a:off x="1872" y="720"/>
              <a:ext cx="1584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39973" name="Line 39"/>
            <p:cNvSpPr/>
            <p:nvPr/>
          </p:nvSpPr>
          <p:spPr>
            <a:xfrm flipH="1">
              <a:off x="1152" y="1296"/>
              <a:ext cx="72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sp>
        <p:nvSpPr>
          <p:cNvPr id="39974" name="Arc 43"/>
          <p:cNvSpPr/>
          <p:nvPr/>
        </p:nvSpPr>
        <p:spPr>
          <a:xfrm rot="5400000">
            <a:off x="4441825" y="4837113"/>
            <a:ext cx="1828800" cy="17589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0775" fill="none">
                <a:moveTo>
                  <a:pt x="9066" y="0"/>
                </a:moveTo>
                <a:cubicBezTo>
                  <a:pt x="16708" y="3534"/>
                  <a:pt x="21600" y="11185"/>
                  <a:pt x="21600" y="19605"/>
                </a:cubicBezTo>
                <a:cubicBezTo>
                  <a:pt x="21600" y="19995"/>
                  <a:pt x="21589" y="20385"/>
                  <a:pt x="21568" y="20775"/>
                </a:cubicBezTo>
              </a:path>
              <a:path w="21600" h="20775" stroke="0">
                <a:moveTo>
                  <a:pt x="9066" y="0"/>
                </a:moveTo>
                <a:cubicBezTo>
                  <a:pt x="16708" y="3534"/>
                  <a:pt x="21600" y="11185"/>
                  <a:pt x="21600" y="19605"/>
                </a:cubicBezTo>
                <a:cubicBezTo>
                  <a:pt x="21600" y="19995"/>
                  <a:pt x="21589" y="20385"/>
                  <a:pt x="21568" y="20775"/>
                </a:cubicBezTo>
                <a:lnTo>
                  <a:pt x="0" y="19605"/>
                </a:lnTo>
                <a:lnTo>
                  <a:pt x="9066" y="0"/>
                </a:ln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1" name="Group 2"/>
          <p:cNvGrpSpPr/>
          <p:nvPr/>
        </p:nvGrpSpPr>
        <p:grpSpPr>
          <a:xfrm>
            <a:off x="246063" y="2492375"/>
            <a:ext cx="8642350" cy="4291013"/>
            <a:chOff x="155" y="1570"/>
            <a:chExt cx="5444" cy="2703"/>
          </a:xfrm>
        </p:grpSpPr>
        <p:sp>
          <p:nvSpPr>
            <p:cNvPr id="40962" name="Freeform 3"/>
            <p:cNvSpPr/>
            <p:nvPr/>
          </p:nvSpPr>
          <p:spPr>
            <a:xfrm>
              <a:off x="336" y="1570"/>
              <a:ext cx="5165" cy="2463"/>
            </a:xfrm>
            <a:custGeom>
              <a:avLst/>
              <a:gdLst/>
              <a:ahLst/>
              <a:cxnLst>
                <a:cxn ang="0">
                  <a:pos x="27" y="2368"/>
                </a:cxn>
                <a:cxn ang="0">
                  <a:pos x="1213" y="511"/>
                </a:cxn>
                <a:cxn ang="0">
                  <a:pos x="2703" y="17"/>
                </a:cxn>
                <a:cxn ang="0">
                  <a:pos x="4100" y="614"/>
                </a:cxn>
                <a:cxn ang="0">
                  <a:pos x="5115" y="2281"/>
                </a:cxn>
                <a:cxn ang="0">
                  <a:pos x="3802" y="1360"/>
                </a:cxn>
                <a:cxn ang="0">
                  <a:pos x="3553" y="2426"/>
                </a:cxn>
                <a:cxn ang="0">
                  <a:pos x="1395" y="1584"/>
                </a:cxn>
                <a:cxn ang="0">
                  <a:pos x="27" y="2368"/>
                </a:cxn>
              </a:cxnLst>
              <a:pathLst>
                <a:path w="5165" h="2463">
                  <a:moveTo>
                    <a:pt x="27" y="2368"/>
                  </a:moveTo>
                  <a:cubicBezTo>
                    <a:pt x="0" y="2150"/>
                    <a:pt x="767" y="903"/>
                    <a:pt x="1213" y="511"/>
                  </a:cubicBezTo>
                  <a:cubicBezTo>
                    <a:pt x="1659" y="119"/>
                    <a:pt x="2222" y="0"/>
                    <a:pt x="2703" y="17"/>
                  </a:cubicBezTo>
                  <a:cubicBezTo>
                    <a:pt x="3184" y="34"/>
                    <a:pt x="3698" y="237"/>
                    <a:pt x="4100" y="614"/>
                  </a:cubicBezTo>
                  <a:cubicBezTo>
                    <a:pt x="4502" y="991"/>
                    <a:pt x="5165" y="2157"/>
                    <a:pt x="5115" y="2281"/>
                  </a:cubicBezTo>
                  <a:cubicBezTo>
                    <a:pt x="5065" y="2405"/>
                    <a:pt x="4062" y="1336"/>
                    <a:pt x="3802" y="1360"/>
                  </a:cubicBezTo>
                  <a:cubicBezTo>
                    <a:pt x="3542" y="1384"/>
                    <a:pt x="3954" y="2389"/>
                    <a:pt x="3553" y="2426"/>
                  </a:cubicBezTo>
                  <a:cubicBezTo>
                    <a:pt x="3152" y="2463"/>
                    <a:pt x="1983" y="1594"/>
                    <a:pt x="1395" y="1584"/>
                  </a:cubicBezTo>
                  <a:cubicBezTo>
                    <a:pt x="807" y="1574"/>
                    <a:pt x="312" y="2205"/>
                    <a:pt x="27" y="2368"/>
                  </a:cubicBezTo>
                  <a:close/>
                </a:path>
              </a:pathLst>
            </a:custGeom>
            <a:solidFill>
              <a:srgbClr val="C0C0C0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3" name="Freeform 4"/>
            <p:cNvSpPr/>
            <p:nvPr/>
          </p:nvSpPr>
          <p:spPr>
            <a:xfrm>
              <a:off x="155" y="1583"/>
              <a:ext cx="5444" cy="2690"/>
            </a:xfrm>
            <a:custGeom>
              <a:avLst/>
              <a:gdLst/>
              <a:ahLst/>
              <a:cxnLst>
                <a:cxn ang="0">
                  <a:pos x="103" y="2354"/>
                </a:cxn>
                <a:cxn ang="0">
                  <a:pos x="1289" y="497"/>
                </a:cxn>
                <a:cxn ang="0">
                  <a:pos x="2779" y="3"/>
                </a:cxn>
                <a:cxn ang="0">
                  <a:pos x="4290" y="480"/>
                </a:cxn>
                <a:cxn ang="0">
                  <a:pos x="5347" y="2260"/>
                </a:cxn>
                <a:cxn ang="0">
                  <a:pos x="3705" y="1907"/>
                </a:cxn>
                <a:cxn ang="0">
                  <a:pos x="2355" y="2673"/>
                </a:cxn>
                <a:cxn ang="0">
                  <a:pos x="1453" y="1804"/>
                </a:cxn>
                <a:cxn ang="0">
                  <a:pos x="103" y="2354"/>
                </a:cxn>
              </a:cxnLst>
              <a:pathLst>
                <a:path w="5444" h="2690">
                  <a:moveTo>
                    <a:pt x="103" y="2354"/>
                  </a:moveTo>
                  <a:cubicBezTo>
                    <a:pt x="76" y="2136"/>
                    <a:pt x="843" y="889"/>
                    <a:pt x="1289" y="497"/>
                  </a:cubicBezTo>
                  <a:cubicBezTo>
                    <a:pt x="1735" y="105"/>
                    <a:pt x="2279" y="6"/>
                    <a:pt x="2779" y="3"/>
                  </a:cubicBezTo>
                  <a:cubicBezTo>
                    <a:pt x="3279" y="0"/>
                    <a:pt x="3862" y="104"/>
                    <a:pt x="4290" y="480"/>
                  </a:cubicBezTo>
                  <a:cubicBezTo>
                    <a:pt x="4718" y="856"/>
                    <a:pt x="5444" y="2022"/>
                    <a:pt x="5347" y="2260"/>
                  </a:cubicBezTo>
                  <a:cubicBezTo>
                    <a:pt x="5250" y="2498"/>
                    <a:pt x="4204" y="1838"/>
                    <a:pt x="3705" y="1907"/>
                  </a:cubicBezTo>
                  <a:cubicBezTo>
                    <a:pt x="3206" y="1976"/>
                    <a:pt x="2730" y="2690"/>
                    <a:pt x="2355" y="2673"/>
                  </a:cubicBezTo>
                  <a:cubicBezTo>
                    <a:pt x="1980" y="2656"/>
                    <a:pt x="1828" y="1857"/>
                    <a:pt x="1453" y="1804"/>
                  </a:cubicBezTo>
                  <a:cubicBezTo>
                    <a:pt x="1078" y="1751"/>
                    <a:pt x="0" y="2632"/>
                    <a:pt x="103" y="2354"/>
                  </a:cubicBezTo>
                  <a:close/>
                </a:path>
              </a:pathLst>
            </a:custGeom>
            <a:solidFill>
              <a:srgbClr val="FFFFFF"/>
            </a:solidFill>
            <a:ln w="635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64" name="Line 6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0965" name="Line 7"/>
          <p:cNvSpPr/>
          <p:nvPr/>
        </p:nvSpPr>
        <p:spPr>
          <a:xfrm>
            <a:off x="4572000" y="2971800"/>
            <a:ext cx="0" cy="1828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966" name="Oval 8"/>
          <p:cNvSpPr/>
          <p:nvPr/>
        </p:nvSpPr>
        <p:spPr>
          <a:xfrm>
            <a:off x="4495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Oval 9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Oval 10"/>
          <p:cNvSpPr/>
          <p:nvPr/>
        </p:nvSpPr>
        <p:spPr>
          <a:xfrm>
            <a:off x="2743200" y="2971800"/>
            <a:ext cx="3657600" cy="3657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Freeform 11"/>
          <p:cNvSpPr/>
          <p:nvPr/>
        </p:nvSpPr>
        <p:spPr>
          <a:xfrm>
            <a:off x="1582738" y="2968625"/>
            <a:ext cx="5964237" cy="240823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757" h="1517">
                <a:moveTo>
                  <a:pt x="0" y="1517"/>
                </a:moveTo>
                <a:cubicBezTo>
                  <a:pt x="105" y="1359"/>
                  <a:pt x="432" y="793"/>
                  <a:pt x="628" y="563"/>
                </a:cubicBezTo>
                <a:cubicBezTo>
                  <a:pt x="824" y="333"/>
                  <a:pt x="969" y="230"/>
                  <a:pt x="1178" y="137"/>
                </a:cubicBezTo>
                <a:cubicBezTo>
                  <a:pt x="1387" y="44"/>
                  <a:pt x="1652" y="0"/>
                  <a:pt x="1883" y="2"/>
                </a:cubicBezTo>
                <a:cubicBezTo>
                  <a:pt x="2114" y="4"/>
                  <a:pt x="2356" y="52"/>
                  <a:pt x="2562" y="146"/>
                </a:cubicBezTo>
                <a:cubicBezTo>
                  <a:pt x="2768" y="240"/>
                  <a:pt x="2922" y="342"/>
                  <a:pt x="3121" y="567"/>
                </a:cubicBezTo>
                <a:cubicBezTo>
                  <a:pt x="3320" y="792"/>
                  <a:pt x="3625" y="1303"/>
                  <a:pt x="3757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0" name="Text Box 12"/>
          <p:cNvSpPr txBox="1"/>
          <p:nvPr/>
        </p:nvSpPr>
        <p:spPr>
          <a:xfrm>
            <a:off x="381000" y="3581400"/>
            <a:ext cx="1187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S(u,v)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Line 13"/>
          <p:cNvSpPr/>
          <p:nvPr/>
        </p:nvSpPr>
        <p:spPr>
          <a:xfrm>
            <a:off x="4572000" y="2971800"/>
            <a:ext cx="5334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0972" name="Text Box 14"/>
          <p:cNvSpPr txBox="1"/>
          <p:nvPr/>
        </p:nvSpPr>
        <p:spPr>
          <a:xfrm>
            <a:off x="4038600" y="16002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7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724400" y="4237038"/>
          <a:ext cx="914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558800" imgH="431800" progId="Equation.3">
                  <p:embed/>
                </p:oleObj>
              </mc:Choice>
              <mc:Fallback>
                <p:oleObj name="" r:id="rId1" imgW="558800" imgH="431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4237038"/>
                        <a:ext cx="914400" cy="708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6"/>
          <p:cNvSpPr txBox="1"/>
          <p:nvPr/>
        </p:nvSpPr>
        <p:spPr>
          <a:xfrm>
            <a:off x="4191000" y="2362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5" name="Text Box 18"/>
          <p:cNvSpPr txBox="1"/>
          <p:nvPr/>
        </p:nvSpPr>
        <p:spPr>
          <a:xfrm>
            <a:off x="4648200" y="3429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6" name="Freeform 19"/>
          <p:cNvSpPr/>
          <p:nvPr/>
        </p:nvSpPr>
        <p:spPr>
          <a:xfrm>
            <a:off x="228600" y="2514600"/>
            <a:ext cx="8642350" cy="42703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44" h="2690">
                <a:moveTo>
                  <a:pt x="103" y="2354"/>
                </a:moveTo>
                <a:cubicBezTo>
                  <a:pt x="76" y="2136"/>
                  <a:pt x="843" y="889"/>
                  <a:pt x="1289" y="497"/>
                </a:cubicBezTo>
                <a:cubicBezTo>
                  <a:pt x="1735" y="105"/>
                  <a:pt x="2279" y="6"/>
                  <a:pt x="2779" y="3"/>
                </a:cubicBezTo>
                <a:cubicBezTo>
                  <a:pt x="3279" y="0"/>
                  <a:pt x="3862" y="104"/>
                  <a:pt x="4290" y="480"/>
                </a:cubicBezTo>
                <a:cubicBezTo>
                  <a:pt x="4718" y="856"/>
                  <a:pt x="5444" y="2022"/>
                  <a:pt x="5347" y="2260"/>
                </a:cubicBezTo>
                <a:cubicBezTo>
                  <a:pt x="5250" y="2498"/>
                  <a:pt x="4204" y="1838"/>
                  <a:pt x="3705" y="1907"/>
                </a:cubicBezTo>
                <a:cubicBezTo>
                  <a:pt x="3206" y="1976"/>
                  <a:pt x="2730" y="2690"/>
                  <a:pt x="2355" y="2673"/>
                </a:cubicBezTo>
                <a:cubicBezTo>
                  <a:pt x="1980" y="2656"/>
                  <a:pt x="1828" y="1857"/>
                  <a:pt x="1453" y="1804"/>
                </a:cubicBezTo>
                <a:cubicBezTo>
                  <a:pt x="1078" y="1751"/>
                  <a:pt x="0" y="2632"/>
                  <a:pt x="103" y="2354"/>
                </a:cubicBezTo>
                <a:close/>
              </a:path>
            </a:pathLst>
          </a:custGeom>
          <a:noFill/>
          <a:ln w="635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7" name="Line 20"/>
          <p:cNvSpPr/>
          <p:nvPr/>
        </p:nvSpPr>
        <p:spPr>
          <a:xfrm flipH="1" flipV="1">
            <a:off x="4572000" y="16002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0978" name="Text Box 21"/>
          <p:cNvSpPr txBox="1"/>
          <p:nvPr/>
        </p:nvSpPr>
        <p:spPr>
          <a:xfrm>
            <a:off x="5943600" y="1905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9" name="Line 22"/>
          <p:cNvSpPr/>
          <p:nvPr/>
        </p:nvSpPr>
        <p:spPr>
          <a:xfrm flipV="1">
            <a:off x="4572000" y="2514600"/>
            <a:ext cx="18288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0980" name="Text Box 23"/>
          <p:cNvSpPr txBox="1"/>
          <p:nvPr/>
        </p:nvSpPr>
        <p:spPr>
          <a:xfrm>
            <a:off x="5867400" y="2667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981" name="Group 24"/>
          <p:cNvGrpSpPr/>
          <p:nvPr/>
        </p:nvGrpSpPr>
        <p:grpSpPr>
          <a:xfrm>
            <a:off x="2971800" y="1143000"/>
            <a:ext cx="3581400" cy="2743200"/>
            <a:chOff x="1872" y="720"/>
            <a:chExt cx="2256" cy="1728"/>
          </a:xfrm>
        </p:grpSpPr>
        <p:sp>
          <p:nvSpPr>
            <p:cNvPr id="40982" name="Line 25"/>
            <p:cNvSpPr/>
            <p:nvPr/>
          </p:nvSpPr>
          <p:spPr>
            <a:xfrm flipH="1" flipV="1">
              <a:off x="1872" y="720"/>
              <a:ext cx="0" cy="1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83" name="Line 26"/>
            <p:cNvSpPr/>
            <p:nvPr/>
          </p:nvSpPr>
          <p:spPr>
            <a:xfrm flipH="1" flipV="1">
              <a:off x="4128" y="720"/>
              <a:ext cx="0" cy="1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84" name="Line 27"/>
            <p:cNvSpPr/>
            <p:nvPr/>
          </p:nvSpPr>
          <p:spPr>
            <a:xfrm flipH="1" flipV="1">
              <a:off x="1872" y="720"/>
              <a:ext cx="22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85" name="Line 28"/>
            <p:cNvSpPr/>
            <p:nvPr/>
          </p:nvSpPr>
          <p:spPr>
            <a:xfrm flipV="1">
              <a:off x="4128" y="2064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86" name="Line 29"/>
            <p:cNvSpPr/>
            <p:nvPr/>
          </p:nvSpPr>
          <p:spPr>
            <a:xfrm flipH="1" flipV="1">
              <a:off x="4128" y="187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40987" name="Line 30"/>
            <p:cNvSpPr/>
            <p:nvPr/>
          </p:nvSpPr>
          <p:spPr>
            <a:xfrm flipH="1" flipV="1">
              <a:off x="1872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</p:grpSp>
      <p:grpSp>
        <p:nvGrpSpPr>
          <p:cNvPr id="40988" name="Group 31"/>
          <p:cNvGrpSpPr/>
          <p:nvPr/>
        </p:nvGrpSpPr>
        <p:grpSpPr>
          <a:xfrm>
            <a:off x="1828800" y="990600"/>
            <a:ext cx="6400800" cy="3505200"/>
            <a:chOff x="1152" y="624"/>
            <a:chExt cx="4032" cy="2208"/>
          </a:xfrm>
        </p:grpSpPr>
        <p:sp>
          <p:nvSpPr>
            <p:cNvPr id="40989" name="Line 32"/>
            <p:cNvSpPr/>
            <p:nvPr/>
          </p:nvSpPr>
          <p:spPr>
            <a:xfrm flipH="1" flipV="1">
              <a:off x="1152" y="1584"/>
              <a:ext cx="144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90" name="Line 33"/>
            <p:cNvSpPr/>
            <p:nvPr/>
          </p:nvSpPr>
          <p:spPr>
            <a:xfrm flipH="1" flipV="1">
              <a:off x="3840" y="720"/>
              <a:ext cx="28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40991" name="Line 34"/>
            <p:cNvSpPr/>
            <p:nvPr/>
          </p:nvSpPr>
          <p:spPr>
            <a:xfrm flipH="1">
              <a:off x="2592" y="1584"/>
              <a:ext cx="2592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92" name="Line 35"/>
            <p:cNvSpPr/>
            <p:nvPr/>
          </p:nvSpPr>
          <p:spPr>
            <a:xfrm flipH="1">
              <a:off x="3456" y="624"/>
              <a:ext cx="2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93" name="Line 36"/>
            <p:cNvSpPr/>
            <p:nvPr/>
          </p:nvSpPr>
          <p:spPr>
            <a:xfrm flipH="1" flipV="1">
              <a:off x="4128" y="912"/>
              <a:ext cx="1056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94" name="Line 37"/>
            <p:cNvSpPr/>
            <p:nvPr/>
          </p:nvSpPr>
          <p:spPr>
            <a:xfrm flipH="1" flipV="1">
              <a:off x="3696" y="62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  <p:sp>
          <p:nvSpPr>
            <p:cNvPr id="40995" name="Line 38"/>
            <p:cNvSpPr/>
            <p:nvPr/>
          </p:nvSpPr>
          <p:spPr>
            <a:xfrm flipH="1">
              <a:off x="1872" y="720"/>
              <a:ext cx="1584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</p:spPr>
        </p:sp>
        <p:sp>
          <p:nvSpPr>
            <p:cNvPr id="40996" name="Line 39"/>
            <p:cNvSpPr/>
            <p:nvPr/>
          </p:nvSpPr>
          <p:spPr>
            <a:xfrm flipH="1">
              <a:off x="1152" y="1296"/>
              <a:ext cx="72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</p:sp>
      </p:grpSp>
      <p:sp>
        <p:nvSpPr>
          <p:cNvPr id="40997" name="Line 40"/>
          <p:cNvSpPr/>
          <p:nvPr/>
        </p:nvSpPr>
        <p:spPr>
          <a:xfrm flipV="1">
            <a:off x="4572000" y="1600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0998" name="Line 41"/>
          <p:cNvSpPr/>
          <p:nvPr/>
        </p:nvSpPr>
        <p:spPr>
          <a:xfrm flipV="1">
            <a:off x="4572000" y="1600200"/>
            <a:ext cx="60960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</p:spPr>
      </p:sp>
      <p:sp>
        <p:nvSpPr>
          <p:cNvPr id="40999" name="Text Box 42"/>
          <p:cNvSpPr txBox="1"/>
          <p:nvPr/>
        </p:nvSpPr>
        <p:spPr>
          <a:xfrm>
            <a:off x="5181600" y="1219200"/>
            <a:ext cx="641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0" name="Text Box 43"/>
          <p:cNvSpPr txBox="1"/>
          <p:nvPr/>
        </p:nvSpPr>
        <p:spPr>
          <a:xfrm>
            <a:off x="2066925" y="27305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Curvature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01" name="Object 48"/>
          <p:cNvGraphicFramePr>
            <a:graphicFrameLocks noChangeAspect="1"/>
          </p:cNvGraphicFramePr>
          <p:nvPr/>
        </p:nvGraphicFramePr>
        <p:xfrm>
          <a:off x="457200" y="1600200"/>
          <a:ext cx="18208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799465" imgH="215900" progId="Equation.3">
                  <p:embed/>
                </p:oleObj>
              </mc:Choice>
              <mc:Fallback>
                <p:oleObj name="" r:id="rId3" imgW="799465" imgH="215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1820863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2" name="Arc 49"/>
          <p:cNvSpPr/>
          <p:nvPr/>
        </p:nvSpPr>
        <p:spPr>
          <a:xfrm rot="5400000">
            <a:off x="4441825" y="4837113"/>
            <a:ext cx="1828800" cy="17589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0775" fill="none">
                <a:moveTo>
                  <a:pt x="9066" y="0"/>
                </a:moveTo>
                <a:cubicBezTo>
                  <a:pt x="16708" y="3534"/>
                  <a:pt x="21600" y="11185"/>
                  <a:pt x="21600" y="19605"/>
                </a:cubicBezTo>
                <a:cubicBezTo>
                  <a:pt x="21600" y="19995"/>
                  <a:pt x="21589" y="20385"/>
                  <a:pt x="21568" y="20775"/>
                </a:cubicBezTo>
              </a:path>
              <a:path w="21600" h="20775" stroke="0">
                <a:moveTo>
                  <a:pt x="9066" y="0"/>
                </a:moveTo>
                <a:cubicBezTo>
                  <a:pt x="16708" y="3534"/>
                  <a:pt x="21600" y="11185"/>
                  <a:pt x="21600" y="19605"/>
                </a:cubicBezTo>
                <a:cubicBezTo>
                  <a:pt x="21600" y="19995"/>
                  <a:pt x="21589" y="20385"/>
                  <a:pt x="21568" y="20775"/>
                </a:cubicBezTo>
                <a:lnTo>
                  <a:pt x="0" y="19605"/>
                </a:lnTo>
                <a:lnTo>
                  <a:pt x="9066" y="0"/>
                </a:ln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143000" y="-17462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Second Fundamental Form II</a:t>
            </a:r>
            <a:r>
              <a:rPr lang="en-US" altLang="zh-CN" sz="3600" baseline="-25000" dirty="0"/>
              <a:t>S</a:t>
            </a:r>
            <a:endParaRPr lang="en-US" altLang="zh-CN" sz="3600" baseline="-25000" dirty="0"/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1417638" y="844550"/>
          <a:ext cx="6307137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2768600" imgH="2641600" progId="Equation.3">
                  <p:embed/>
                </p:oleObj>
              </mc:Choice>
              <mc:Fallback>
                <p:oleObj name="" r:id="rId1" imgW="2768600" imgH="2641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7638" y="844550"/>
                        <a:ext cx="6307137" cy="601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5"/>
          <p:cNvSpPr>
            <a:spLocks noGrp="1"/>
          </p:cNvSpPr>
          <p:nvPr>
            <p:ph type="title"/>
          </p:nvPr>
        </p:nvSpPr>
        <p:spPr>
          <a:xfrm>
            <a:off x="830263" y="301625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Change of Coordinates</a:t>
            </a:r>
            <a:endParaRPr lang="en-US" altLang="zh-CN" dirty="0"/>
          </a:p>
        </p:txBody>
      </p:sp>
      <p:sp>
        <p:nvSpPr>
          <p:cNvPr id="43010" name="Text Box 16"/>
          <p:cNvSpPr txBox="1"/>
          <p:nvPr/>
        </p:nvSpPr>
        <p:spPr>
          <a:xfrm>
            <a:off x="4191000" y="3200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Oval 9"/>
          <p:cNvSpPr/>
          <p:nvPr/>
        </p:nvSpPr>
        <p:spPr>
          <a:xfrm>
            <a:off x="4495800" y="3352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Text Box 17"/>
          <p:cNvSpPr txBox="1"/>
          <p:nvPr/>
        </p:nvSpPr>
        <p:spPr>
          <a:xfrm>
            <a:off x="5410200" y="3352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Text Box 20"/>
          <p:cNvSpPr txBox="1"/>
          <p:nvPr/>
        </p:nvSpPr>
        <p:spPr>
          <a:xfrm>
            <a:off x="6553200" y="1524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4" name="Line 21"/>
          <p:cNvSpPr/>
          <p:nvPr/>
        </p:nvSpPr>
        <p:spPr>
          <a:xfrm flipV="1">
            <a:off x="4572000" y="2057400"/>
            <a:ext cx="213360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3015" name="Line 45"/>
          <p:cNvSpPr/>
          <p:nvPr/>
        </p:nvSpPr>
        <p:spPr>
          <a:xfrm>
            <a:off x="4572000" y="3429000"/>
            <a:ext cx="1066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43016" name="Text Box 76"/>
          <p:cNvSpPr txBox="1"/>
          <p:nvPr/>
        </p:nvSpPr>
        <p:spPr>
          <a:xfrm>
            <a:off x="457200" y="3886200"/>
            <a:ext cx="32877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Tangent Plane of 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804863" y="31750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Change of Coordinates</a:t>
            </a:r>
            <a:endParaRPr lang="en-US" altLang="zh-CN" dirty="0"/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609600" y="4419600"/>
          <a:ext cx="53181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2336800" imgH="482600" progId="Equation.3">
                  <p:embed/>
                </p:oleObj>
              </mc:Choice>
              <mc:Fallback>
                <p:oleObj name="" r:id="rId1" imgW="2336800" imgH="482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419600"/>
                        <a:ext cx="5318125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7"/>
          <p:cNvSpPr txBox="1"/>
          <p:nvPr/>
        </p:nvSpPr>
        <p:spPr>
          <a:xfrm>
            <a:off x="4191000" y="3200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36" name="Group 8"/>
          <p:cNvGrpSpPr/>
          <p:nvPr/>
        </p:nvGrpSpPr>
        <p:grpSpPr>
          <a:xfrm>
            <a:off x="4343400" y="990600"/>
            <a:ext cx="2570163" cy="2713038"/>
            <a:chOff x="2736" y="1200"/>
            <a:chExt cx="1619" cy="1709"/>
          </a:xfrm>
        </p:grpSpPr>
        <p:sp>
          <p:nvSpPr>
            <p:cNvPr id="44037" name="Line 9"/>
            <p:cNvSpPr/>
            <p:nvPr/>
          </p:nvSpPr>
          <p:spPr>
            <a:xfrm flipV="1">
              <a:off x="2880" y="2736"/>
              <a:ext cx="1152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4038" name="Line 10"/>
            <p:cNvSpPr/>
            <p:nvPr/>
          </p:nvSpPr>
          <p:spPr>
            <a:xfrm flipV="1">
              <a:off x="2880" y="1584"/>
              <a:ext cx="0" cy="1152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4039" name="Text Box 11"/>
            <p:cNvSpPr txBox="1"/>
            <p:nvPr/>
          </p:nvSpPr>
          <p:spPr>
            <a:xfrm>
              <a:off x="4032" y="2544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Text Box 12"/>
            <p:cNvSpPr txBox="1"/>
            <p:nvPr/>
          </p:nvSpPr>
          <p:spPr>
            <a:xfrm>
              <a:off x="2736" y="1200"/>
              <a:ext cx="30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1" name="Oval 13"/>
          <p:cNvSpPr/>
          <p:nvPr/>
        </p:nvSpPr>
        <p:spPr>
          <a:xfrm>
            <a:off x="4495800" y="3352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Text Box 14"/>
          <p:cNvSpPr txBox="1"/>
          <p:nvPr/>
        </p:nvSpPr>
        <p:spPr>
          <a:xfrm>
            <a:off x="5410200" y="3352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Text Box 15"/>
          <p:cNvSpPr txBox="1"/>
          <p:nvPr/>
        </p:nvSpPr>
        <p:spPr>
          <a:xfrm>
            <a:off x="6553200" y="1524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44" name="Group 16"/>
          <p:cNvGrpSpPr/>
          <p:nvPr/>
        </p:nvGrpSpPr>
        <p:grpSpPr>
          <a:xfrm>
            <a:off x="4572000" y="2057400"/>
            <a:ext cx="2133600" cy="1371600"/>
            <a:chOff x="2880" y="1872"/>
            <a:chExt cx="1344" cy="864"/>
          </a:xfrm>
        </p:grpSpPr>
        <p:sp>
          <p:nvSpPr>
            <p:cNvPr id="44045" name="Arc 17"/>
            <p:cNvSpPr/>
            <p:nvPr/>
          </p:nvSpPr>
          <p:spPr>
            <a:xfrm>
              <a:off x="2880" y="2485"/>
              <a:ext cx="432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2541" fill="none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</a:path>
                <a:path w="21600" h="12541" stroke="0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  <a:lnTo>
                    <a:pt x="0" y="12541"/>
                  </a:lnTo>
                  <a:lnTo>
                    <a:pt x="17586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6" name="Line 18"/>
            <p:cNvSpPr/>
            <p:nvPr/>
          </p:nvSpPr>
          <p:spPr>
            <a:xfrm flipV="1">
              <a:off x="2880" y="1872"/>
              <a:ext cx="1344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4047" name="Line 19"/>
            <p:cNvSpPr/>
            <p:nvPr/>
          </p:nvSpPr>
          <p:spPr>
            <a:xfrm>
              <a:off x="2880" y="273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4048" name="Text Box 20"/>
          <p:cNvSpPr txBox="1"/>
          <p:nvPr/>
        </p:nvSpPr>
        <p:spPr>
          <a:xfrm>
            <a:off x="4876800" y="33528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9" name="Text Box 21"/>
          <p:cNvSpPr txBox="1"/>
          <p:nvPr/>
        </p:nvSpPr>
        <p:spPr>
          <a:xfrm>
            <a:off x="5867400" y="1905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0" name="Text Box 22"/>
          <p:cNvSpPr txBox="1"/>
          <p:nvPr/>
        </p:nvSpPr>
        <p:spPr>
          <a:xfrm>
            <a:off x="5257800" y="2819400"/>
            <a:ext cx="379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l-GR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1" name="Text Box 32"/>
          <p:cNvSpPr txBox="1"/>
          <p:nvPr/>
        </p:nvSpPr>
        <p:spPr>
          <a:xfrm>
            <a:off x="457200" y="3886200"/>
            <a:ext cx="54356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Construct an Orthonormal Basis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52" name="Object 35"/>
          <p:cNvGraphicFramePr>
            <a:graphicFrameLocks noChangeAspect="1"/>
          </p:cNvGraphicFramePr>
          <p:nvPr/>
        </p:nvGraphicFramePr>
        <p:xfrm>
          <a:off x="609600" y="5562600"/>
          <a:ext cx="63007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2768600" imgH="482600" progId="Equation.3">
                  <p:embed/>
                </p:oleObj>
              </mc:Choice>
              <mc:Fallback>
                <p:oleObj name="" r:id="rId3" imgW="2768600" imgH="482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562600"/>
                        <a:ext cx="6300788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7" name="Object 3"/>
          <p:cNvGraphicFramePr>
            <a:graphicFrameLocks noChangeAspect="1"/>
          </p:cNvGraphicFramePr>
          <p:nvPr/>
        </p:nvGraphicFramePr>
        <p:xfrm>
          <a:off x="533400" y="4419600"/>
          <a:ext cx="79502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3492500" imgH="914400" progId="Equation.3">
                  <p:embed/>
                </p:oleObj>
              </mc:Choice>
              <mc:Fallback>
                <p:oleObj name="" r:id="rId1" imgW="3492500" imgH="914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419600"/>
                        <a:ext cx="7950200" cy="207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4"/>
          <p:cNvSpPr txBox="1"/>
          <p:nvPr/>
        </p:nvSpPr>
        <p:spPr>
          <a:xfrm>
            <a:off x="4191000" y="3200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59" name="Group 5"/>
          <p:cNvGrpSpPr/>
          <p:nvPr/>
        </p:nvGrpSpPr>
        <p:grpSpPr>
          <a:xfrm>
            <a:off x="4343400" y="990600"/>
            <a:ext cx="2570163" cy="2713038"/>
            <a:chOff x="2736" y="1200"/>
            <a:chExt cx="1619" cy="1709"/>
          </a:xfrm>
        </p:grpSpPr>
        <p:sp>
          <p:nvSpPr>
            <p:cNvPr id="45060" name="Line 6"/>
            <p:cNvSpPr/>
            <p:nvPr/>
          </p:nvSpPr>
          <p:spPr>
            <a:xfrm flipV="1">
              <a:off x="2880" y="2736"/>
              <a:ext cx="1152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5061" name="Line 7"/>
            <p:cNvSpPr/>
            <p:nvPr/>
          </p:nvSpPr>
          <p:spPr>
            <a:xfrm flipV="1">
              <a:off x="2880" y="1584"/>
              <a:ext cx="0" cy="1152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5062" name="Text Box 8"/>
            <p:cNvSpPr txBox="1"/>
            <p:nvPr/>
          </p:nvSpPr>
          <p:spPr>
            <a:xfrm>
              <a:off x="4032" y="2544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Text Box 9"/>
            <p:cNvSpPr txBox="1"/>
            <p:nvPr/>
          </p:nvSpPr>
          <p:spPr>
            <a:xfrm>
              <a:off x="2736" y="1200"/>
              <a:ext cx="30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64" name="Oval 10"/>
          <p:cNvSpPr/>
          <p:nvPr/>
        </p:nvSpPr>
        <p:spPr>
          <a:xfrm>
            <a:off x="4495800" y="3352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5" name="Text Box 11"/>
          <p:cNvSpPr txBox="1"/>
          <p:nvPr/>
        </p:nvSpPr>
        <p:spPr>
          <a:xfrm>
            <a:off x="5410200" y="3352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Text Box 12"/>
          <p:cNvSpPr txBox="1"/>
          <p:nvPr/>
        </p:nvSpPr>
        <p:spPr>
          <a:xfrm>
            <a:off x="6553200" y="1524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7" name="Group 13"/>
          <p:cNvGrpSpPr/>
          <p:nvPr/>
        </p:nvGrpSpPr>
        <p:grpSpPr>
          <a:xfrm>
            <a:off x="4572000" y="2057400"/>
            <a:ext cx="2133600" cy="1371600"/>
            <a:chOff x="2880" y="1872"/>
            <a:chExt cx="1344" cy="864"/>
          </a:xfrm>
        </p:grpSpPr>
        <p:sp>
          <p:nvSpPr>
            <p:cNvPr id="45068" name="Arc 14"/>
            <p:cNvSpPr/>
            <p:nvPr/>
          </p:nvSpPr>
          <p:spPr>
            <a:xfrm>
              <a:off x="2880" y="2485"/>
              <a:ext cx="432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2541" fill="none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</a:path>
                <a:path w="21600" h="12541" stroke="0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  <a:lnTo>
                    <a:pt x="0" y="12541"/>
                  </a:lnTo>
                  <a:lnTo>
                    <a:pt x="17586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9" name="Line 15"/>
            <p:cNvSpPr/>
            <p:nvPr/>
          </p:nvSpPr>
          <p:spPr>
            <a:xfrm flipV="1">
              <a:off x="2880" y="1872"/>
              <a:ext cx="1344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5070" name="Line 16"/>
            <p:cNvSpPr/>
            <p:nvPr/>
          </p:nvSpPr>
          <p:spPr>
            <a:xfrm>
              <a:off x="2880" y="273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5071" name="Text Box 17"/>
          <p:cNvSpPr txBox="1"/>
          <p:nvPr/>
        </p:nvSpPr>
        <p:spPr>
          <a:xfrm>
            <a:off x="4876800" y="33528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Text Box 18"/>
          <p:cNvSpPr txBox="1"/>
          <p:nvPr/>
        </p:nvSpPr>
        <p:spPr>
          <a:xfrm>
            <a:off x="5867400" y="1905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Text Box 19"/>
          <p:cNvSpPr txBox="1"/>
          <p:nvPr/>
        </p:nvSpPr>
        <p:spPr>
          <a:xfrm>
            <a:off x="5257800" y="2819400"/>
            <a:ext cx="379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l-GR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4" name="Text Box 20"/>
          <p:cNvSpPr txBox="1"/>
          <p:nvPr/>
        </p:nvSpPr>
        <p:spPr>
          <a:xfrm>
            <a:off x="457200" y="3886200"/>
            <a:ext cx="41338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First Fundamental Form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Rectangle 2"/>
          <p:cNvSpPr>
            <a:spLocks noGrp="1"/>
          </p:cNvSpPr>
          <p:nvPr>
            <p:ph type="title"/>
          </p:nvPr>
        </p:nvSpPr>
        <p:spPr>
          <a:xfrm>
            <a:off x="804863" y="31750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Change of Coordinates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1371600" y="260350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18434" name="Freeform 10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5" name="Text Box 11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081" name="Group 4"/>
          <p:cNvGrpSpPr/>
          <p:nvPr/>
        </p:nvGrpSpPr>
        <p:grpSpPr>
          <a:xfrm>
            <a:off x="4572000" y="2514600"/>
            <a:ext cx="3657600" cy="914400"/>
            <a:chOff x="2880" y="2160"/>
            <a:chExt cx="2304" cy="576"/>
          </a:xfrm>
        </p:grpSpPr>
        <p:sp>
          <p:nvSpPr>
            <p:cNvPr id="46082" name="Line 5"/>
            <p:cNvSpPr/>
            <p:nvPr/>
          </p:nvSpPr>
          <p:spPr>
            <a:xfrm>
              <a:off x="2880" y="2160"/>
              <a:ext cx="2304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dash"/>
              <a:round/>
              <a:headEnd type="none" w="med" len="med"/>
              <a:tailEnd type="none" w="lg" len="lg"/>
            </a:ln>
          </p:spPr>
        </p:sp>
        <p:sp>
          <p:nvSpPr>
            <p:cNvPr id="46083" name="Line 6"/>
            <p:cNvSpPr/>
            <p:nvPr/>
          </p:nvSpPr>
          <p:spPr>
            <a:xfrm flipV="1">
              <a:off x="5184" y="2160"/>
              <a:ext cx="0" cy="576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dash"/>
              <a:round/>
              <a:headEnd type="none" w="med" len="med"/>
              <a:tailEnd type="none" w="lg" len="lg"/>
            </a:ln>
          </p:spPr>
        </p:sp>
      </p:grpSp>
      <p:sp>
        <p:nvSpPr>
          <p:cNvPr id="46084" name="Text Box 7"/>
          <p:cNvSpPr txBox="1"/>
          <p:nvPr/>
        </p:nvSpPr>
        <p:spPr>
          <a:xfrm>
            <a:off x="4191000" y="3200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85" name="Group 8"/>
          <p:cNvGrpSpPr/>
          <p:nvPr/>
        </p:nvGrpSpPr>
        <p:grpSpPr>
          <a:xfrm>
            <a:off x="4343400" y="990600"/>
            <a:ext cx="2570163" cy="2713038"/>
            <a:chOff x="2736" y="1200"/>
            <a:chExt cx="1619" cy="1709"/>
          </a:xfrm>
        </p:grpSpPr>
        <p:sp>
          <p:nvSpPr>
            <p:cNvPr id="46086" name="Line 9"/>
            <p:cNvSpPr/>
            <p:nvPr/>
          </p:nvSpPr>
          <p:spPr>
            <a:xfrm flipV="1">
              <a:off x="2880" y="2736"/>
              <a:ext cx="1152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6087" name="Line 10"/>
            <p:cNvSpPr/>
            <p:nvPr/>
          </p:nvSpPr>
          <p:spPr>
            <a:xfrm flipV="1">
              <a:off x="2880" y="1584"/>
              <a:ext cx="0" cy="1152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6088" name="Text Box 11"/>
            <p:cNvSpPr txBox="1"/>
            <p:nvPr/>
          </p:nvSpPr>
          <p:spPr>
            <a:xfrm>
              <a:off x="4032" y="2544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12"/>
            <p:cNvSpPr txBox="1"/>
            <p:nvPr/>
          </p:nvSpPr>
          <p:spPr>
            <a:xfrm>
              <a:off x="2736" y="1200"/>
              <a:ext cx="30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0" name="Oval 13"/>
          <p:cNvSpPr/>
          <p:nvPr/>
        </p:nvSpPr>
        <p:spPr>
          <a:xfrm>
            <a:off x="4495800" y="3352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1" name="Text Box 14"/>
          <p:cNvSpPr txBox="1"/>
          <p:nvPr/>
        </p:nvSpPr>
        <p:spPr>
          <a:xfrm>
            <a:off x="5410200" y="3352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2" name="Text Box 15"/>
          <p:cNvSpPr txBox="1"/>
          <p:nvPr/>
        </p:nvSpPr>
        <p:spPr>
          <a:xfrm>
            <a:off x="6553200" y="1524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93" name="Group 16"/>
          <p:cNvGrpSpPr/>
          <p:nvPr/>
        </p:nvGrpSpPr>
        <p:grpSpPr>
          <a:xfrm>
            <a:off x="4572000" y="2057400"/>
            <a:ext cx="2133600" cy="1371600"/>
            <a:chOff x="2880" y="1872"/>
            <a:chExt cx="1344" cy="864"/>
          </a:xfrm>
        </p:grpSpPr>
        <p:sp>
          <p:nvSpPr>
            <p:cNvPr id="46094" name="Arc 17"/>
            <p:cNvSpPr/>
            <p:nvPr/>
          </p:nvSpPr>
          <p:spPr>
            <a:xfrm>
              <a:off x="2880" y="2485"/>
              <a:ext cx="432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2541" fill="none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</a:path>
                <a:path w="21600" h="12541" stroke="0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  <a:lnTo>
                    <a:pt x="0" y="12541"/>
                  </a:lnTo>
                  <a:lnTo>
                    <a:pt x="17586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95" name="Line 18"/>
            <p:cNvSpPr/>
            <p:nvPr/>
          </p:nvSpPr>
          <p:spPr>
            <a:xfrm flipV="1">
              <a:off x="2880" y="1872"/>
              <a:ext cx="1344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6096" name="Line 19"/>
            <p:cNvSpPr/>
            <p:nvPr/>
          </p:nvSpPr>
          <p:spPr>
            <a:xfrm>
              <a:off x="2880" y="273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6097" name="Text Box 20"/>
          <p:cNvSpPr txBox="1"/>
          <p:nvPr/>
        </p:nvSpPr>
        <p:spPr>
          <a:xfrm>
            <a:off x="4876800" y="33528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8" name="Text Box 21"/>
          <p:cNvSpPr txBox="1"/>
          <p:nvPr/>
        </p:nvSpPr>
        <p:spPr>
          <a:xfrm>
            <a:off x="5867400" y="1905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9" name="Text Box 22"/>
          <p:cNvSpPr txBox="1"/>
          <p:nvPr/>
        </p:nvSpPr>
        <p:spPr>
          <a:xfrm>
            <a:off x="5257800" y="2819400"/>
            <a:ext cx="379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l-GR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100" name="Group 23"/>
          <p:cNvGrpSpPr/>
          <p:nvPr/>
        </p:nvGrpSpPr>
        <p:grpSpPr>
          <a:xfrm>
            <a:off x="6019800" y="2438400"/>
            <a:ext cx="2286000" cy="990600"/>
            <a:chOff x="3792" y="2112"/>
            <a:chExt cx="1440" cy="624"/>
          </a:xfrm>
        </p:grpSpPr>
        <p:sp>
          <p:nvSpPr>
            <p:cNvPr id="46101" name="Oval 24"/>
            <p:cNvSpPr/>
            <p:nvPr/>
          </p:nvSpPr>
          <p:spPr>
            <a:xfrm>
              <a:off x="5136" y="2112"/>
              <a:ext cx="96" cy="9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Line 25"/>
            <p:cNvSpPr/>
            <p:nvPr/>
          </p:nvSpPr>
          <p:spPr>
            <a:xfrm flipV="1">
              <a:off x="3792" y="2160"/>
              <a:ext cx="13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</p:spPr>
        </p:sp>
        <p:sp>
          <p:nvSpPr>
            <p:cNvPr id="46103" name="Line 26"/>
            <p:cNvSpPr/>
            <p:nvPr/>
          </p:nvSpPr>
          <p:spPr>
            <a:xfrm flipV="1">
              <a:off x="4368" y="2160"/>
              <a:ext cx="816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</p:spPr>
        </p:sp>
      </p:grpSp>
      <p:sp>
        <p:nvSpPr>
          <p:cNvPr id="46104" name="Text Box 27"/>
          <p:cNvSpPr txBox="1"/>
          <p:nvPr/>
        </p:nvSpPr>
        <p:spPr>
          <a:xfrm>
            <a:off x="7467600" y="2819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5" name="Text Box 28"/>
          <p:cNvSpPr txBox="1"/>
          <p:nvPr/>
        </p:nvSpPr>
        <p:spPr>
          <a:xfrm>
            <a:off x="7239000" y="1981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6" name="Text Box 29"/>
          <p:cNvSpPr txBox="1"/>
          <p:nvPr/>
        </p:nvSpPr>
        <p:spPr>
          <a:xfrm>
            <a:off x="8229600" y="2743200"/>
            <a:ext cx="2968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7" name="Text Box 30"/>
          <p:cNvSpPr txBox="1"/>
          <p:nvPr/>
        </p:nvSpPr>
        <p:spPr>
          <a:xfrm>
            <a:off x="4876800" y="1981200"/>
            <a:ext cx="342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8" name="Text Box 31"/>
          <p:cNvSpPr txBox="1"/>
          <p:nvPr/>
        </p:nvSpPr>
        <p:spPr>
          <a:xfrm>
            <a:off x="8153400" y="19050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9" name="Text Box 32"/>
          <p:cNvSpPr txBox="1"/>
          <p:nvPr/>
        </p:nvSpPr>
        <p:spPr>
          <a:xfrm>
            <a:off x="457200" y="3886200"/>
            <a:ext cx="62007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 point T expressed in (u,v) and (s,t)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110" name="Object 35"/>
          <p:cNvGraphicFramePr>
            <a:graphicFrameLocks noChangeAspect="1"/>
          </p:cNvGraphicFramePr>
          <p:nvPr/>
        </p:nvGraphicFramePr>
        <p:xfrm>
          <a:off x="533400" y="4419600"/>
          <a:ext cx="5087938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2234565" imgH="914400" progId="Equation.3">
                  <p:embed/>
                </p:oleObj>
              </mc:Choice>
              <mc:Fallback>
                <p:oleObj name="" r:id="rId1" imgW="2234565" imgH="9144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419600"/>
                        <a:ext cx="5087938" cy="207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8"/>
          <p:cNvGraphicFramePr>
            <a:graphicFrameLocks noChangeAspect="1"/>
          </p:cNvGraphicFramePr>
          <p:nvPr/>
        </p:nvGraphicFramePr>
        <p:xfrm>
          <a:off x="6477000" y="4876800"/>
          <a:ext cx="24860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092200" imgH="457200" progId="Equation.3">
                  <p:embed/>
                </p:oleObj>
              </mc:Choice>
              <mc:Fallback>
                <p:oleObj name="" r:id="rId3" imgW="1092200" imgH="457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0" y="4876800"/>
                        <a:ext cx="248602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2"/>
          <p:cNvSpPr>
            <a:spLocks noGrp="1"/>
          </p:cNvSpPr>
          <p:nvPr>
            <p:ph type="title"/>
          </p:nvPr>
        </p:nvSpPr>
        <p:spPr>
          <a:xfrm>
            <a:off x="804863" y="31750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Change of Coordinates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581025" y="30480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Curvature</a:t>
            </a:r>
            <a:endParaRPr lang="en-US" altLang="zh-CN" dirty="0"/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457200" y="2286000"/>
          <a:ext cx="5000625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2197100" imgH="1930400" progId="Equation.3">
                  <p:embed/>
                </p:oleObj>
              </mc:Choice>
              <mc:Fallback>
                <p:oleObj name="" r:id="rId1" imgW="2197100" imgH="19304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286000"/>
                        <a:ext cx="5000625" cy="438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15"/>
          <p:cNvSpPr txBox="1"/>
          <p:nvPr/>
        </p:nvSpPr>
        <p:spPr>
          <a:xfrm>
            <a:off x="6019800" y="2819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08" name="Group 16"/>
          <p:cNvGrpSpPr/>
          <p:nvPr/>
        </p:nvGrpSpPr>
        <p:grpSpPr>
          <a:xfrm>
            <a:off x="6172200" y="609600"/>
            <a:ext cx="2570163" cy="2713038"/>
            <a:chOff x="2736" y="1200"/>
            <a:chExt cx="1619" cy="1709"/>
          </a:xfrm>
        </p:grpSpPr>
        <p:sp>
          <p:nvSpPr>
            <p:cNvPr id="47109" name="Line 17"/>
            <p:cNvSpPr/>
            <p:nvPr/>
          </p:nvSpPr>
          <p:spPr>
            <a:xfrm flipV="1">
              <a:off x="2880" y="2736"/>
              <a:ext cx="1152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0" name="Line 18"/>
            <p:cNvSpPr/>
            <p:nvPr/>
          </p:nvSpPr>
          <p:spPr>
            <a:xfrm flipV="1">
              <a:off x="2880" y="1584"/>
              <a:ext cx="0" cy="1152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1" name="Text Box 19"/>
            <p:cNvSpPr txBox="1"/>
            <p:nvPr/>
          </p:nvSpPr>
          <p:spPr>
            <a:xfrm>
              <a:off x="4032" y="2544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Text Box 20"/>
            <p:cNvSpPr txBox="1"/>
            <p:nvPr/>
          </p:nvSpPr>
          <p:spPr>
            <a:xfrm>
              <a:off x="2736" y="1200"/>
              <a:ext cx="30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13" name="Oval 21"/>
          <p:cNvSpPr/>
          <p:nvPr/>
        </p:nvSpPr>
        <p:spPr>
          <a:xfrm>
            <a:off x="6324600" y="2971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4" name="Text Box 22"/>
          <p:cNvSpPr txBox="1"/>
          <p:nvPr/>
        </p:nvSpPr>
        <p:spPr>
          <a:xfrm>
            <a:off x="7239000" y="2971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5" name="Text Box 23"/>
          <p:cNvSpPr txBox="1"/>
          <p:nvPr/>
        </p:nvSpPr>
        <p:spPr>
          <a:xfrm>
            <a:off x="8382000" y="1143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6" name="Group 24"/>
          <p:cNvGrpSpPr/>
          <p:nvPr/>
        </p:nvGrpSpPr>
        <p:grpSpPr>
          <a:xfrm>
            <a:off x="6400800" y="1676400"/>
            <a:ext cx="2133600" cy="1371600"/>
            <a:chOff x="2880" y="1872"/>
            <a:chExt cx="1344" cy="864"/>
          </a:xfrm>
        </p:grpSpPr>
        <p:sp>
          <p:nvSpPr>
            <p:cNvPr id="47117" name="Arc 25"/>
            <p:cNvSpPr/>
            <p:nvPr/>
          </p:nvSpPr>
          <p:spPr>
            <a:xfrm>
              <a:off x="2880" y="2485"/>
              <a:ext cx="432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2541" fill="none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</a:path>
                <a:path w="21600" h="12541" stroke="0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  <a:lnTo>
                    <a:pt x="0" y="12541"/>
                  </a:lnTo>
                  <a:lnTo>
                    <a:pt x="17586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8" name="Line 26"/>
            <p:cNvSpPr/>
            <p:nvPr/>
          </p:nvSpPr>
          <p:spPr>
            <a:xfrm flipV="1">
              <a:off x="2880" y="1872"/>
              <a:ext cx="1344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7119" name="Line 27"/>
            <p:cNvSpPr/>
            <p:nvPr/>
          </p:nvSpPr>
          <p:spPr>
            <a:xfrm>
              <a:off x="2880" y="273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7120" name="Text Box 28"/>
          <p:cNvSpPr txBox="1"/>
          <p:nvPr/>
        </p:nvSpPr>
        <p:spPr>
          <a:xfrm>
            <a:off x="6705600" y="29718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1" name="Text Box 29"/>
          <p:cNvSpPr txBox="1"/>
          <p:nvPr/>
        </p:nvSpPr>
        <p:spPr>
          <a:xfrm>
            <a:off x="7696200" y="1524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22" name="Text Box 30"/>
          <p:cNvSpPr txBox="1"/>
          <p:nvPr/>
        </p:nvSpPr>
        <p:spPr>
          <a:xfrm>
            <a:off x="7086600" y="2438400"/>
            <a:ext cx="379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l-GR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23" name="Object 43"/>
          <p:cNvGraphicFramePr>
            <a:graphicFrameLocks noChangeAspect="1"/>
          </p:cNvGraphicFramePr>
          <p:nvPr/>
        </p:nvGraphicFramePr>
        <p:xfrm>
          <a:off x="6172200" y="4800600"/>
          <a:ext cx="24860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1091565" imgH="292100" progId="Equation.3">
                  <p:embed/>
                </p:oleObj>
              </mc:Choice>
              <mc:Fallback>
                <p:oleObj name="" r:id="rId3" imgW="1091565" imgH="292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4800600"/>
                        <a:ext cx="2486025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44"/>
          <p:cNvSpPr txBox="1"/>
          <p:nvPr/>
        </p:nvSpPr>
        <p:spPr>
          <a:xfrm>
            <a:off x="271463" y="1524000"/>
            <a:ext cx="49990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is a function of direction T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Curvature</a:t>
            </a:r>
            <a:endParaRPr lang="en-US" altLang="zh-CN" dirty="0"/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914400" y="3429000"/>
          <a:ext cx="24558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79500" imgH="457200" progId="Equation.3">
                  <p:embed/>
                </p:oleObj>
              </mc:Choice>
              <mc:Fallback>
                <p:oleObj name="" r:id="rId1" imgW="10795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2455863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12"/>
          <p:cNvSpPr txBox="1"/>
          <p:nvPr/>
        </p:nvSpPr>
        <p:spPr>
          <a:xfrm>
            <a:off x="6019800" y="28194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32" name="Group 13"/>
          <p:cNvGrpSpPr/>
          <p:nvPr/>
        </p:nvGrpSpPr>
        <p:grpSpPr>
          <a:xfrm>
            <a:off x="6172200" y="609600"/>
            <a:ext cx="2570163" cy="2713038"/>
            <a:chOff x="2736" y="1200"/>
            <a:chExt cx="1619" cy="1709"/>
          </a:xfrm>
        </p:grpSpPr>
        <p:sp>
          <p:nvSpPr>
            <p:cNvPr id="48133" name="Line 14"/>
            <p:cNvSpPr/>
            <p:nvPr/>
          </p:nvSpPr>
          <p:spPr>
            <a:xfrm flipV="1">
              <a:off x="2880" y="2736"/>
              <a:ext cx="1152" cy="0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8134" name="Line 15"/>
            <p:cNvSpPr/>
            <p:nvPr/>
          </p:nvSpPr>
          <p:spPr>
            <a:xfrm flipV="1">
              <a:off x="2880" y="1584"/>
              <a:ext cx="0" cy="1152"/>
            </a:xfrm>
            <a:prstGeom prst="line">
              <a:avLst/>
            </a:prstGeom>
            <a:ln w="63500" cap="flat" cmpd="sng">
              <a:solidFill>
                <a:srgbClr val="FF99CC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8135" name="Text Box 16"/>
            <p:cNvSpPr txBox="1"/>
            <p:nvPr/>
          </p:nvSpPr>
          <p:spPr>
            <a:xfrm>
              <a:off x="4032" y="2544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17"/>
            <p:cNvSpPr txBox="1"/>
            <p:nvPr/>
          </p:nvSpPr>
          <p:spPr>
            <a:xfrm>
              <a:off x="2736" y="1200"/>
              <a:ext cx="30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7" name="Oval 18"/>
          <p:cNvSpPr/>
          <p:nvPr/>
        </p:nvSpPr>
        <p:spPr>
          <a:xfrm>
            <a:off x="6324600" y="2971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8" name="Text Box 19"/>
          <p:cNvSpPr txBox="1"/>
          <p:nvPr/>
        </p:nvSpPr>
        <p:spPr>
          <a:xfrm>
            <a:off x="7239000" y="29718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9" name="Text Box 20"/>
          <p:cNvSpPr txBox="1"/>
          <p:nvPr/>
        </p:nvSpPr>
        <p:spPr>
          <a:xfrm>
            <a:off x="8382000" y="1143000"/>
            <a:ext cx="542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40" name="Group 21"/>
          <p:cNvGrpSpPr/>
          <p:nvPr/>
        </p:nvGrpSpPr>
        <p:grpSpPr>
          <a:xfrm>
            <a:off x="6400800" y="1676400"/>
            <a:ext cx="2133600" cy="1371600"/>
            <a:chOff x="2880" y="1872"/>
            <a:chExt cx="1344" cy="864"/>
          </a:xfrm>
        </p:grpSpPr>
        <p:sp>
          <p:nvSpPr>
            <p:cNvPr id="48141" name="Arc 22"/>
            <p:cNvSpPr/>
            <p:nvPr/>
          </p:nvSpPr>
          <p:spPr>
            <a:xfrm>
              <a:off x="2880" y="2485"/>
              <a:ext cx="432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2541" fill="none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</a:path>
                <a:path w="21600" h="12541" stroke="0">
                  <a:moveTo>
                    <a:pt x="17586" y="0"/>
                  </a:moveTo>
                  <a:cubicBezTo>
                    <a:pt x="20197" y="3660"/>
                    <a:pt x="21600" y="8044"/>
                    <a:pt x="21600" y="12541"/>
                  </a:cubicBezTo>
                  <a:lnTo>
                    <a:pt x="0" y="12541"/>
                  </a:lnTo>
                  <a:lnTo>
                    <a:pt x="17586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2" name="Line 23"/>
            <p:cNvSpPr/>
            <p:nvPr/>
          </p:nvSpPr>
          <p:spPr>
            <a:xfrm flipV="1">
              <a:off x="2880" y="1872"/>
              <a:ext cx="1344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8143" name="Line 24"/>
            <p:cNvSpPr/>
            <p:nvPr/>
          </p:nvSpPr>
          <p:spPr>
            <a:xfrm>
              <a:off x="2880" y="273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sp>
        <p:nvSpPr>
          <p:cNvPr id="48144" name="Text Box 25"/>
          <p:cNvSpPr txBox="1"/>
          <p:nvPr/>
        </p:nvSpPr>
        <p:spPr>
          <a:xfrm>
            <a:off x="6705600" y="29718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5" name="Text Box 26"/>
          <p:cNvSpPr txBox="1"/>
          <p:nvPr/>
        </p:nvSpPr>
        <p:spPr>
          <a:xfrm>
            <a:off x="7696200" y="1524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6" name="Text Box 27"/>
          <p:cNvSpPr txBox="1"/>
          <p:nvPr/>
        </p:nvSpPr>
        <p:spPr>
          <a:xfrm>
            <a:off x="7086600" y="2438400"/>
            <a:ext cx="379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l-GR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47" name="Object 30"/>
          <p:cNvGraphicFramePr>
            <a:graphicFrameLocks noChangeAspect="1"/>
          </p:cNvGraphicFramePr>
          <p:nvPr/>
        </p:nvGraphicFramePr>
        <p:xfrm>
          <a:off x="3962400" y="3657600"/>
          <a:ext cx="24860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091565" imgH="292100" progId="Equation.3">
                  <p:embed/>
                </p:oleObj>
              </mc:Choice>
              <mc:Fallback>
                <p:oleObj name="" r:id="rId3" imgW="1091565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3657600"/>
                        <a:ext cx="2486025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Text Box 31"/>
          <p:cNvSpPr txBox="1"/>
          <p:nvPr/>
        </p:nvSpPr>
        <p:spPr>
          <a:xfrm>
            <a:off x="215900" y="1722438"/>
            <a:ext cx="61087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How do we analyze the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function?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571500" y="315913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Weingarten Operator</a:t>
            </a:r>
            <a:endParaRPr lang="en-US" altLang="zh-CN" dirty="0"/>
          </a:p>
        </p:txBody>
      </p:sp>
      <p:graphicFrame>
        <p:nvGraphicFramePr>
          <p:cNvPr id="49154" name="Object 30"/>
          <p:cNvGraphicFramePr>
            <a:graphicFrameLocks noChangeAspect="1"/>
          </p:cNvGraphicFramePr>
          <p:nvPr/>
        </p:nvGraphicFramePr>
        <p:xfrm>
          <a:off x="533400" y="1333500"/>
          <a:ext cx="5894388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90800" imgH="1104900" progId="Equation.3">
                  <p:embed/>
                </p:oleObj>
              </mc:Choice>
              <mc:Fallback>
                <p:oleObj name="" r:id="rId1" imgW="2590800" imgH="1104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333500"/>
                        <a:ext cx="5894388" cy="251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3"/>
          <p:cNvGraphicFramePr>
            <a:graphicFrameLocks noChangeAspect="1"/>
          </p:cNvGraphicFramePr>
          <p:nvPr/>
        </p:nvGraphicFramePr>
        <p:xfrm>
          <a:off x="304800" y="3846513"/>
          <a:ext cx="8610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4318000" imgH="495300" progId="Equation.3">
                  <p:embed/>
                </p:oleObj>
              </mc:Choice>
              <mc:Fallback>
                <p:oleObj name="" r:id="rId3" imgW="4318000" imgH="495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846513"/>
                        <a:ext cx="861060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28"/>
          <p:cNvGraphicFramePr>
            <a:graphicFrameLocks noChangeAspect="1"/>
          </p:cNvGraphicFramePr>
          <p:nvPr/>
        </p:nvGraphicFramePr>
        <p:xfrm>
          <a:off x="304800" y="4833938"/>
          <a:ext cx="4565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006600" imgH="419100" progId="Equation.3">
                  <p:embed/>
                </p:oleObj>
              </mc:Choice>
              <mc:Fallback>
                <p:oleObj name="" r:id="rId5" imgW="20066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833938"/>
                        <a:ext cx="456565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2"/>
          <p:cNvGraphicFramePr>
            <a:graphicFrameLocks noChangeAspect="1"/>
          </p:cNvGraphicFramePr>
          <p:nvPr/>
        </p:nvGraphicFramePr>
        <p:xfrm>
          <a:off x="304800" y="5905500"/>
          <a:ext cx="6327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781300" imgH="419100" progId="Equation.3">
                  <p:embed/>
                </p:oleObj>
              </mc:Choice>
              <mc:Fallback>
                <p:oleObj name="" r:id="rId7" imgW="2781300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5905500"/>
                        <a:ext cx="63277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609600" y="311150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Weingarten Operator</a:t>
            </a:r>
            <a:endParaRPr lang="en-US" altLang="zh-CN" dirty="0"/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533400" y="1249363"/>
          <a:ext cx="53752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362200" imgH="457200" progId="Equation.3">
                  <p:embed/>
                </p:oleObj>
              </mc:Choice>
              <mc:Fallback>
                <p:oleObj name="" r:id="rId1" imgW="23622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249363"/>
                        <a:ext cx="5375275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152400" y="3962400"/>
          <a:ext cx="89916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508500" imgH="685800" progId="Equation.3">
                  <p:embed/>
                </p:oleObj>
              </mc:Choice>
              <mc:Fallback>
                <p:oleObj name="" r:id="rId3" imgW="4508500" imgH="685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962400"/>
                        <a:ext cx="8991600" cy="1366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9"/>
          <p:cNvGraphicFramePr>
            <a:graphicFrameLocks noChangeAspect="1"/>
          </p:cNvGraphicFramePr>
          <p:nvPr/>
        </p:nvGraphicFramePr>
        <p:xfrm>
          <a:off x="266700" y="2289175"/>
          <a:ext cx="8610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4318000" imgH="495300" progId="Equation.3">
                  <p:embed/>
                </p:oleObj>
              </mc:Choice>
              <mc:Fallback>
                <p:oleObj name="" r:id="rId5" imgW="4318000" imgH="495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" y="2289175"/>
                        <a:ext cx="861060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2"/>
          <p:cNvGraphicFramePr>
            <a:graphicFrameLocks noChangeAspect="1"/>
          </p:cNvGraphicFramePr>
          <p:nvPr/>
        </p:nvGraphicFramePr>
        <p:xfrm>
          <a:off x="533400" y="6096000"/>
          <a:ext cx="29622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485900" imgH="228600" progId="Equation.3">
                  <p:embed/>
                </p:oleObj>
              </mc:Choice>
              <mc:Fallback>
                <p:oleObj name="" r:id="rId7" imgW="14859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6096000"/>
                        <a:ext cx="296227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13"/>
          <p:cNvSpPr txBox="1"/>
          <p:nvPr/>
        </p:nvSpPr>
        <p:spPr>
          <a:xfrm>
            <a:off x="152400" y="3276600"/>
            <a:ext cx="15573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≠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Text Box 14"/>
          <p:cNvSpPr txBox="1"/>
          <p:nvPr/>
        </p:nvSpPr>
        <p:spPr>
          <a:xfrm>
            <a:off x="228600" y="5257800"/>
            <a:ext cx="83756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else umbilic (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1=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2), chose orthogonal directions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533400" y="415925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Bending Energy</a:t>
            </a:r>
            <a:endParaRPr lang="en-US" altLang="zh-CN" dirty="0"/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533400" y="1698625"/>
          <a:ext cx="1414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98625"/>
                        <a:ext cx="14144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533400" y="2457450"/>
          <a:ext cx="1908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837565" imgH="393700" progId="Equation.3">
                  <p:embed/>
                </p:oleObj>
              </mc:Choice>
              <mc:Fallback>
                <p:oleObj name="" r:id="rId3" imgW="8375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457450"/>
                        <a:ext cx="19081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9"/>
          <p:cNvGraphicFramePr>
            <a:graphicFrameLocks noChangeAspect="1"/>
          </p:cNvGraphicFramePr>
          <p:nvPr/>
        </p:nvGraphicFramePr>
        <p:xfrm>
          <a:off x="449263" y="3352800"/>
          <a:ext cx="4700587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324100" imgH="1574800" progId="Equation.3">
                  <p:embed/>
                </p:oleObj>
              </mc:Choice>
              <mc:Fallback>
                <p:oleObj name="" r:id="rId5" imgW="2324100" imgH="1574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63" y="3352800"/>
                        <a:ext cx="4700587" cy="319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2"/>
          <p:cNvGraphicFramePr>
            <a:graphicFrameLocks noChangeAspect="1"/>
          </p:cNvGraphicFramePr>
          <p:nvPr/>
        </p:nvGraphicFramePr>
        <p:xfrm>
          <a:off x="4899025" y="1824038"/>
          <a:ext cx="41148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968500" imgH="1752600" progId="Equation.3">
                  <p:embed/>
                </p:oleObj>
              </mc:Choice>
              <mc:Fallback>
                <p:oleObj name="" r:id="rId7" imgW="1968500" imgH="175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9025" y="1824038"/>
                        <a:ext cx="4114800" cy="367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533400" y="428625"/>
            <a:ext cx="8077200" cy="8382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Bending Energy</a:t>
            </a:r>
            <a:endParaRPr lang="en-US" altLang="zh-CN" dirty="0"/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533400" y="1362075"/>
          <a:ext cx="1414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362075"/>
                        <a:ext cx="14144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457200" y="1882775"/>
          <a:ext cx="1908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37565" imgH="393700" progId="Equation.3">
                  <p:embed/>
                </p:oleObj>
              </mc:Choice>
              <mc:Fallback>
                <p:oleObj name="" r:id="rId3" imgW="837565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82775"/>
                        <a:ext cx="19081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457200" y="2763838"/>
          <a:ext cx="42672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2324100" imgH="1574800" progId="Equation.3">
                  <p:embed/>
                </p:oleObj>
              </mc:Choice>
              <mc:Fallback>
                <p:oleObj name="" r:id="rId5" imgW="2324100" imgH="1574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763838"/>
                        <a:ext cx="4267200" cy="289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4724400" y="1739900"/>
          <a:ext cx="41148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968500" imgH="1752600" progId="Equation.3">
                  <p:embed/>
                </p:oleObj>
              </mc:Choice>
              <mc:Fallback>
                <p:oleObj name="" r:id="rId7" imgW="1968500" imgH="175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1739900"/>
                        <a:ext cx="4114800" cy="367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Line 7"/>
          <p:cNvSpPr/>
          <p:nvPr/>
        </p:nvSpPr>
        <p:spPr>
          <a:xfrm flipH="1">
            <a:off x="7391400" y="4483100"/>
            <a:ext cx="14478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2231" name="Group 16"/>
          <p:cNvGrpSpPr/>
          <p:nvPr/>
        </p:nvGrpSpPr>
        <p:grpSpPr>
          <a:xfrm>
            <a:off x="914400" y="5791200"/>
            <a:ext cx="7624763" cy="931863"/>
            <a:chOff x="768" y="3648"/>
            <a:chExt cx="4803" cy="587"/>
          </a:xfrm>
        </p:grpSpPr>
        <p:sp>
          <p:nvSpPr>
            <p:cNvPr id="52232" name="Text Box 8"/>
            <p:cNvSpPr txBox="1"/>
            <p:nvPr/>
          </p:nvSpPr>
          <p:spPr>
            <a:xfrm>
              <a:off x="768" y="3648"/>
              <a:ext cx="132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Minimizing</a:t>
              </a:r>
              <a:endParaRPr lang="el-GR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Text Box 9"/>
            <p:cNvSpPr txBox="1"/>
            <p:nvPr/>
          </p:nvSpPr>
          <p:spPr>
            <a:xfrm>
              <a:off x="3264" y="3648"/>
              <a:ext cx="15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342900" indent="-342900">
                <a:spcBef>
                  <a:spcPct val="2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Minimizing</a:t>
              </a:r>
              <a:endParaRPr lang="el-GR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4" name="Object 12"/>
            <p:cNvGraphicFramePr>
              <a:graphicFrameLocks noChangeAspect="1"/>
            </p:cNvGraphicFramePr>
            <p:nvPr/>
          </p:nvGraphicFramePr>
          <p:xfrm>
            <a:off x="2064" y="3648"/>
            <a:ext cx="1248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812165" imgH="381000" progId="Equation.3">
                    <p:embed/>
                  </p:oleObj>
                </mc:Choice>
                <mc:Fallback>
                  <p:oleObj name="" r:id="rId9" imgW="812165" imgH="381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64" y="3648"/>
                          <a:ext cx="1248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5"/>
            <p:cNvGraphicFramePr>
              <a:graphicFrameLocks noChangeAspect="1"/>
            </p:cNvGraphicFramePr>
            <p:nvPr/>
          </p:nvGraphicFramePr>
          <p:xfrm>
            <a:off x="4752" y="3648"/>
            <a:ext cx="819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533400" imgH="381000" progId="Equation.3">
                    <p:embed/>
                  </p:oleObj>
                </mc:Choice>
                <mc:Fallback>
                  <p:oleObj name="" r:id="rId11" imgW="533400" imgH="3810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2" y="3648"/>
                          <a:ext cx="819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627063" y="198438"/>
            <a:ext cx="82296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Principal Directions</a:t>
            </a:r>
            <a:endParaRPr lang="en-US" altLang="zh-CN" dirty="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zh-CN" dirty="0"/>
          </a:p>
        </p:txBody>
      </p:sp>
      <p:pic>
        <p:nvPicPr>
          <p:cNvPr id="5325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341438"/>
            <a:ext cx="7392987" cy="481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Text Box 5"/>
          <p:cNvSpPr txBox="1"/>
          <p:nvPr/>
        </p:nvSpPr>
        <p:spPr>
          <a:xfrm>
            <a:off x="1692275" y="6237288"/>
            <a:ext cx="16573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Min Curvature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Text Box 6"/>
          <p:cNvSpPr txBox="1"/>
          <p:nvPr/>
        </p:nvSpPr>
        <p:spPr>
          <a:xfrm>
            <a:off x="4284663" y="6237288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Max Curvature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Surface Curvature</a:t>
            </a:r>
            <a:endParaRPr lang="en-US" altLang="zh-CN" dirty="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zh-CN" dirty="0"/>
          </a:p>
        </p:txBody>
      </p:sp>
      <p:pic>
        <p:nvPicPr>
          <p:cNvPr id="542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557338"/>
            <a:ext cx="7999412" cy="443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Laplace Operator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Laplace operator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Laplace-Beltrami operator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4795" y="1600200"/>
          <a:ext cx="44894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4795" y="1600200"/>
                        <a:ext cx="44894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3478" y="2360930"/>
          <a:ext cx="542671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88465" imgH="228600" progId="Equation.KSEE3">
                  <p:embed/>
                </p:oleObj>
              </mc:Choice>
              <mc:Fallback>
                <p:oleObj name="" r:id="rId3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478" y="2360930"/>
                        <a:ext cx="5426710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4360" y="3273425"/>
          <a:ext cx="653415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03200" imgH="228600" progId="Equation.KSEE3">
                  <p:embed/>
                </p:oleObj>
              </mc:Choice>
              <mc:Fallback>
                <p:oleObj name="" r:id="rId5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4360" y="3273425"/>
                        <a:ext cx="653415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5298" y="4190365"/>
          <a:ext cx="424307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320165" imgH="228600" progId="Equation.KSEE3">
                  <p:embed/>
                </p:oleObj>
              </mc:Choice>
              <mc:Fallback>
                <p:oleObj name="" r:id="rId7" imgW="1320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5298" y="4190365"/>
                        <a:ext cx="4243070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5298" y="5106670"/>
          <a:ext cx="261239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812800" imgH="228600" progId="Equation.KSEE3">
                  <p:embed/>
                </p:oleObj>
              </mc:Choice>
              <mc:Fallback>
                <p:oleObj name="" r:id="rId9" imgW="812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5298" y="5106670"/>
                        <a:ext cx="2612390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323975" y="228600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19458" name="Oval 7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 Box 8"/>
          <p:cNvSpPr txBox="1"/>
          <p:nvPr/>
        </p:nvSpPr>
        <p:spPr>
          <a:xfrm>
            <a:off x="4267200" y="2286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Freeform 10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1" name="Text Box 11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Text Box 19"/>
          <p:cNvSpPr txBox="1"/>
          <p:nvPr/>
        </p:nvSpPr>
        <p:spPr>
          <a:xfrm>
            <a:off x="609600" y="5334000"/>
            <a:ext cx="1493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p=C(u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20"/>
          <p:cNvSpPr txBox="1"/>
          <p:nvPr/>
        </p:nvSpPr>
        <p:spPr>
          <a:xfrm>
            <a:off x="381000" y="1539875"/>
            <a:ext cx="4392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Point p on the curve at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文本框 3"/>
          <p:cNvSpPr txBox="1"/>
          <p:nvPr/>
        </p:nvSpPr>
        <p:spPr>
          <a:xfrm>
            <a:off x="2806700" y="676275"/>
            <a:ext cx="441007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>
                <a:latin typeface="Arial" panose="020B0604020202020204" pitchFamily="34" charset="0"/>
                <a:ea typeface="宋体" panose="02010600030101010101" pitchFamily="2" charset="-122"/>
              </a:rPr>
              <a:t>Questions?</a:t>
            </a:r>
            <a:endParaRPr lang="en-US" altLang="zh-CN" sz="5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5474" name="图片 4" descr="问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1958975"/>
            <a:ext cx="4129088" cy="412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1309688" y="290513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20482" name="Line 3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0483" name="Oval 7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Freeform 10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Text Box 11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Text Box 14"/>
          <p:cNvSpPr txBox="1"/>
          <p:nvPr/>
        </p:nvSpPr>
        <p:spPr>
          <a:xfrm>
            <a:off x="5943600" y="2590800"/>
            <a:ext cx="588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Text Box 18"/>
          <p:cNvSpPr txBox="1"/>
          <p:nvPr/>
        </p:nvSpPr>
        <p:spPr>
          <a:xfrm>
            <a:off x="4267200" y="2286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Text Box 22"/>
          <p:cNvSpPr txBox="1"/>
          <p:nvPr/>
        </p:nvSpPr>
        <p:spPr>
          <a:xfrm>
            <a:off x="485775" y="1516063"/>
            <a:ext cx="48212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Tangent T to the curve at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9" name="Object 25"/>
          <p:cNvGraphicFramePr>
            <a:graphicFrameLocks noChangeAspect="1"/>
          </p:cNvGraphicFramePr>
          <p:nvPr/>
        </p:nvGraphicFramePr>
        <p:xfrm>
          <a:off x="2667000" y="5105400"/>
          <a:ext cx="12715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58800" imgH="444500" progId="Equation.3">
                  <p:embed/>
                </p:oleObj>
              </mc:Choice>
              <mc:Fallback>
                <p:oleObj name="" r:id="rId1" imgW="5588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5105400"/>
                        <a:ext cx="12715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8"/>
          <p:cNvGraphicFramePr>
            <a:graphicFrameLocks noChangeAspect="1"/>
          </p:cNvGraphicFramePr>
          <p:nvPr/>
        </p:nvGraphicFramePr>
        <p:xfrm>
          <a:off x="381000" y="5181600"/>
          <a:ext cx="1676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35965" imgH="393700" progId="Equation.3">
                  <p:embed/>
                </p:oleObj>
              </mc:Choice>
              <mc:Fallback>
                <p:oleObj name="" r:id="rId3" imgW="7359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5181600"/>
                        <a:ext cx="1676400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285875" y="260350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21506" name="Line 3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1507" name="Oval 6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Freeform 8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9" name="Text Box 9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Line 10"/>
          <p:cNvSpPr/>
          <p:nvPr/>
        </p:nvSpPr>
        <p:spPr>
          <a:xfrm>
            <a:off x="4572000" y="29718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1511" name="Line 11"/>
          <p:cNvSpPr/>
          <p:nvPr/>
        </p:nvSpPr>
        <p:spPr>
          <a:xfrm>
            <a:off x="4572000" y="2971800"/>
            <a:ext cx="9144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1512" name="Text Box 12"/>
          <p:cNvSpPr txBox="1"/>
          <p:nvPr/>
        </p:nvSpPr>
        <p:spPr>
          <a:xfrm>
            <a:off x="5943600" y="2590800"/>
            <a:ext cx="588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Text Box 13"/>
          <p:cNvSpPr txBox="1"/>
          <p:nvPr/>
        </p:nvSpPr>
        <p:spPr>
          <a:xfrm>
            <a:off x="5181600" y="3352800"/>
            <a:ext cx="7223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4" name="Text Box 14"/>
          <p:cNvSpPr txBox="1"/>
          <p:nvPr/>
        </p:nvSpPr>
        <p:spPr>
          <a:xfrm>
            <a:off x="3962400" y="38100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Text Box 16"/>
          <p:cNvSpPr txBox="1"/>
          <p:nvPr/>
        </p:nvSpPr>
        <p:spPr>
          <a:xfrm>
            <a:off x="4267200" y="2286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17"/>
          <p:cNvSpPr txBox="1"/>
          <p:nvPr/>
        </p:nvSpPr>
        <p:spPr>
          <a:xfrm>
            <a:off x="457200" y="1477963"/>
            <a:ext cx="74755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Normal N and Binormal B to the curve at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7" name="Object 18"/>
          <p:cNvGraphicFramePr>
            <a:graphicFrameLocks noChangeAspect="1"/>
          </p:cNvGraphicFramePr>
          <p:nvPr/>
        </p:nvGraphicFramePr>
        <p:xfrm>
          <a:off x="3340100" y="4341813"/>
          <a:ext cx="352901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48765" imgH="1041400" progId="Equation.3">
                  <p:embed/>
                </p:oleObj>
              </mc:Choice>
              <mc:Fallback>
                <p:oleObj name="" r:id="rId1" imgW="1548765" imgH="1041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0100" y="4341813"/>
                        <a:ext cx="3529013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9"/>
          <p:cNvGraphicFramePr>
            <a:graphicFrameLocks noChangeAspect="1"/>
          </p:cNvGraphicFramePr>
          <p:nvPr/>
        </p:nvGraphicFramePr>
        <p:xfrm>
          <a:off x="457200" y="4724400"/>
          <a:ext cx="1936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50265" imgH="419100" progId="Equation.3">
                  <p:embed/>
                </p:oleObj>
              </mc:Choice>
              <mc:Fallback>
                <p:oleObj name="" r:id="rId3" imgW="850265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724400"/>
                        <a:ext cx="193675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2"/>
          <p:cNvGraphicFramePr>
            <a:graphicFrameLocks noChangeAspect="1"/>
          </p:cNvGraphicFramePr>
          <p:nvPr/>
        </p:nvGraphicFramePr>
        <p:xfrm>
          <a:off x="465138" y="5622925"/>
          <a:ext cx="20526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01065" imgH="444500" progId="Equation.3">
                  <p:embed/>
                </p:oleObj>
              </mc:Choice>
              <mc:Fallback>
                <p:oleObj name="" r:id="rId5" imgW="901065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8" y="5622925"/>
                        <a:ext cx="2052637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Line 23"/>
          <p:cNvSpPr/>
          <p:nvPr/>
        </p:nvSpPr>
        <p:spPr>
          <a:xfrm flipV="1">
            <a:off x="4572000" y="2590800"/>
            <a:ext cx="5334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1521" name="Text Box 24"/>
          <p:cNvSpPr txBox="1"/>
          <p:nvPr/>
        </p:nvSpPr>
        <p:spPr>
          <a:xfrm>
            <a:off x="4876800" y="2057400"/>
            <a:ext cx="455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1309688" y="260350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22530" name="Line 3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2531" name="Line 4"/>
          <p:cNvSpPr/>
          <p:nvPr/>
        </p:nvSpPr>
        <p:spPr>
          <a:xfrm>
            <a:off x="4572000" y="2971800"/>
            <a:ext cx="0" cy="1828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2" name="Oval 5"/>
          <p:cNvSpPr/>
          <p:nvPr/>
        </p:nvSpPr>
        <p:spPr>
          <a:xfrm>
            <a:off x="4495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Oval 6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Oval 7"/>
          <p:cNvSpPr/>
          <p:nvPr/>
        </p:nvSpPr>
        <p:spPr>
          <a:xfrm>
            <a:off x="2743200" y="2971800"/>
            <a:ext cx="3657600" cy="3657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Freeform 8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6" name="Text Box 9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Line 10"/>
          <p:cNvSpPr/>
          <p:nvPr/>
        </p:nvSpPr>
        <p:spPr>
          <a:xfrm>
            <a:off x="4572000" y="29718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2538" name="Line 11"/>
          <p:cNvSpPr/>
          <p:nvPr/>
        </p:nvSpPr>
        <p:spPr>
          <a:xfrm>
            <a:off x="4572000" y="2971800"/>
            <a:ext cx="9144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2539" name="Text Box 12"/>
          <p:cNvSpPr txBox="1"/>
          <p:nvPr/>
        </p:nvSpPr>
        <p:spPr>
          <a:xfrm>
            <a:off x="5943600" y="2590800"/>
            <a:ext cx="588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13"/>
          <p:cNvSpPr txBox="1"/>
          <p:nvPr/>
        </p:nvSpPr>
        <p:spPr>
          <a:xfrm>
            <a:off x="5181600" y="3352800"/>
            <a:ext cx="7223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uu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1" name="Text Box 14"/>
          <p:cNvSpPr txBox="1"/>
          <p:nvPr/>
        </p:nvSpPr>
        <p:spPr>
          <a:xfrm>
            <a:off x="3962400" y="381000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42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724400" y="4267200"/>
          <a:ext cx="7921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19100" imgH="393700" progId="Equation.3">
                  <p:embed/>
                </p:oleObj>
              </mc:Choice>
              <mc:Fallback>
                <p:oleObj name="" r:id="rId1" imgW="4191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4267200"/>
                        <a:ext cx="792163" cy="744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6"/>
          <p:cNvSpPr txBox="1"/>
          <p:nvPr/>
        </p:nvSpPr>
        <p:spPr>
          <a:xfrm>
            <a:off x="4267200" y="2286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4" name="Text Box 17"/>
          <p:cNvSpPr txBox="1"/>
          <p:nvPr/>
        </p:nvSpPr>
        <p:spPr>
          <a:xfrm>
            <a:off x="471488" y="1477963"/>
            <a:ext cx="84820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Curvature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at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and the radius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ρ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osculating circle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Line 21"/>
          <p:cNvSpPr/>
          <p:nvPr/>
        </p:nvSpPr>
        <p:spPr>
          <a:xfrm flipV="1">
            <a:off x="4572000" y="2590800"/>
            <a:ext cx="5334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2546" name="Text Box 22"/>
          <p:cNvSpPr txBox="1"/>
          <p:nvPr/>
        </p:nvSpPr>
        <p:spPr>
          <a:xfrm>
            <a:off x="4876800" y="2057400"/>
            <a:ext cx="455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7" name="TextBox 1"/>
          <p:cNvSpPr txBox="1"/>
          <p:nvPr/>
        </p:nvSpPr>
        <p:spPr>
          <a:xfrm>
            <a:off x="874713" y="2286000"/>
            <a:ext cx="2286000" cy="3698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Geometric meaning?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1377950" y="231775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/>
              <a:t>Differential Geometry of a Curve</a:t>
            </a:r>
            <a:endParaRPr lang="en-US" altLang="zh-CN" sz="3600" dirty="0"/>
          </a:p>
        </p:txBody>
      </p:sp>
      <p:sp>
        <p:nvSpPr>
          <p:cNvPr id="23554" name="Line 3"/>
          <p:cNvSpPr/>
          <p:nvPr/>
        </p:nvSpPr>
        <p:spPr>
          <a:xfrm flipV="1">
            <a:off x="4572000" y="2971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3555" name="Line 4"/>
          <p:cNvSpPr/>
          <p:nvPr/>
        </p:nvSpPr>
        <p:spPr>
          <a:xfrm>
            <a:off x="4572000" y="2971800"/>
            <a:ext cx="0" cy="1828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6" name="Oval 5"/>
          <p:cNvSpPr/>
          <p:nvPr/>
        </p:nvSpPr>
        <p:spPr>
          <a:xfrm>
            <a:off x="4495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Oval 6"/>
          <p:cNvSpPr/>
          <p:nvPr/>
        </p:nvSpPr>
        <p:spPr>
          <a:xfrm>
            <a:off x="4495800" y="2895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Oval 7"/>
          <p:cNvSpPr/>
          <p:nvPr/>
        </p:nvSpPr>
        <p:spPr>
          <a:xfrm>
            <a:off x="2743200" y="2971800"/>
            <a:ext cx="3657600" cy="36576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Freeform 8"/>
          <p:cNvSpPr/>
          <p:nvPr/>
        </p:nvSpPr>
        <p:spPr>
          <a:xfrm>
            <a:off x="327025" y="2968625"/>
            <a:ext cx="7219950" cy="2374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548" h="1496">
                <a:moveTo>
                  <a:pt x="0" y="670"/>
                </a:moveTo>
                <a:cubicBezTo>
                  <a:pt x="133" y="743"/>
                  <a:pt x="564" y="1117"/>
                  <a:pt x="800" y="1100"/>
                </a:cubicBezTo>
                <a:cubicBezTo>
                  <a:pt x="1036" y="1083"/>
                  <a:pt x="1224" y="728"/>
                  <a:pt x="1419" y="567"/>
                </a:cubicBezTo>
                <a:cubicBezTo>
                  <a:pt x="1614" y="406"/>
                  <a:pt x="1760" y="231"/>
                  <a:pt x="1969" y="137"/>
                </a:cubicBezTo>
                <a:cubicBezTo>
                  <a:pt x="2178" y="43"/>
                  <a:pt x="2443" y="0"/>
                  <a:pt x="2674" y="2"/>
                </a:cubicBezTo>
                <a:cubicBezTo>
                  <a:pt x="2905" y="4"/>
                  <a:pt x="3147" y="52"/>
                  <a:pt x="3353" y="146"/>
                </a:cubicBezTo>
                <a:cubicBezTo>
                  <a:pt x="3559" y="240"/>
                  <a:pt x="3713" y="342"/>
                  <a:pt x="3912" y="567"/>
                </a:cubicBezTo>
                <a:cubicBezTo>
                  <a:pt x="4111" y="792"/>
                  <a:pt x="4416" y="1303"/>
                  <a:pt x="4548" y="1496"/>
                </a:cubicBezTo>
              </a:path>
            </a:pathLst>
          </a:custGeom>
          <a:noFill/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0" name="Text Box 9"/>
          <p:cNvSpPr txBox="1"/>
          <p:nvPr/>
        </p:nvSpPr>
        <p:spPr>
          <a:xfrm>
            <a:off x="381000" y="3581400"/>
            <a:ext cx="928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Line 10"/>
          <p:cNvSpPr/>
          <p:nvPr/>
        </p:nvSpPr>
        <p:spPr>
          <a:xfrm>
            <a:off x="4572000" y="2971800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3562" name="Text Box 12"/>
          <p:cNvSpPr txBox="1"/>
          <p:nvPr/>
        </p:nvSpPr>
        <p:spPr>
          <a:xfrm>
            <a:off x="5943600" y="2590800"/>
            <a:ext cx="43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3" name="Text Box 14"/>
          <p:cNvSpPr txBox="1"/>
          <p:nvPr/>
        </p:nvSpPr>
        <p:spPr>
          <a:xfrm>
            <a:off x="3886200" y="4267200"/>
            <a:ext cx="641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32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Text Box 17"/>
          <p:cNvSpPr txBox="1"/>
          <p:nvPr/>
        </p:nvSpPr>
        <p:spPr>
          <a:xfrm>
            <a:off x="452438" y="1535113"/>
            <a:ext cx="80772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Curvature at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is the component of -N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along T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Text Box 23"/>
          <p:cNvSpPr txBox="1"/>
          <p:nvPr/>
        </p:nvSpPr>
        <p:spPr>
          <a:xfrm>
            <a:off x="3810000" y="2286000"/>
            <a:ext cx="10620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6" name="Text Box 24"/>
          <p:cNvSpPr txBox="1"/>
          <p:nvPr/>
        </p:nvSpPr>
        <p:spPr>
          <a:xfrm>
            <a:off x="4876800" y="2362200"/>
            <a:ext cx="10620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7" name="Oval 25"/>
          <p:cNvSpPr/>
          <p:nvPr/>
        </p:nvSpPr>
        <p:spPr>
          <a:xfrm>
            <a:off x="5029200" y="29718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Line 26"/>
          <p:cNvSpPr/>
          <p:nvPr/>
        </p:nvSpPr>
        <p:spPr>
          <a:xfrm flipH="1">
            <a:off x="4724400" y="3048000"/>
            <a:ext cx="381000" cy="129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23569" name="Text Box 28"/>
          <p:cNvSpPr txBox="1"/>
          <p:nvPr/>
        </p:nvSpPr>
        <p:spPr>
          <a:xfrm>
            <a:off x="3276600" y="3352800"/>
            <a:ext cx="1084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0" name="Text Box 29"/>
          <p:cNvSpPr txBox="1"/>
          <p:nvPr/>
        </p:nvSpPr>
        <p:spPr>
          <a:xfrm>
            <a:off x="4953000" y="3581400"/>
            <a:ext cx="10842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N(u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1" name="Line 30"/>
          <p:cNvSpPr/>
          <p:nvPr/>
        </p:nvSpPr>
        <p:spPr>
          <a:xfrm flipH="1">
            <a:off x="4191000" y="2971800"/>
            <a:ext cx="381000" cy="129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</p:spPr>
      </p:sp>
      <p:sp>
        <p:nvSpPr>
          <p:cNvPr id="23572" name="Line 31"/>
          <p:cNvSpPr/>
          <p:nvPr/>
        </p:nvSpPr>
        <p:spPr>
          <a:xfrm flipH="1" flipV="1">
            <a:off x="4191000" y="4267200"/>
            <a:ext cx="381000" cy="76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sp>
      <p:graphicFrame>
        <p:nvGraphicFramePr>
          <p:cNvPr id="23573" name="Object 36"/>
          <p:cNvGraphicFramePr>
            <a:graphicFrameLocks noChangeAspect="1"/>
          </p:cNvGraphicFramePr>
          <p:nvPr/>
        </p:nvGraphicFramePr>
        <p:xfrm>
          <a:off x="1309688" y="2362200"/>
          <a:ext cx="164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723900" imgH="215900" progId="Equation.3">
                  <p:embed/>
                </p:oleObj>
              </mc:Choice>
              <mc:Fallback>
                <p:oleObj name="" r:id="rId1" imgW="7239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9688" y="2362200"/>
                        <a:ext cx="16478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4"/>
          <p:cNvGraphicFramePr>
            <a:graphicFrameLocks noChangeAspect="1"/>
          </p:cNvGraphicFramePr>
          <p:nvPr/>
        </p:nvGraphicFramePr>
        <p:xfrm>
          <a:off x="381000" y="5216525"/>
          <a:ext cx="227647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89000" imgH="495300" progId="Equation.3">
                  <p:embed/>
                </p:oleObj>
              </mc:Choice>
              <mc:Fallback>
                <p:oleObj name="" r:id="rId3" imgW="889000" imgH="495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5216525"/>
                        <a:ext cx="2276475" cy="1268413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327150" y="166688"/>
            <a:ext cx="7772400" cy="1143000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Computing the Curvature of a Curve</a:t>
            </a:r>
            <a:endParaRPr lang="en-US" altLang="zh-CN" sz="3200" dirty="0"/>
          </a:p>
        </p:txBody>
      </p:sp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3711575" y="1592263"/>
          <a:ext cx="51466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260600" imgH="457200" progId="Equation.3">
                  <p:embed/>
                </p:oleObj>
              </mc:Choice>
              <mc:Fallback>
                <p:oleObj name="" r:id="rId1" imgW="22606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1575" y="1592263"/>
                        <a:ext cx="514667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9"/>
          <p:cNvGraphicFramePr>
            <a:graphicFrameLocks noChangeAspect="1"/>
          </p:cNvGraphicFramePr>
          <p:nvPr/>
        </p:nvGraphicFramePr>
        <p:xfrm>
          <a:off x="533400" y="2743200"/>
          <a:ext cx="393065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727200" imgH="1676400" progId="Equation.3">
                  <p:embed/>
                </p:oleObj>
              </mc:Choice>
              <mc:Fallback>
                <p:oleObj name="" r:id="rId3" imgW="1727200" imgH="1676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743200"/>
                        <a:ext cx="3930650" cy="381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2"/>
          <p:cNvGraphicFramePr>
            <a:graphicFrameLocks noChangeAspect="1"/>
          </p:cNvGraphicFramePr>
          <p:nvPr/>
        </p:nvGraphicFramePr>
        <p:xfrm>
          <a:off x="533400" y="1592263"/>
          <a:ext cx="2514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104900" imgH="393700" progId="Equation.3">
                  <p:embed/>
                </p:oleObj>
              </mc:Choice>
              <mc:Fallback>
                <p:oleObj name="" r:id="rId5" imgW="11049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592263"/>
                        <a:ext cx="25146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5"/>
          <p:cNvGraphicFramePr>
            <a:graphicFrameLocks noChangeAspect="1"/>
          </p:cNvGraphicFramePr>
          <p:nvPr/>
        </p:nvGraphicFramePr>
        <p:xfrm>
          <a:off x="5948363" y="3003550"/>
          <a:ext cx="21097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927100" imgH="457200" progId="Equation.3">
                  <p:embed/>
                </p:oleObj>
              </mc:Choice>
              <mc:Fallback>
                <p:oleObj name="" r:id="rId7" imgW="9271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8363" y="3003550"/>
                        <a:ext cx="21097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WPS 演示</Application>
  <PresentationFormat/>
  <Paragraphs>371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40</vt:i4>
      </vt:variant>
    </vt:vector>
  </HeadingPairs>
  <TitlesOfParts>
    <vt:vector size="124" baseType="lpstr">
      <vt:lpstr>Arial</vt:lpstr>
      <vt:lpstr>宋体</vt:lpstr>
      <vt:lpstr>Wingdings</vt:lpstr>
      <vt:lpstr>微软雅黑</vt:lpstr>
      <vt:lpstr>Arial Unicode MS</vt:lpstr>
      <vt:lpstr>Calibri</vt:lpstr>
      <vt:lpstr>华文楷体</vt:lpstr>
      <vt:lpstr>Times New Roman</vt:lpstr>
      <vt:lpstr>Times</vt:lpstr>
      <vt:lpstr>Symbol</vt:lpstr>
      <vt:lpstr>MS PGothic</vt:lpstr>
      <vt:lpstr>Monotype Sorts</vt:lpstr>
      <vt:lpstr>Wingdings</vt:lpstr>
      <vt:lpstr>MetaPlusNormal-Roman</vt:lpstr>
      <vt:lpstr>Segoe Print</vt:lpstr>
      <vt:lpstr>BatangChe</vt:lpstr>
      <vt:lpstr>华文中宋</vt:lpstr>
      <vt:lpstr>默认设计模板</vt:lpstr>
      <vt:lpstr>1_默认设计模板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 Geometry Processing and Simulation</dc:title>
  <dc:creator>jinlan</dc:creator>
  <cp:lastModifiedBy>许金兰</cp:lastModifiedBy>
  <cp:revision>317</cp:revision>
  <dcterms:created xsi:type="dcterms:W3CDTF">2020-02-05T02:23:10Z</dcterms:created>
  <dcterms:modified xsi:type="dcterms:W3CDTF">2020-03-09T01:58:08Z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