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71" r:id="rId4"/>
    <p:sldId id="257" r:id="rId5"/>
    <p:sldId id="261" r:id="rId6"/>
    <p:sldId id="262" r:id="rId7"/>
    <p:sldId id="258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13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63725" y="645795"/>
            <a:ext cx="9111615" cy="2470785"/>
          </a:xfrm>
        </p:spPr>
        <p:txBody>
          <a:bodyPr>
            <a:normAutofit/>
          </a:bodyPr>
          <a:lstStyle/>
          <a:p>
            <a:r>
              <a:rPr lang="zh-CN" altLang="zh-CN" sz="56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56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TMDB</a:t>
            </a:r>
            <a:r>
              <a:rPr lang="zh-CN" altLang="zh-CN" sz="56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实现轨迹数据合并</a:t>
            </a:r>
            <a:endParaRPr lang="zh-CN" altLang="en-US" sz="5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9764" y="3429000"/>
            <a:ext cx="8791575" cy="2387600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团队成员：</a:t>
            </a:r>
            <a:endParaRPr lang="en-US" altLang="zh-CN" sz="22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r>
              <a:rPr lang="en-US" altLang="zh-CN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	</a:t>
            </a:r>
            <a:r>
              <a:rPr lang="zh-CN" altLang="en-US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谭垒鑫（</a:t>
            </a:r>
            <a:r>
              <a:rPr lang="en-US" altLang="zh-CN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2019300003096</a:t>
            </a:r>
            <a:r>
              <a:rPr lang="zh-CN" altLang="en-US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）</a:t>
            </a:r>
            <a:r>
              <a:rPr lang="en-US" altLang="zh-CN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	</a:t>
            </a:r>
            <a:r>
              <a:rPr lang="zh-CN" altLang="en-US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周恋程（</a:t>
            </a:r>
            <a:r>
              <a:rPr lang="en-US" altLang="zh-CN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2020302121324</a:t>
            </a:r>
            <a:r>
              <a:rPr lang="zh-CN" altLang="en-US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）	</a:t>
            </a:r>
            <a:endParaRPr lang="zh-CN" altLang="en-US" sz="22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r>
              <a:rPr lang="en-US" altLang="zh-CN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	</a:t>
            </a:r>
            <a:r>
              <a:rPr lang="zh-CN" altLang="en-US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钟继川（ </a:t>
            </a:r>
            <a:r>
              <a:rPr lang="en-US" altLang="zh-CN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2019300003013</a:t>
            </a:r>
            <a:r>
              <a:rPr lang="zh-CN" altLang="en-US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）	赵天阔（</a:t>
            </a:r>
            <a:r>
              <a:rPr lang="en-US" altLang="zh-CN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2020302191801</a:t>
            </a:r>
            <a:r>
              <a:rPr lang="zh-CN" altLang="en-US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）</a:t>
            </a:r>
            <a:endParaRPr lang="zh-CN" altLang="en-US" sz="22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r>
              <a:rPr lang="en-US" altLang="zh-CN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	</a:t>
            </a:r>
            <a:r>
              <a:rPr lang="zh-CN" altLang="en-US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唐家乐（</a:t>
            </a:r>
            <a:r>
              <a:rPr lang="en-US" altLang="zh-CN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2016300030068</a:t>
            </a:r>
            <a:r>
              <a:rPr lang="zh-CN" altLang="en-US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）</a:t>
            </a:r>
            <a:r>
              <a:rPr lang="en-US" altLang="zh-CN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	 </a:t>
            </a:r>
            <a:r>
              <a:rPr lang="zh-CN" altLang="en-US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彭焯</a:t>
            </a:r>
            <a:r>
              <a:rPr lang="en-US" altLang="zh-CN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</a:t>
            </a:r>
            <a:r>
              <a:rPr lang="zh-CN" altLang="en-US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（</a:t>
            </a:r>
            <a:r>
              <a:rPr lang="en-US" altLang="zh-CN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2020300004084</a:t>
            </a:r>
            <a:r>
              <a:rPr lang="zh-CN" altLang="en-US" sz="2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）</a:t>
            </a:r>
            <a:endParaRPr lang="zh-CN" altLang="en-US" sz="22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8034" y="651475"/>
            <a:ext cx="5660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zh-CN" altLang="en-US" sz="4000" b="1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界面设计及实验结果</a:t>
            </a:r>
            <a:endParaRPr lang="zh-CN" altLang="en-US" sz="40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5215"/>
          <a:stretch>
            <a:fillRect/>
          </a:stretch>
        </p:blipFill>
        <p:spPr>
          <a:xfrm>
            <a:off x="7813675" y="1600835"/>
            <a:ext cx="3580130" cy="43853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8004" y="1858934"/>
            <a:ext cx="859790" cy="43234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/>
              <a:t>轨迹合并测试</a:t>
            </a:r>
            <a:endParaRPr lang="zh-CN" altLang="en-US" sz="4400" dirty="0"/>
          </a:p>
        </p:txBody>
      </p:sp>
      <p:sp>
        <p:nvSpPr>
          <p:cNvPr id="8" name="文本框 7"/>
          <p:cNvSpPr txBox="1"/>
          <p:nvPr/>
        </p:nvSpPr>
        <p:spPr>
          <a:xfrm>
            <a:off x="6880011" y="2144683"/>
            <a:ext cx="859790" cy="43234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/>
              <a:t>最终表数据</a:t>
            </a:r>
            <a:endParaRPr lang="zh-CN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65" y="1762760"/>
            <a:ext cx="4991100" cy="3332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465" y="1762760"/>
            <a:ext cx="4991735" cy="36556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84885" y="5541010"/>
            <a:ext cx="6569710" cy="1245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/>
              <a:t>第一张图中的蓝色轨迹即为第二张图中的红色轨迹（因为重合被遮挡），即第一次采集的轨迹；第二张图中的蓝色轨迹为第二次采集的轨迹。两条轨迹在代理类中被合并，得到合并后的黄色轨迹。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46860" y="197485"/>
            <a:ext cx="9271635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en-US" altLang="zh-CN" sz="6600" b="1" kern="100" dirty="0">
                <a:latin typeface="Aharoni" panose="02010803020104030203" pitchFamily="2" charset="-79"/>
                <a:ea typeface="黑体" panose="02010609060101010101" pitchFamily="49" charset="-122"/>
                <a:cs typeface="Aharoni" panose="02010803020104030203" pitchFamily="2" charset="-79"/>
              </a:rPr>
              <a:t>END</a:t>
            </a:r>
            <a:endParaRPr lang="en-US" altLang="zh-CN" sz="6600" b="1" kern="100" dirty="0">
              <a:latin typeface="Aharoni" panose="02010803020104030203" pitchFamily="2" charset="-79"/>
              <a:ea typeface="黑体" panose="02010609060101010101" pitchFamily="49" charset="-122"/>
              <a:cs typeface="Aharoni" panose="02010803020104030203" pitchFamily="2" charset="-79"/>
            </a:endParaRPr>
          </a:p>
          <a:p>
            <a:pPr lvl="0" algn="ctr">
              <a:lnSpc>
                <a:spcPct val="200000"/>
              </a:lnSpc>
            </a:pPr>
            <a:r>
              <a:rPr lang="en-US" altLang="zh-CN" sz="6600" b="1" kern="100" dirty="0">
                <a:latin typeface="Aharoni" panose="02010803020104030203" pitchFamily="2" charset="-79"/>
                <a:ea typeface="黑体" panose="02010609060101010101" pitchFamily="49" charset="-122"/>
                <a:cs typeface="Aharoni" panose="02010803020104030203" pitchFamily="2" charset="-79"/>
              </a:rPr>
              <a:t>Thank you for watching</a:t>
            </a:r>
            <a:r>
              <a:rPr lang="zh-CN" altLang="en-US" sz="6600" b="1" kern="100" dirty="0">
                <a:latin typeface="Aharoni" panose="02010803020104030203" pitchFamily="2" charset="-79"/>
                <a:ea typeface="黑体" panose="02010609060101010101" pitchFamily="49" charset="-122"/>
                <a:cs typeface="Aharoni" panose="02010803020104030203" pitchFamily="2" charset="-79"/>
              </a:rPr>
              <a:t>！</a:t>
            </a:r>
            <a:endParaRPr lang="zh-CN" altLang="zh-CN" sz="6600" kern="100" dirty="0">
              <a:effectLst/>
              <a:latin typeface="Aharoni" panose="02010803020104030203" pitchFamily="2" charset="-79"/>
              <a:ea typeface="宋体" panose="02010600030101010101" pitchFamily="2" charset="-122"/>
              <a:cs typeface="Aharoni" panose="02010803020104030203" pitchFamily="2" charset="-79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团队分工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dirty="0">
                <a:solidFill>
                  <a:schemeClr val="bg2">
                    <a:lumMod val="25000"/>
                    <a:lumOff val="75000"/>
                  </a:schemeClr>
                </a:solidFill>
                <a:sym typeface="+mn-ea"/>
              </a:rPr>
              <a:t>谭垒鑫：</a:t>
            </a:r>
            <a:r>
              <a:rPr lang="en-US" altLang="zh-CN" dirty="0">
                <a:solidFill>
                  <a:schemeClr val="bg2">
                    <a:lumMod val="25000"/>
                    <a:lumOff val="75000"/>
                  </a:schemeClr>
                </a:solidFill>
                <a:sym typeface="+mn-ea"/>
              </a:rPr>
              <a:t>insert</a:t>
            </a:r>
            <a:r>
              <a:rPr lang="zh-CN" altLang="en-US" dirty="0">
                <a:solidFill>
                  <a:schemeClr val="bg2">
                    <a:lumMod val="25000"/>
                    <a:lumOff val="75000"/>
                  </a:schemeClr>
                </a:solidFill>
                <a:sym typeface="+mn-ea"/>
              </a:rPr>
              <a:t>更新迁移部分、测试</a:t>
            </a:r>
            <a:r>
              <a:rPr lang="en-US" altLang="zh-CN" dirty="0">
                <a:solidFill>
                  <a:schemeClr val="bg2">
                    <a:lumMod val="25000"/>
                    <a:lumOff val="75000"/>
                  </a:schemeClr>
                </a:solidFill>
                <a:sym typeface="+mn-ea"/>
              </a:rPr>
              <a:t>	</a:t>
            </a:r>
            <a:r>
              <a:rPr lang="zh-CN" altLang="en-US" dirty="0">
                <a:solidFill>
                  <a:schemeClr val="bg2">
                    <a:lumMod val="25000"/>
                    <a:lumOff val="75000"/>
                  </a:schemeClr>
                </a:solidFill>
                <a:sym typeface="+mn-ea"/>
              </a:rPr>
              <a:t>赵天阔</a:t>
            </a:r>
            <a:r>
              <a:rPr lang="zh-CN" dirty="0">
                <a:solidFill>
                  <a:schemeClr val="bg2">
                    <a:lumMod val="25000"/>
                    <a:lumOff val="75000"/>
                  </a:schemeClr>
                </a:solidFill>
                <a:sym typeface="+mn-ea"/>
              </a:rPr>
              <a:t>：测试</a:t>
            </a:r>
            <a:endParaRPr lang="en-US" altLang="zh-CN" dirty="0">
              <a:solidFill>
                <a:schemeClr val="bg2">
                  <a:lumMod val="25000"/>
                  <a:lumOff val="7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2">
                    <a:lumMod val="25000"/>
                    <a:lumOff val="75000"/>
                  </a:schemeClr>
                </a:solidFill>
                <a:sym typeface="+mn-ea"/>
              </a:rPr>
              <a:t>周恋程：查询逻辑部分其他内容</a:t>
            </a:r>
            <a:r>
              <a:rPr lang="en-US" altLang="zh-CN" dirty="0">
                <a:solidFill>
                  <a:schemeClr val="bg2">
                    <a:lumMod val="25000"/>
                    <a:lumOff val="75000"/>
                  </a:schemeClr>
                </a:solidFill>
                <a:sym typeface="+mn-ea"/>
              </a:rPr>
              <a:t>		</a:t>
            </a:r>
            <a:r>
              <a:rPr lang="zh-CN" altLang="en-US" dirty="0">
                <a:solidFill>
                  <a:schemeClr val="bg2">
                    <a:lumMod val="25000"/>
                    <a:lumOff val="75000"/>
                  </a:schemeClr>
                </a:solidFill>
                <a:sym typeface="+mn-ea"/>
              </a:rPr>
              <a:t>唐家乐</a:t>
            </a:r>
            <a:r>
              <a:rPr lang="zh-CN" dirty="0">
                <a:solidFill>
                  <a:schemeClr val="bg2">
                    <a:lumMod val="25000"/>
                    <a:lumOff val="75000"/>
                  </a:schemeClr>
                </a:solidFill>
                <a:sym typeface="+mn-ea"/>
              </a:rPr>
              <a:t>：界面设计</a:t>
            </a:r>
            <a:endParaRPr lang="zh-CN" altLang="en-US" dirty="0">
              <a:solidFill>
                <a:schemeClr val="bg2">
                  <a:lumMod val="25000"/>
                  <a:lumOff val="7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2">
                    <a:lumMod val="25000"/>
                    <a:lumOff val="75000"/>
                  </a:schemeClr>
                </a:solidFill>
                <a:sym typeface="+mn-ea"/>
              </a:rPr>
              <a:t>钟继川：JSqlParser编译开发	</a:t>
            </a:r>
            <a:r>
              <a:rPr lang="en-US" altLang="zh-CN" dirty="0">
                <a:solidFill>
                  <a:schemeClr val="bg2">
                    <a:lumMod val="25000"/>
                    <a:lumOff val="75000"/>
                  </a:schemeClr>
                </a:solidFill>
                <a:sym typeface="+mn-ea"/>
              </a:rPr>
              <a:t>	</a:t>
            </a:r>
            <a:r>
              <a:rPr lang="zh-CN" altLang="en-US" dirty="0">
                <a:solidFill>
                  <a:schemeClr val="bg2">
                    <a:lumMod val="25000"/>
                    <a:lumOff val="75000"/>
                  </a:schemeClr>
                </a:solidFill>
                <a:sym typeface="+mn-ea"/>
              </a:rPr>
              <a:t>彭焯：文档编写</a:t>
            </a:r>
            <a:endParaRPr lang="zh-CN" alt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454910" y="507067"/>
            <a:ext cx="4320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/>
              <a:t>目录</a:t>
            </a:r>
            <a:endParaRPr lang="zh-CN" altLang="en-US" sz="6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315210" y="1522730"/>
            <a:ext cx="73914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en-US" altLang="zh-CN" sz="32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1.		</a:t>
            </a:r>
            <a:r>
              <a:rPr lang="zh-CN" altLang="zh-CN" sz="32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系统表的设计实现</a:t>
            </a:r>
            <a:endParaRPr lang="zh-CN" altLang="zh-CN" sz="3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200000"/>
              </a:lnSpc>
            </a:pPr>
            <a:r>
              <a:rPr lang="en-US" altLang="zh-CN" sz="3200" b="1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2.		 </a:t>
            </a:r>
            <a:r>
              <a:rPr lang="en-US" altLang="zh-CN" sz="3200" b="1" kern="100" dirty="0">
                <a:effectLst/>
                <a:latin typeface="黑体" panose="02010609060101010101" pitchFamily="49" charset="-122"/>
                <a:ea typeface="宋体" panose="02010600030101010101" pitchFamily="2" charset="-122"/>
              </a:rPr>
              <a:t>JSqlParser</a:t>
            </a:r>
            <a:r>
              <a:rPr lang="zh-CN" altLang="zh-CN" sz="32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编译开发</a:t>
            </a:r>
            <a:endParaRPr lang="zh-CN" altLang="zh-CN" sz="3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200000"/>
              </a:lnSpc>
            </a:pPr>
            <a:r>
              <a:rPr lang="en-US" altLang="zh-CN" sz="3200" b="1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32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. 		</a:t>
            </a:r>
            <a:r>
              <a:rPr lang="zh-CN" altLang="zh-CN" sz="32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查询逻辑部分开发</a:t>
            </a:r>
            <a:endParaRPr lang="zh-CN" altLang="zh-CN" sz="3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3200" b="1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4. 		</a:t>
            </a:r>
            <a:r>
              <a:rPr lang="zh-CN" altLang="zh-CN" sz="32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界面设计及实验结果</a:t>
            </a:r>
            <a:endParaRPr lang="zh-CN" altLang="zh-CN" sz="3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9761" y="341382"/>
            <a:ext cx="5323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．系统表的设计实现</a:t>
            </a:r>
            <a:endParaRPr lang="zh-CN" altLang="en-US" sz="4000" b="1" dirty="0"/>
          </a:p>
        </p:txBody>
      </p:sp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71" y="1032893"/>
            <a:ext cx="4404679" cy="239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2" y="695325"/>
            <a:ext cx="5275262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571" y="2671762"/>
            <a:ext cx="5275262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71" y="3978152"/>
            <a:ext cx="4404679" cy="211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333" y="4224429"/>
            <a:ext cx="52705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553685" y="3452987"/>
            <a:ext cx="334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Class table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462405" y="6088368"/>
            <a:ext cx="334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Deputy table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419977" y="2015480"/>
            <a:ext cx="334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Object table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419977" y="3595882"/>
            <a:ext cx="334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Switch table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7419977" y="5784941"/>
            <a:ext cx="334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Bipointer table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6710" y="277030"/>
            <a:ext cx="5342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 b="1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4000" b="1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4000" b="1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JSqlParser</a:t>
            </a:r>
            <a:r>
              <a:rPr lang="zh-CN" altLang="en-US" sz="4000" b="1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编译开发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46710" y="855107"/>
            <a:ext cx="7184390" cy="537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）修改</a:t>
            </a:r>
            <a:r>
              <a:rPr lang="en-US" altLang="zh-CN" sz="2800" b="1" dirty="0"/>
              <a:t>jjt</a:t>
            </a:r>
            <a:r>
              <a:rPr lang="zh-CN" altLang="en-US" sz="2800" b="1" dirty="0"/>
              <a:t>文件</a:t>
            </a:r>
            <a:endParaRPr lang="en-US" altLang="zh-CN" sz="2800" b="1" dirty="0"/>
          </a:p>
          <a:p>
            <a:pPr>
              <a:lnSpc>
                <a:spcPts val="6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CreateTJoinDeputyClass</a:t>
            </a:r>
            <a:r>
              <a:rPr lang="zh-CN" altLang="en-US" sz="2800" b="1" dirty="0"/>
              <a:t>类实现</a:t>
            </a:r>
            <a:endParaRPr lang="en-US" altLang="zh-CN" sz="2800" b="1" dirty="0"/>
          </a:p>
          <a:p>
            <a:pPr>
              <a:lnSpc>
                <a:spcPts val="6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CreateTJoinDeputyClassDeParser</a:t>
            </a:r>
            <a:r>
              <a:rPr lang="zh-CN" altLang="en-US" sz="2800" b="1" dirty="0"/>
              <a:t>类实现</a:t>
            </a:r>
            <a:endParaRPr lang="en-US" altLang="zh-CN" sz="2800" b="1" dirty="0"/>
          </a:p>
          <a:p>
            <a:pPr>
              <a:lnSpc>
                <a:spcPts val="6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CreateTJoinDeputyClassValidator</a:t>
            </a:r>
            <a:r>
              <a:rPr lang="zh-CN" altLang="en-US" sz="2800" b="1" dirty="0"/>
              <a:t>类实现</a:t>
            </a:r>
            <a:endParaRPr lang="en-US" altLang="zh-CN" sz="2800" b="1" dirty="0"/>
          </a:p>
          <a:p>
            <a:pPr>
              <a:lnSpc>
                <a:spcPts val="6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Extra part</a:t>
            </a:r>
            <a:endParaRPr lang="en-US" altLang="zh-CN" sz="2800" b="1" dirty="0"/>
          </a:p>
          <a:p>
            <a:pPr>
              <a:lnSpc>
                <a:spcPts val="6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6</a:t>
            </a:r>
            <a:r>
              <a:rPr lang="zh-CN" altLang="en-US" sz="2800" b="1" dirty="0"/>
              <a:t>）实现</a:t>
            </a:r>
            <a:r>
              <a:rPr lang="en-US" altLang="zh-CN" sz="2800" b="1" dirty="0"/>
              <a:t>test</a:t>
            </a:r>
            <a:r>
              <a:rPr lang="zh-CN" altLang="en-US" sz="2800" b="1" dirty="0"/>
              <a:t>类，检测语法解析是否正确</a:t>
            </a:r>
            <a:endParaRPr lang="en-US" altLang="zh-CN" sz="2800" b="1" dirty="0"/>
          </a:p>
          <a:p>
            <a:pPr>
              <a:lnSpc>
                <a:spcPts val="6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7</a:t>
            </a:r>
            <a:r>
              <a:rPr lang="zh-CN" altLang="en-US" sz="2800" b="1" dirty="0"/>
              <a:t>）编译打包成功</a:t>
            </a:r>
            <a:endParaRPr lang="en-US" altLang="zh-CN" sz="2800" b="1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89" y="4324161"/>
            <a:ext cx="5095875" cy="180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168" y="4324350"/>
            <a:ext cx="5095876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1449070" y="193040"/>
            <a:ext cx="9126855" cy="3930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91210" y="494526"/>
            <a:ext cx="506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40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zh-CN" altLang="en-US" sz="40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查询逻辑部分开发</a:t>
            </a:r>
            <a:endParaRPr lang="zh-CN" altLang="en-US" sz="4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894080" y="1337707"/>
            <a:ext cx="1040384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）在</a:t>
            </a:r>
            <a:r>
              <a:rPr lang="en-US" altLang="zh-CN" sz="2800" b="1" dirty="0"/>
              <a:t>Transaction</a:t>
            </a:r>
            <a:r>
              <a:rPr lang="zh-CN" altLang="en-US" sz="2800" b="1" dirty="0"/>
              <a:t>中加入对</a:t>
            </a:r>
            <a:r>
              <a:rPr lang="en-US" altLang="zh-CN" sz="2800" b="1" dirty="0"/>
              <a:t>CreateTJoinSelect</a:t>
            </a:r>
            <a:r>
              <a:rPr lang="zh-CN" altLang="en-US" sz="2800" b="1" dirty="0"/>
              <a:t>的解析</a:t>
            </a:r>
            <a:endParaRPr lang="en-US" altLang="zh-CN" sz="2800" b="1" dirty="0"/>
          </a:p>
          <a:p>
            <a:pPr>
              <a:lnSpc>
                <a:spcPts val="6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CreateTJoinDeputyClass</a:t>
            </a:r>
            <a:r>
              <a:rPr lang="zh-CN" altLang="en-US" sz="2800" b="1" dirty="0"/>
              <a:t>相关逻辑</a:t>
            </a:r>
            <a:endParaRPr lang="en-US" altLang="zh-CN" sz="2800" b="1" dirty="0"/>
          </a:p>
          <a:p>
            <a:pPr>
              <a:lnSpc>
                <a:spcPts val="6000"/>
              </a:lnSpc>
            </a:pPr>
            <a:r>
              <a:rPr lang="en-US" altLang="zh-CN" sz="2800" b="1" dirty="0"/>
              <a:t>		i.	CreateTJoinDeputyClassImpl</a:t>
            </a:r>
            <a:r>
              <a:rPr lang="zh-CN" altLang="en-US" sz="2800" b="1" dirty="0"/>
              <a:t>的实现</a:t>
            </a:r>
            <a:endParaRPr lang="en-US" altLang="zh-CN" sz="2800" b="1" dirty="0"/>
          </a:p>
          <a:p>
            <a:pPr>
              <a:lnSpc>
                <a:spcPts val="6000"/>
              </a:lnSpc>
            </a:pPr>
            <a:r>
              <a:rPr lang="en-US" altLang="zh-CN" sz="2800" b="1" dirty="0"/>
              <a:t>		ii.	TJoinSelect</a:t>
            </a:r>
            <a:r>
              <a:rPr lang="zh-CN" altLang="en-US" sz="2800" b="1" dirty="0"/>
              <a:t>中</a:t>
            </a:r>
            <a:r>
              <a:rPr lang="en-US" altLang="zh-CN" sz="2800" b="1" dirty="0"/>
              <a:t>intersect</a:t>
            </a:r>
            <a:r>
              <a:rPr lang="zh-CN" altLang="en-US" sz="2800" b="1" dirty="0"/>
              <a:t>方法的实现</a:t>
            </a:r>
            <a:endParaRPr lang="en-US" altLang="zh-CN" sz="2800" b="1" dirty="0"/>
          </a:p>
          <a:p>
            <a:pPr>
              <a:lnSpc>
                <a:spcPts val="6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）在向源类插入新数据时，判断是否需要更新代理类数据</a:t>
            </a:r>
            <a:endParaRPr lang="en-US" altLang="zh-CN" sz="2800" b="1" dirty="0"/>
          </a:p>
          <a:p>
            <a:pPr>
              <a:lnSpc>
                <a:spcPts val="6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）其他更新：自动创建代理类，减少用户操作复杂度</a:t>
            </a:r>
            <a:endParaRPr lang="en-US" altLang="zh-CN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210" y="494665"/>
            <a:ext cx="10602595" cy="16916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" y="2258060"/>
            <a:ext cx="10229215" cy="14846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95" y="1202690"/>
            <a:ext cx="11476990" cy="5219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1210" y="494526"/>
            <a:ext cx="5660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zh-CN" altLang="en-US" sz="4000" b="1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界面设计及实验结果</a:t>
            </a:r>
            <a:endParaRPr lang="zh-CN" altLang="en-US" sz="4000" b="1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1183005"/>
            <a:ext cx="2687955" cy="411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335" y="1130935"/>
            <a:ext cx="544639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789238" y="5557954"/>
            <a:ext cx="282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启动界面</a:t>
            </a:r>
            <a:endParaRPr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280518" y="5557955"/>
            <a:ext cx="282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主界面布局</a:t>
            </a:r>
            <a:endParaRPr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458953" y="2097204"/>
            <a:ext cx="1015663" cy="34607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dirty="0"/>
              <a:t>界面设计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8034" y="651475"/>
            <a:ext cx="5660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zh-CN" altLang="en-US" sz="4000" b="1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界面设计及实验结果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69290" y="1771015"/>
            <a:ext cx="1080135" cy="44246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4800" b="1" dirty="0"/>
              <a:t>测试代理类功能</a:t>
            </a:r>
            <a:endParaRPr lang="zh-CN" altLang="en-US" sz="4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030095" y="1118235"/>
            <a:ext cx="645287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）测试</a:t>
            </a:r>
            <a:r>
              <a:rPr lang="en-US" altLang="zh-CN" sz="2800" b="1" dirty="0"/>
              <a:t>CreateTJoinDeputyClass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	</a:t>
            </a:r>
            <a:r>
              <a:rPr lang="zh-CN" altLang="en-US" sz="2800" b="1" dirty="0"/>
              <a:t>① 初始化测试用例：创建两个轨迹类，插入测试数据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	</a:t>
            </a:r>
            <a:r>
              <a:rPr lang="zh-CN" altLang="en-US" sz="2800" b="1" dirty="0"/>
              <a:t>②	查看轨迹类数据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	</a:t>
            </a:r>
            <a:r>
              <a:rPr lang="zh-CN" altLang="en-US" sz="2800" b="1" dirty="0"/>
              <a:t>③ 创建代理类并查看代理类中数据</a:t>
            </a:r>
            <a:endParaRPr lang="en-US" altLang="zh-CN" sz="2800" b="1" dirty="0"/>
          </a:p>
          <a:p>
            <a:pPr>
              <a:lnSpc>
                <a:spcPts val="6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）测试更新迁移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	</a:t>
            </a:r>
            <a:r>
              <a:rPr lang="zh-CN" altLang="en-US" sz="2800" b="1" dirty="0"/>
              <a:t>① </a:t>
            </a:r>
            <a:r>
              <a:rPr lang="en-US" altLang="zh-CN" sz="2800" b="1" dirty="0"/>
              <a:t>Insert</a:t>
            </a:r>
            <a:r>
              <a:rPr lang="zh-CN" altLang="en-US" sz="2800" b="1" dirty="0"/>
              <a:t>迁移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	</a:t>
            </a:r>
            <a:r>
              <a:rPr lang="zh-CN" altLang="en-US" sz="2800" b="1" dirty="0"/>
              <a:t>②	</a:t>
            </a:r>
            <a:r>
              <a:rPr lang="en-US" altLang="zh-CN" sz="2800" b="1" dirty="0"/>
              <a:t>Delete</a:t>
            </a:r>
            <a:r>
              <a:rPr lang="zh-CN" altLang="en-US" sz="2800" b="1" dirty="0"/>
              <a:t>迁移</a:t>
            </a:r>
            <a:endParaRPr lang="en-US" altLang="zh-CN" sz="28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7159" y="2166871"/>
            <a:ext cx="4602072" cy="38261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555" y="1506855"/>
            <a:ext cx="5240020" cy="25552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565" y="629285"/>
            <a:ext cx="4913630" cy="481457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360" y="1219835"/>
            <a:ext cx="4845050" cy="4177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8034" y="651475"/>
            <a:ext cx="5660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4000" b="1" kern="1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zh-CN" altLang="en-US" sz="4000" b="1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界面设计及实验结果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495664" y="1671638"/>
            <a:ext cx="861774" cy="38004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b="1" dirty="0"/>
              <a:t>地图轨迹合并</a:t>
            </a:r>
            <a:endParaRPr lang="zh-CN" altLang="en-US" sz="4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361372" y="1488498"/>
            <a:ext cx="71843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	</a:t>
            </a:r>
            <a:r>
              <a:rPr lang="zh-CN" altLang="en-US" sz="2600" b="1" dirty="0"/>
              <a:t>在进行实际路径的测试之前，首先要实现地图上的路径显示。其中</a:t>
            </a:r>
            <a:r>
              <a:rPr lang="en-US" altLang="zh-CN" sz="2600" b="1" dirty="0" err="1"/>
              <a:t>mobile_phone_traj</a:t>
            </a:r>
            <a:r>
              <a:rPr lang="en-US" altLang="zh-CN" sz="2600" b="1" dirty="0"/>
              <a:t> </a:t>
            </a:r>
            <a:r>
              <a:rPr lang="zh-CN" altLang="en-US" sz="2600" b="1" dirty="0"/>
              <a:t>和 </a:t>
            </a:r>
            <a:r>
              <a:rPr lang="en-US" altLang="zh-CN" sz="2600" b="1" dirty="0" err="1"/>
              <a:t>watch_traj</a:t>
            </a:r>
            <a:r>
              <a:rPr lang="zh-CN" altLang="en-US" sz="2600" b="1" dirty="0"/>
              <a:t>两个表的路径显示已经完成，还需要加入</a:t>
            </a:r>
            <a:r>
              <a:rPr lang="en-US" altLang="zh-CN" sz="2600" b="1" dirty="0" err="1"/>
              <a:t>tjoin</a:t>
            </a:r>
            <a:r>
              <a:rPr lang="zh-CN" altLang="en-US" sz="2600" b="1" dirty="0"/>
              <a:t>类的显示。</a:t>
            </a:r>
            <a:endParaRPr lang="zh-CN" altLang="en-US" sz="2600" b="1" dirty="0"/>
          </a:p>
          <a:p>
            <a:r>
              <a:rPr lang="en-US" altLang="zh-CN" sz="2600" b="1" dirty="0"/>
              <a:t>	</a:t>
            </a:r>
            <a:r>
              <a:rPr lang="zh-CN" altLang="en-US" sz="2600" b="1" dirty="0"/>
              <a:t>绘制轨迹的代码在</a:t>
            </a:r>
            <a:r>
              <a:rPr lang="en-US" altLang="zh-CN" sz="2600" b="1" dirty="0"/>
              <a:t>MapActivity.java</a:t>
            </a:r>
            <a:r>
              <a:rPr lang="zh-CN" altLang="en-US" sz="2600" b="1" dirty="0"/>
              <a:t>文件的</a:t>
            </a:r>
            <a:r>
              <a:rPr lang="en-US" altLang="zh-CN" sz="2600" b="1" dirty="0" err="1"/>
              <a:t>drawTrace</a:t>
            </a:r>
            <a:r>
              <a:rPr lang="zh-CN" altLang="en-US" sz="2600" b="1" dirty="0"/>
              <a:t>函数中，它调用了 </a:t>
            </a:r>
            <a:r>
              <a:rPr lang="en-US" altLang="zh-CN" sz="2600" b="1" dirty="0" err="1"/>
              <a:t>TrajectoryUtils.load</a:t>
            </a:r>
            <a:r>
              <a:rPr lang="en-US" altLang="zh-CN" sz="2600" b="1" dirty="0"/>
              <a:t>()</a:t>
            </a:r>
            <a:r>
              <a:rPr lang="zh-CN" altLang="en-US" sz="2600" b="1" dirty="0"/>
              <a:t>函数，作用是得到要绘制的轨迹。因此，需要更改</a:t>
            </a:r>
            <a:r>
              <a:rPr lang="en-US" altLang="zh-CN" sz="2600" b="1" dirty="0"/>
              <a:t>load</a:t>
            </a:r>
            <a:r>
              <a:rPr lang="zh-CN" altLang="en-US" sz="2600" b="1" dirty="0"/>
              <a:t>函数，将</a:t>
            </a:r>
            <a:r>
              <a:rPr lang="en-US" altLang="zh-CN" sz="2600" b="1" dirty="0" err="1"/>
              <a:t>tjoin</a:t>
            </a:r>
            <a:r>
              <a:rPr lang="zh-CN" altLang="en-US" sz="2600" b="1" dirty="0"/>
              <a:t>类的轨迹一起返回。</a:t>
            </a:r>
            <a:endParaRPr lang="zh-CN" altLang="en-US" sz="26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308189" y="5157523"/>
            <a:ext cx="7289008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2800" b="1" kern="100" dirty="0">
                <a:effectLst/>
                <a:ea typeface="宋体" panose="02010600030101010101" pitchFamily="2" charset="-122"/>
              </a:rPr>
              <a:t>BUG</a:t>
            </a:r>
            <a:r>
              <a:rPr lang="zh-CN" altLang="en-US" sz="2800" b="1" kern="100" dirty="0">
                <a:effectLst/>
                <a:ea typeface="宋体" panose="02010600030101010101" pitchFamily="2" charset="-122"/>
              </a:rPr>
              <a:t>修复：</a:t>
            </a:r>
            <a:r>
              <a:rPr lang="en-US" altLang="zh-CN" sz="2800" b="1" kern="100" dirty="0" err="1">
                <a:effectLst/>
                <a:ea typeface="宋体" panose="02010600030101010101" pitchFamily="2" charset="-122"/>
              </a:rPr>
              <a:t>tmdb</a:t>
            </a:r>
            <a:r>
              <a:rPr lang="zh-CN" altLang="en-US" sz="2800" b="1" kern="100" dirty="0">
                <a:effectLst/>
                <a:ea typeface="宋体" panose="02010600030101010101" pitchFamily="2" charset="-122"/>
              </a:rPr>
              <a:t>基础代码存在反序列化错误，导致测试中出现路径仅显示一半的反常现象，现已修复。</a:t>
            </a:r>
            <a:endParaRPr lang="zh-CN" altLang="zh-CN" sz="2800" b="1" kern="100" dirty="0">
              <a:effectLst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3515" y="167005"/>
            <a:ext cx="5920105" cy="5053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95" y="4324985"/>
            <a:ext cx="10610850" cy="2216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4cf14922-cace-48a7-afa2-ecf7084d133e"/>
  <p:tag name="COMMONDATA" val="eyJoZGlkIjoiYjdhNjM5YjJkMWJlNjA2MDBkMjgwODI0YzA2OWU3N2Y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0</TotalTime>
  <Words>1270</Words>
  <Application>WPS 演示</Application>
  <PresentationFormat>宽屏</PresentationFormat>
  <Paragraphs>95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Trebuchet MS</vt:lpstr>
      <vt:lpstr>黑体</vt:lpstr>
      <vt:lpstr>Times New Roman</vt:lpstr>
      <vt:lpstr>Aharoni</vt:lpstr>
      <vt:lpstr>Yu Gothic UI Semibold</vt:lpstr>
      <vt:lpstr>Tw Cen MT</vt:lpstr>
      <vt:lpstr>微软雅黑</vt:lpstr>
      <vt:lpstr>Arial Unicode MS</vt:lpstr>
      <vt:lpstr>Calibri</vt:lpstr>
      <vt:lpstr>电路</vt:lpstr>
      <vt:lpstr>基于TMDB实现轨迹数据合并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基于TMDB实现轨迹数据合并的设计与实现</dc:title>
  <dc:creator>彭 焯</dc:creator>
  <cp:lastModifiedBy>冷初.</cp:lastModifiedBy>
  <cp:revision>21</cp:revision>
  <dcterms:created xsi:type="dcterms:W3CDTF">2023-05-09T11:21:00Z</dcterms:created>
  <dcterms:modified xsi:type="dcterms:W3CDTF">2023-05-10T00:49:18Z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851463EF760E462EA1AF3050ED6E6C97_12</vt:lpwstr>
  </property>
  <property fmtid="{D5CDD505-2E9C-101B-9397-08002B2CF9AE}" pid="3" name="KSOProductBuildVer">
    <vt:lpwstr>2052-11.1.0.14309</vt:lpwstr>
  </property>
</Properties>
</file>