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2" r:id="rId9"/>
    <p:sldId id="264" r:id="rId10"/>
    <p:sldId id="277" r:id="rId11"/>
    <p:sldId id="278" r:id="rId12"/>
    <p:sldId id="279" r:id="rId13"/>
    <p:sldId id="280" r:id="rId14"/>
    <p:sldId id="281" r:id="rId15"/>
    <p:sldId id="304" r:id="rId16"/>
    <p:sldId id="287" r:id="rId17"/>
    <p:sldId id="303" r:id="rId18"/>
    <p:sldId id="300" r:id="rId19"/>
    <p:sldId id="301" r:id="rId20"/>
    <p:sldId id="305" r:id="rId21"/>
    <p:sldId id="271" r:id="rId22"/>
    <p:sldId id="298" r:id="rId23"/>
    <p:sldId id="291" r:id="rId24"/>
    <p:sldId id="299" r:id="rId25"/>
    <p:sldId id="289" r:id="rId26"/>
    <p:sldId id="292" r:id="rId27"/>
    <p:sldId id="293" r:id="rId28"/>
    <p:sldId id="294" r:id="rId29"/>
    <p:sldId id="296" r:id="rId30"/>
    <p:sldId id="297" r:id="rId31"/>
    <p:sldId id="282" r:id="rId32"/>
    <p:sldId id="283" r:id="rId33"/>
    <p:sldId id="284" r:id="rId3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90" autoAdjust="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951CC-7E45-4C07-946F-670DBE3E1B8E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64BDB-9239-4C70-99D8-9390A95D9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9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64BDB-9239-4C70-99D8-9390A95D9C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6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64BDB-9239-4C70-99D8-9390A95D9C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31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4BDB-9239-4C70-99D8-9390A95D9C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7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99744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646176" y="0"/>
                </a:moveTo>
                <a:lnTo>
                  <a:pt x="0" y="0"/>
                </a:lnTo>
                <a:lnTo>
                  <a:pt x="0" y="262127"/>
                </a:lnTo>
                <a:lnTo>
                  <a:pt x="646176" y="262127"/>
                </a:lnTo>
                <a:lnTo>
                  <a:pt x="646176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02563" y="996696"/>
            <a:ext cx="11489690" cy="262255"/>
          </a:xfrm>
          <a:custGeom>
            <a:avLst/>
            <a:gdLst/>
            <a:ahLst/>
            <a:cxnLst/>
            <a:rect l="l" t="t" r="r" b="b"/>
            <a:pathLst>
              <a:path w="11489690" h="262255">
                <a:moveTo>
                  <a:pt x="11489436" y="0"/>
                </a:moveTo>
                <a:lnTo>
                  <a:pt x="0" y="0"/>
                </a:lnTo>
                <a:lnTo>
                  <a:pt x="0" y="262127"/>
                </a:lnTo>
                <a:lnTo>
                  <a:pt x="11489436" y="262127"/>
                </a:lnTo>
                <a:lnTo>
                  <a:pt x="11489436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2563" y="996696"/>
            <a:ext cx="11489690" cy="262255"/>
          </a:xfrm>
          <a:custGeom>
            <a:avLst/>
            <a:gdLst/>
            <a:ahLst/>
            <a:cxnLst/>
            <a:rect l="l" t="t" r="r" b="b"/>
            <a:pathLst>
              <a:path w="11489690" h="262255">
                <a:moveTo>
                  <a:pt x="11489436" y="0"/>
                </a:moveTo>
                <a:lnTo>
                  <a:pt x="0" y="0"/>
                </a:lnTo>
                <a:lnTo>
                  <a:pt x="0" y="262127"/>
                </a:lnTo>
                <a:lnTo>
                  <a:pt x="11489436" y="262127"/>
                </a:lnTo>
                <a:lnTo>
                  <a:pt x="11489436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4131" y="227533"/>
            <a:ext cx="5031435" cy="635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845" y="1327530"/>
            <a:ext cx="10739170" cy="4536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jp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ra.org/course/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6.png"/><Relationship Id="rId21" Type="http://schemas.openxmlformats.org/officeDocument/2006/relationships/image" Target="../media/image58.png"/><Relationship Id="rId34" Type="http://schemas.openxmlformats.org/officeDocument/2006/relationships/image" Target="../media/image71.png"/><Relationship Id="rId42" Type="http://schemas.openxmlformats.org/officeDocument/2006/relationships/image" Target="../media/image79.png"/><Relationship Id="rId47" Type="http://schemas.openxmlformats.org/officeDocument/2006/relationships/image" Target="../media/image84.png"/><Relationship Id="rId50" Type="http://schemas.openxmlformats.org/officeDocument/2006/relationships/image" Target="../media/image87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9" Type="http://schemas.openxmlformats.org/officeDocument/2006/relationships/image" Target="../media/image66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png"/><Relationship Id="rId40" Type="http://schemas.openxmlformats.org/officeDocument/2006/relationships/image" Target="../media/image77.png"/><Relationship Id="rId45" Type="http://schemas.openxmlformats.org/officeDocument/2006/relationships/image" Target="../media/image82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86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31" Type="http://schemas.openxmlformats.org/officeDocument/2006/relationships/image" Target="../media/image68.png"/><Relationship Id="rId44" Type="http://schemas.openxmlformats.org/officeDocument/2006/relationships/image" Target="../media/image81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43" Type="http://schemas.openxmlformats.org/officeDocument/2006/relationships/image" Target="../media/image80.png"/><Relationship Id="rId48" Type="http://schemas.openxmlformats.org/officeDocument/2006/relationships/image" Target="../media/image85.png"/><Relationship Id="rId8" Type="http://schemas.openxmlformats.org/officeDocument/2006/relationships/image" Target="../media/image45.png"/><Relationship Id="rId51" Type="http://schemas.openxmlformats.org/officeDocument/2006/relationships/image" Target="../media/image88.png"/><Relationship Id="rId3" Type="http://schemas.openxmlformats.org/officeDocument/2006/relationships/image" Target="../media/image40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70.png"/><Relationship Id="rId38" Type="http://schemas.openxmlformats.org/officeDocument/2006/relationships/image" Target="../media/image75.png"/><Relationship Id="rId46" Type="http://schemas.openxmlformats.org/officeDocument/2006/relationships/image" Target="../media/image83.png"/><Relationship Id="rId20" Type="http://schemas.openxmlformats.org/officeDocument/2006/relationships/image" Target="../media/image57.png"/><Relationship Id="rId41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0.png"/><Relationship Id="rId21" Type="http://schemas.openxmlformats.org/officeDocument/2006/relationships/image" Target="../media/image108.png"/><Relationship Id="rId34" Type="http://schemas.openxmlformats.org/officeDocument/2006/relationships/image" Target="../media/image121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33" Type="http://schemas.openxmlformats.org/officeDocument/2006/relationships/image" Target="../media/image120.png"/><Relationship Id="rId2" Type="http://schemas.openxmlformats.org/officeDocument/2006/relationships/image" Target="../media/image89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32" Type="http://schemas.openxmlformats.org/officeDocument/2006/relationships/image" Target="../media/image119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31" Type="http://schemas.openxmlformats.org/officeDocument/2006/relationships/image" Target="../media/image118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Relationship Id="rId8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3" Type="http://schemas.openxmlformats.org/officeDocument/2006/relationships/image" Target="../media/image122.png"/><Relationship Id="rId21" Type="http://schemas.openxmlformats.org/officeDocument/2006/relationships/image" Target="../media/image140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9744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646176" y="0"/>
                </a:moveTo>
                <a:lnTo>
                  <a:pt x="0" y="0"/>
                </a:lnTo>
                <a:lnTo>
                  <a:pt x="0" y="262127"/>
                </a:lnTo>
                <a:lnTo>
                  <a:pt x="646176" y="262127"/>
                </a:lnTo>
                <a:lnTo>
                  <a:pt x="646176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pPr algn="r"/>
            <a:r>
              <a:rPr lang="en-US">
                <a:solidFill>
                  <a:schemeClr val="bg1"/>
                </a:solidFill>
              </a:rPr>
              <a:t>1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2563" y="996696"/>
            <a:ext cx="11489690" cy="262255"/>
          </a:xfrm>
          <a:custGeom>
            <a:avLst/>
            <a:gdLst/>
            <a:ahLst/>
            <a:cxnLst/>
            <a:rect l="l" t="t" r="r" b="b"/>
            <a:pathLst>
              <a:path w="11489690" h="262255">
                <a:moveTo>
                  <a:pt x="11489436" y="0"/>
                </a:moveTo>
                <a:lnTo>
                  <a:pt x="0" y="0"/>
                </a:lnTo>
                <a:lnTo>
                  <a:pt x="0" y="262127"/>
                </a:lnTo>
                <a:lnTo>
                  <a:pt x="11489436" y="262127"/>
                </a:lnTo>
                <a:lnTo>
                  <a:pt x="11489436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1600200"/>
            <a:ext cx="12192000" cy="3380232"/>
            <a:chOff x="0" y="2642616"/>
            <a:chExt cx="12192000" cy="2337816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42616"/>
              <a:ext cx="12191999" cy="23378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4227" y="2662427"/>
              <a:ext cx="8596884" cy="22951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2668523"/>
              <a:ext cx="12192000" cy="2235835"/>
            </a:xfrm>
            <a:custGeom>
              <a:avLst/>
              <a:gdLst/>
              <a:ahLst/>
              <a:cxnLst/>
              <a:rect l="l" t="t" r="r" b="b"/>
              <a:pathLst>
                <a:path w="12192000" h="2235835">
                  <a:moveTo>
                    <a:pt x="0" y="0"/>
                  </a:moveTo>
                  <a:lnTo>
                    <a:pt x="0" y="2235708"/>
                  </a:lnTo>
                  <a:lnTo>
                    <a:pt x="12191999" y="2235708"/>
                  </a:lnTo>
                  <a:lnTo>
                    <a:pt x="12191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22781" y="2878304"/>
            <a:ext cx="1034643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800" spc="-1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基于改进</a:t>
            </a:r>
            <a:r>
              <a:rPr sz="4800" spc="-1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r>
              <a:rPr lang="zh-CN" altLang="en-US" sz="4800" spc="-1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的分类算法研究</a:t>
            </a:r>
            <a:endParaRPr sz="4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9200" y="4340805"/>
            <a:ext cx="2494661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b="1" spc="-15" smtClean="0">
                <a:solidFill>
                  <a:srgbClr val="FFFFFF"/>
                </a:solidFill>
                <a:latin typeface="微软雅黑"/>
                <a:cs typeface="微软雅黑"/>
              </a:rPr>
              <a:t>20201509 </a:t>
            </a:r>
            <a:r>
              <a:rPr lang="zh-CN" altLang="en-US" sz="2400" b="1" spc="-15" smtClean="0">
                <a:solidFill>
                  <a:srgbClr val="FFFFFF"/>
                </a:solidFill>
                <a:latin typeface="微软雅黑"/>
                <a:cs typeface="微软雅黑"/>
              </a:rPr>
              <a:t>孙浩洋</a:t>
            </a:r>
            <a:endParaRPr sz="2400">
              <a:latin typeface="微软雅黑"/>
              <a:cs typeface="微软雅黑"/>
            </a:endParaRPr>
          </a:p>
          <a:p>
            <a:pPr marL="167005">
              <a:lnSpc>
                <a:spcPct val="100000"/>
              </a:lnSpc>
              <a:spcBef>
                <a:spcPts val="2430"/>
              </a:spcBef>
            </a:pPr>
            <a:r>
              <a:rPr sz="2400" b="1" spc="-10">
                <a:latin typeface="Times New Roman"/>
                <a:cs typeface="Times New Roman"/>
              </a:rPr>
              <a:t>2022</a:t>
            </a:r>
            <a:r>
              <a:rPr sz="2400" b="1" spc="-10">
                <a:latin typeface="微软雅黑"/>
                <a:cs typeface="微软雅黑"/>
              </a:rPr>
              <a:t>年</a:t>
            </a:r>
            <a:r>
              <a:rPr lang="en-US" altLang="zh-CN" sz="2400" b="1" spc="-10">
                <a:latin typeface="Times New Roman"/>
                <a:cs typeface="Times New Roman"/>
              </a:rPr>
              <a:t>12</a:t>
            </a:r>
            <a:r>
              <a:rPr sz="2400" b="1" spc="-50" smtClean="0">
                <a:latin typeface="微软雅黑"/>
                <a:cs typeface="微软雅黑"/>
              </a:rPr>
              <a:t>月</a:t>
            </a:r>
            <a:r>
              <a:rPr lang="en-US" altLang="zh-CN" sz="2400" b="1" spc="-50" smtClean="0">
                <a:latin typeface="微软雅黑"/>
                <a:cs typeface="微软雅黑"/>
              </a:rPr>
              <a:t>5</a:t>
            </a:r>
            <a:r>
              <a:rPr lang="zh-CN" altLang="en-US" sz="2400" b="1" spc="-50" smtClean="0">
                <a:latin typeface="微软雅黑"/>
                <a:cs typeface="微软雅黑"/>
              </a:rPr>
              <a:t>日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166" y="1327530"/>
            <a:ext cx="10610850" cy="218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>
                <a:latin typeface="微软雅黑"/>
                <a:cs typeface="微软雅黑"/>
              </a:rPr>
              <a:t>核技巧</a:t>
            </a:r>
            <a:endParaRPr sz="2400">
              <a:latin typeface="微软雅黑"/>
              <a:cs typeface="微软雅黑"/>
            </a:endParaRPr>
          </a:p>
          <a:p>
            <a:pPr marL="12700" marR="5080">
              <a:lnSpc>
                <a:spcPct val="150000"/>
              </a:lnSpc>
              <a:spcBef>
                <a:spcPts val="1150"/>
              </a:spcBef>
            </a:pPr>
            <a:r>
              <a:rPr sz="1800" spc="-10">
                <a:latin typeface="微软雅黑"/>
                <a:cs typeface="微软雅黑"/>
              </a:rPr>
              <a:t>在低维空间计算获得高维空间的计算结果，满足高维，才能在高维下线性可分。 我们需要引入一个新的概</a:t>
            </a:r>
            <a:r>
              <a:rPr sz="1800">
                <a:latin typeface="微软雅黑"/>
                <a:cs typeface="微软雅黑"/>
              </a:rPr>
              <a:t>念：</a:t>
            </a:r>
            <a:r>
              <a:rPr sz="1800" b="1" spc="-5">
                <a:latin typeface="微软雅黑"/>
                <a:cs typeface="微软雅黑"/>
              </a:rPr>
              <a:t>核函数。它可以将样本从原始空间映射到一个更高维的特质空间中，使得样本在新的空间中线性可分</a:t>
            </a:r>
            <a:endParaRPr sz="1800">
              <a:latin typeface="微软雅黑"/>
              <a:cs typeface="微软雅黑"/>
            </a:endParaRPr>
          </a:p>
          <a:p>
            <a:pPr marL="12700" marR="74295">
              <a:lnSpc>
                <a:spcPct val="150000"/>
              </a:lnSpc>
              <a:spcBef>
                <a:spcPts val="5"/>
              </a:spcBef>
            </a:pPr>
            <a:r>
              <a:rPr sz="1800" spc="-5">
                <a:latin typeface="微软雅黑"/>
                <a:cs typeface="微软雅黑"/>
              </a:rPr>
              <a:t>。这样我们就可以使用原来的推导来进行计算，只是所有的推导是在新的空间，而不是在原来的空间中进行，即用核函数来替换当中的内积。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497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>
                <a:latin typeface="Arial"/>
                <a:cs typeface="Arial"/>
              </a:rPr>
              <a:t>2</a:t>
            </a:r>
            <a:r>
              <a:rPr spc="-10">
                <a:latin typeface="Arial"/>
                <a:cs typeface="Arial"/>
              </a:rPr>
              <a:t>.</a:t>
            </a:r>
            <a:r>
              <a:rPr spc="-5"/>
              <a:t>线性不可分支持向量机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91282" y="6224422"/>
            <a:ext cx="1297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>
                <a:solidFill>
                  <a:srgbClr val="333333"/>
                </a:solidFill>
                <a:latin typeface="微软雅黑"/>
                <a:cs typeface="微软雅黑"/>
              </a:rPr>
              <a:t>线性不可分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5703" y="6233566"/>
            <a:ext cx="1807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>
                <a:solidFill>
                  <a:srgbClr val="333333"/>
                </a:solidFill>
                <a:latin typeface="微软雅黑"/>
                <a:cs typeface="微软雅黑"/>
              </a:rPr>
              <a:t>高维下线性可分</a:t>
            </a:r>
            <a:endParaRPr sz="2000">
              <a:latin typeface="微软雅黑"/>
              <a:cs typeface="微软雅黑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254" y="3608832"/>
            <a:ext cx="3130409" cy="23926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773" y="3726473"/>
            <a:ext cx="2497068" cy="22291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166" y="1327530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>
                <a:latin typeface="微软雅黑"/>
                <a:cs typeface="微软雅黑"/>
              </a:rPr>
              <a:t>核技巧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166" y="1984375"/>
            <a:ext cx="3333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>
                <a:latin typeface="微软雅黑"/>
                <a:cs typeface="微软雅黑"/>
              </a:rPr>
              <a:t>用核函数来替换原来的内积。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497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>
                <a:latin typeface="Arial"/>
                <a:cs typeface="Arial"/>
              </a:rPr>
              <a:t>2</a:t>
            </a:r>
            <a:r>
              <a:rPr spc="-10">
                <a:latin typeface="Arial"/>
                <a:cs typeface="Arial"/>
              </a:rPr>
              <a:t>.</a:t>
            </a:r>
            <a:r>
              <a:rPr spc="-5"/>
              <a:t>线性不可分支持向量机</a:t>
            </a:r>
          </a:p>
        </p:txBody>
      </p:sp>
      <p:sp>
        <p:nvSpPr>
          <p:cNvPr id="81" name="object 81"/>
          <p:cNvSpPr txBox="1"/>
          <p:nvPr/>
        </p:nvSpPr>
        <p:spPr>
          <a:xfrm>
            <a:off x="895883" y="4444168"/>
            <a:ext cx="10189210" cy="151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615"/>
              </a:spcBef>
            </a:pPr>
            <a:r>
              <a:rPr lang="zh-CN" altLang="en-US" sz="2000" spc="-15">
                <a:latin typeface="微软雅黑"/>
                <a:cs typeface="微软雅黑"/>
              </a:rPr>
              <a:t>即通过一个非线性转换后的两个样本间的内积。具体地，</a:t>
            </a:r>
            <a:r>
              <a:rPr lang="zh-CN" altLang="en-US" sz="2000">
                <a:latin typeface="Cambria Math"/>
                <a:cs typeface="Cambria Math"/>
              </a:rPr>
              <a:t>𝐾</a:t>
            </a:r>
            <a:r>
              <a:rPr lang="en-US" altLang="zh-CN" sz="2000">
                <a:latin typeface="Cambria Math"/>
                <a:cs typeface="Cambria Math"/>
              </a:rPr>
              <a:t>(</a:t>
            </a:r>
            <a:r>
              <a:rPr lang="zh-CN" altLang="en-US" sz="2000">
                <a:latin typeface="Cambria Math"/>
                <a:cs typeface="Cambria Math"/>
              </a:rPr>
              <a:t>𝑥</a:t>
            </a:r>
            <a:r>
              <a:rPr lang="en-US" altLang="zh-CN" sz="2000">
                <a:latin typeface="Cambria Math"/>
                <a:cs typeface="Cambria Math"/>
              </a:rPr>
              <a:t>, </a:t>
            </a:r>
            <a:r>
              <a:rPr lang="zh-CN" altLang="en-US" sz="2000">
                <a:latin typeface="Cambria Math"/>
                <a:cs typeface="Cambria Math"/>
              </a:rPr>
              <a:t>𝑧</a:t>
            </a:r>
            <a:r>
              <a:rPr lang="en-US" altLang="zh-CN" sz="2000">
                <a:latin typeface="Cambria Math"/>
                <a:cs typeface="Cambria Math"/>
              </a:rPr>
              <a:t>)</a:t>
            </a:r>
            <a:r>
              <a:rPr lang="zh-CN" altLang="en-US" sz="2000" spc="-20">
                <a:latin typeface="微软雅黑"/>
                <a:cs typeface="微软雅黑"/>
              </a:rPr>
              <a:t>是一个核函数，或正定核，</a:t>
            </a:r>
            <a:r>
              <a:rPr lang="zh-CN" altLang="en-US" sz="2000" spc="-15">
                <a:latin typeface="微软雅黑"/>
                <a:cs typeface="微软雅黑"/>
              </a:rPr>
              <a:t>意味着存在一个从输入空间到特征空间的映射，对于任意空间输入的</a:t>
            </a:r>
            <a:r>
              <a:rPr lang="zh-CN" altLang="en-US" sz="2000">
                <a:latin typeface="Cambria Math"/>
                <a:cs typeface="Cambria Math"/>
              </a:rPr>
              <a:t>𝑥</a:t>
            </a:r>
            <a:r>
              <a:rPr lang="en-US" altLang="zh-CN" sz="2000" spc="-45">
                <a:latin typeface="Cambria Math"/>
                <a:cs typeface="Cambria Math"/>
              </a:rPr>
              <a:t>, </a:t>
            </a:r>
            <a:r>
              <a:rPr lang="zh-CN" altLang="en-US" sz="2000">
                <a:latin typeface="Cambria Math"/>
                <a:cs typeface="Cambria Math"/>
              </a:rPr>
              <a:t>𝑧</a:t>
            </a:r>
            <a:r>
              <a:rPr lang="zh-CN" altLang="en-US" sz="2000" spc="50">
                <a:latin typeface="Cambria Math"/>
                <a:cs typeface="Cambria Math"/>
              </a:rPr>
              <a:t> </a:t>
            </a:r>
            <a:r>
              <a:rPr lang="zh-CN" altLang="en-US" sz="2000" spc="-25">
                <a:latin typeface="微软雅黑"/>
                <a:cs typeface="微软雅黑"/>
              </a:rPr>
              <a:t>有</a:t>
            </a:r>
            <a:r>
              <a:rPr lang="en-US" altLang="zh-CN" sz="2000" spc="-25">
                <a:latin typeface="微软雅黑"/>
                <a:cs typeface="微软雅黑"/>
              </a:rPr>
              <a:t>:</a:t>
            </a:r>
            <a:endParaRPr lang="zh-CN" altLang="en-US" sz="2000">
              <a:latin typeface="微软雅黑"/>
              <a:cs typeface="微软雅黑"/>
            </a:endParaRPr>
          </a:p>
          <a:p>
            <a:pPr marL="125095" algn="ctr">
              <a:lnSpc>
                <a:spcPct val="100000"/>
              </a:lnSpc>
              <a:spcBef>
                <a:spcPts val="2100"/>
              </a:spcBef>
            </a:pPr>
            <a:r>
              <a:rPr sz="2000">
                <a:latin typeface="Cambria Math"/>
                <a:cs typeface="Cambria Math"/>
              </a:rPr>
              <a:t>𝐾(𝑥,</a:t>
            </a:r>
            <a:r>
              <a:rPr sz="2000" spc="-80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𝑧)</a:t>
            </a:r>
            <a:r>
              <a:rPr sz="2000" spc="160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=</a:t>
            </a:r>
            <a:r>
              <a:rPr sz="2000" spc="160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𝜙(𝑥)</a:t>
            </a:r>
            <a:r>
              <a:rPr sz="2000" spc="30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⋅</a:t>
            </a:r>
            <a:r>
              <a:rPr sz="2000" spc="45">
                <a:latin typeface="Cambria Math"/>
                <a:cs typeface="Cambria Math"/>
              </a:rPr>
              <a:t> </a:t>
            </a:r>
            <a:r>
              <a:rPr sz="2000" spc="-20">
                <a:latin typeface="Cambria Math"/>
                <a:cs typeface="Cambria Math"/>
              </a:rPr>
              <a:t>𝜙(𝑧)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123" name="图片 122">
            <a:extLst>
              <a:ext uri="{FF2B5EF4-FFF2-40B4-BE49-F238E27FC236}">
                <a16:creationId xmlns:a16="http://schemas.microsoft.com/office/drawing/2014/main" id="{0CAF6972-F239-427E-BDBF-4C5149482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18689"/>
            <a:ext cx="6139907" cy="25606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497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>
                <a:latin typeface="Arial"/>
                <a:cs typeface="Arial"/>
              </a:rPr>
              <a:t>2</a:t>
            </a:r>
            <a:r>
              <a:rPr spc="-10">
                <a:latin typeface="Arial"/>
                <a:cs typeface="Arial"/>
              </a:rPr>
              <a:t>.</a:t>
            </a:r>
            <a:r>
              <a:rPr spc="-5"/>
              <a:t>线性不可分支持向量机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2752" y="1790146"/>
            <a:ext cx="7340600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spc="-10" err="1">
                <a:latin typeface="微软雅黑"/>
                <a:cs typeface="微软雅黑"/>
              </a:rPr>
              <a:t>在线性支持向量机学习的对偶问题中，用核函数</a:t>
            </a:r>
            <a:r>
              <a:rPr sz="2400">
                <a:latin typeface="Cambria Math"/>
                <a:cs typeface="Cambria Math"/>
              </a:rPr>
              <a:t>𝐾(𝑥</a:t>
            </a:r>
            <a:r>
              <a:rPr sz="2400" spc="45">
                <a:latin typeface="Cambria Math"/>
                <a:cs typeface="Cambria Math"/>
              </a:rPr>
              <a:t>, </a:t>
            </a:r>
            <a:r>
              <a:rPr sz="2400" spc="-25">
                <a:latin typeface="Cambria Math"/>
                <a:cs typeface="Cambria Math"/>
              </a:rPr>
              <a:t>𝑧)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err="1">
                <a:latin typeface="微软雅黑"/>
                <a:cs typeface="微软雅黑"/>
              </a:rPr>
              <a:t>替代内积，求解得到的就是非线性支持向量机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89450" y="3610609"/>
            <a:ext cx="3125470" cy="1132840"/>
          </a:xfrm>
          <a:custGeom>
            <a:avLst/>
            <a:gdLst/>
            <a:ahLst/>
            <a:cxnLst/>
            <a:rect l="l" t="t" r="r" b="b"/>
            <a:pathLst>
              <a:path w="3125470" h="1132839">
                <a:moveTo>
                  <a:pt x="2960624" y="0"/>
                </a:moveTo>
                <a:lnTo>
                  <a:pt x="2950591" y="10287"/>
                </a:lnTo>
                <a:lnTo>
                  <a:pt x="2977091" y="48477"/>
                </a:lnTo>
                <a:lnTo>
                  <a:pt x="3000958" y="91416"/>
                </a:lnTo>
                <a:lnTo>
                  <a:pt x="3022179" y="139098"/>
                </a:lnTo>
                <a:lnTo>
                  <a:pt x="3040742" y="191517"/>
                </a:lnTo>
                <a:lnTo>
                  <a:pt x="3056635" y="248665"/>
                </a:lnTo>
                <a:lnTo>
                  <a:pt x="3067802" y="298789"/>
                </a:lnTo>
                <a:lnTo>
                  <a:pt x="3076923" y="349979"/>
                </a:lnTo>
                <a:lnTo>
                  <a:pt x="3084004" y="402240"/>
                </a:lnTo>
                <a:lnTo>
                  <a:pt x="3089053" y="455581"/>
                </a:lnTo>
                <a:lnTo>
                  <a:pt x="3092078" y="510009"/>
                </a:lnTo>
                <a:lnTo>
                  <a:pt x="3093082" y="565657"/>
                </a:lnTo>
                <a:lnTo>
                  <a:pt x="3092078" y="619812"/>
                </a:lnTo>
                <a:lnTo>
                  <a:pt x="3089053" y="673433"/>
                </a:lnTo>
                <a:lnTo>
                  <a:pt x="3084004" y="726392"/>
                </a:lnTo>
                <a:lnTo>
                  <a:pt x="3076923" y="778684"/>
                </a:lnTo>
                <a:lnTo>
                  <a:pt x="3067802" y="830305"/>
                </a:lnTo>
                <a:lnTo>
                  <a:pt x="3056635" y="881252"/>
                </a:lnTo>
                <a:lnTo>
                  <a:pt x="3040742" y="939562"/>
                </a:lnTo>
                <a:lnTo>
                  <a:pt x="3022179" y="992878"/>
                </a:lnTo>
                <a:lnTo>
                  <a:pt x="3000958" y="1041208"/>
                </a:lnTo>
                <a:lnTo>
                  <a:pt x="2977091" y="1084558"/>
                </a:lnTo>
                <a:lnTo>
                  <a:pt x="2950591" y="1122933"/>
                </a:lnTo>
                <a:lnTo>
                  <a:pt x="2960624" y="1132839"/>
                </a:lnTo>
                <a:lnTo>
                  <a:pt x="2989639" y="1095275"/>
                </a:lnTo>
                <a:lnTo>
                  <a:pt x="3016180" y="1052389"/>
                </a:lnTo>
                <a:lnTo>
                  <a:pt x="3040240" y="1004193"/>
                </a:lnTo>
                <a:lnTo>
                  <a:pt x="3061813" y="950699"/>
                </a:lnTo>
                <a:lnTo>
                  <a:pt x="3080893" y="891920"/>
                </a:lnTo>
                <a:lnTo>
                  <a:pt x="3092719" y="847615"/>
                </a:lnTo>
                <a:lnTo>
                  <a:pt x="3102726" y="802546"/>
                </a:lnTo>
                <a:lnTo>
                  <a:pt x="3110914" y="756710"/>
                </a:lnTo>
                <a:lnTo>
                  <a:pt x="3117282" y="710105"/>
                </a:lnTo>
                <a:lnTo>
                  <a:pt x="3121831" y="662730"/>
                </a:lnTo>
                <a:lnTo>
                  <a:pt x="3124560" y="614581"/>
                </a:lnTo>
                <a:lnTo>
                  <a:pt x="3125467" y="565531"/>
                </a:lnTo>
                <a:lnTo>
                  <a:pt x="3124560" y="515825"/>
                </a:lnTo>
                <a:lnTo>
                  <a:pt x="3121831" y="467020"/>
                </a:lnTo>
                <a:lnTo>
                  <a:pt x="3117282" y="419247"/>
                </a:lnTo>
                <a:lnTo>
                  <a:pt x="3110914" y="372506"/>
                </a:lnTo>
                <a:lnTo>
                  <a:pt x="3102726" y="326801"/>
                </a:lnTo>
                <a:lnTo>
                  <a:pt x="3092719" y="282134"/>
                </a:lnTo>
                <a:lnTo>
                  <a:pt x="3080893" y="238506"/>
                </a:lnTo>
                <a:lnTo>
                  <a:pt x="3061813" y="180685"/>
                </a:lnTo>
                <a:lnTo>
                  <a:pt x="3040240" y="127924"/>
                </a:lnTo>
                <a:lnTo>
                  <a:pt x="3016180" y="80223"/>
                </a:lnTo>
                <a:lnTo>
                  <a:pt x="2989639" y="37581"/>
                </a:lnTo>
                <a:lnTo>
                  <a:pt x="2960624" y="0"/>
                </a:lnTo>
                <a:close/>
              </a:path>
              <a:path w="3125470" h="1132839">
                <a:moveTo>
                  <a:pt x="164846" y="0"/>
                </a:moveTo>
                <a:lnTo>
                  <a:pt x="135769" y="37581"/>
                </a:lnTo>
                <a:lnTo>
                  <a:pt x="109197" y="80223"/>
                </a:lnTo>
                <a:lnTo>
                  <a:pt x="85137" y="127924"/>
                </a:lnTo>
                <a:lnTo>
                  <a:pt x="63595" y="180685"/>
                </a:lnTo>
                <a:lnTo>
                  <a:pt x="44576" y="238506"/>
                </a:lnTo>
                <a:lnTo>
                  <a:pt x="32750" y="282134"/>
                </a:lnTo>
                <a:lnTo>
                  <a:pt x="22743" y="326801"/>
                </a:lnTo>
                <a:lnTo>
                  <a:pt x="14555" y="372506"/>
                </a:lnTo>
                <a:lnTo>
                  <a:pt x="8187" y="419247"/>
                </a:lnTo>
                <a:lnTo>
                  <a:pt x="3638" y="467020"/>
                </a:lnTo>
                <a:lnTo>
                  <a:pt x="909" y="515825"/>
                </a:lnTo>
                <a:lnTo>
                  <a:pt x="0" y="565657"/>
                </a:lnTo>
                <a:lnTo>
                  <a:pt x="909" y="614581"/>
                </a:lnTo>
                <a:lnTo>
                  <a:pt x="3638" y="662730"/>
                </a:lnTo>
                <a:lnTo>
                  <a:pt x="8187" y="710105"/>
                </a:lnTo>
                <a:lnTo>
                  <a:pt x="14555" y="756710"/>
                </a:lnTo>
                <a:lnTo>
                  <a:pt x="22743" y="802546"/>
                </a:lnTo>
                <a:lnTo>
                  <a:pt x="32750" y="847615"/>
                </a:lnTo>
                <a:lnTo>
                  <a:pt x="44576" y="891920"/>
                </a:lnTo>
                <a:lnTo>
                  <a:pt x="63595" y="950699"/>
                </a:lnTo>
                <a:lnTo>
                  <a:pt x="85137" y="1004193"/>
                </a:lnTo>
                <a:lnTo>
                  <a:pt x="109197" y="1052389"/>
                </a:lnTo>
                <a:lnTo>
                  <a:pt x="135769" y="1095275"/>
                </a:lnTo>
                <a:lnTo>
                  <a:pt x="164846" y="1132839"/>
                </a:lnTo>
                <a:lnTo>
                  <a:pt x="174751" y="1122933"/>
                </a:lnTo>
                <a:lnTo>
                  <a:pt x="148251" y="1084558"/>
                </a:lnTo>
                <a:lnTo>
                  <a:pt x="124384" y="1041208"/>
                </a:lnTo>
                <a:lnTo>
                  <a:pt x="103163" y="992878"/>
                </a:lnTo>
                <a:lnTo>
                  <a:pt x="84600" y="939562"/>
                </a:lnTo>
                <a:lnTo>
                  <a:pt x="68707" y="881252"/>
                </a:lnTo>
                <a:lnTo>
                  <a:pt x="57593" y="830305"/>
                </a:lnTo>
                <a:lnTo>
                  <a:pt x="48509" y="778684"/>
                </a:lnTo>
                <a:lnTo>
                  <a:pt x="41449" y="726392"/>
                </a:lnTo>
                <a:lnTo>
                  <a:pt x="36411" y="673433"/>
                </a:lnTo>
                <a:lnTo>
                  <a:pt x="33391" y="619812"/>
                </a:lnTo>
                <a:lnTo>
                  <a:pt x="32385" y="565531"/>
                </a:lnTo>
                <a:lnTo>
                  <a:pt x="33391" y="510009"/>
                </a:lnTo>
                <a:lnTo>
                  <a:pt x="36416" y="455581"/>
                </a:lnTo>
                <a:lnTo>
                  <a:pt x="41465" y="402240"/>
                </a:lnTo>
                <a:lnTo>
                  <a:pt x="48546" y="349979"/>
                </a:lnTo>
                <a:lnTo>
                  <a:pt x="57667" y="298789"/>
                </a:lnTo>
                <a:lnTo>
                  <a:pt x="68834" y="248665"/>
                </a:lnTo>
                <a:lnTo>
                  <a:pt x="84714" y="191517"/>
                </a:lnTo>
                <a:lnTo>
                  <a:pt x="103245" y="139098"/>
                </a:lnTo>
                <a:lnTo>
                  <a:pt x="124429" y="91416"/>
                </a:lnTo>
                <a:lnTo>
                  <a:pt x="148264" y="48477"/>
                </a:lnTo>
                <a:lnTo>
                  <a:pt x="174751" y="10287"/>
                </a:lnTo>
                <a:lnTo>
                  <a:pt x="1648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75123" y="4417314"/>
            <a:ext cx="4025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>
                <a:latin typeface="Cambria Math"/>
                <a:cs typeface="Cambria Math"/>
              </a:rPr>
              <a:t>𝑖=1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5708" y="3573856"/>
            <a:ext cx="19431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50">
                <a:latin typeface="Cambria Math"/>
                <a:cs typeface="Cambria Math"/>
              </a:rPr>
              <a:t>𝑁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9964" y="4103370"/>
            <a:ext cx="1035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04686" y="4035552"/>
            <a:ext cx="741045" cy="282575"/>
          </a:xfrm>
          <a:custGeom>
            <a:avLst/>
            <a:gdLst/>
            <a:ahLst/>
            <a:cxnLst/>
            <a:rect l="l" t="t" r="r" b="b"/>
            <a:pathLst>
              <a:path w="741045" h="282575">
                <a:moveTo>
                  <a:pt x="650493" y="0"/>
                </a:moveTo>
                <a:lnTo>
                  <a:pt x="646430" y="11430"/>
                </a:lnTo>
                <a:lnTo>
                  <a:pt x="662793" y="18504"/>
                </a:lnTo>
                <a:lnTo>
                  <a:pt x="676846" y="28305"/>
                </a:lnTo>
                <a:lnTo>
                  <a:pt x="705379" y="73852"/>
                </a:lnTo>
                <a:lnTo>
                  <a:pt x="713710" y="115623"/>
                </a:lnTo>
                <a:lnTo>
                  <a:pt x="714756" y="139700"/>
                </a:lnTo>
                <a:lnTo>
                  <a:pt x="713708" y="164580"/>
                </a:lnTo>
                <a:lnTo>
                  <a:pt x="705326" y="207529"/>
                </a:lnTo>
                <a:lnTo>
                  <a:pt x="676846" y="253730"/>
                </a:lnTo>
                <a:lnTo>
                  <a:pt x="646938" y="270764"/>
                </a:lnTo>
                <a:lnTo>
                  <a:pt x="650493" y="282321"/>
                </a:lnTo>
                <a:lnTo>
                  <a:pt x="688990" y="264191"/>
                </a:lnTo>
                <a:lnTo>
                  <a:pt x="717295" y="232918"/>
                </a:lnTo>
                <a:lnTo>
                  <a:pt x="734726" y="191023"/>
                </a:lnTo>
                <a:lnTo>
                  <a:pt x="740537" y="141224"/>
                </a:lnTo>
                <a:lnTo>
                  <a:pt x="739064" y="115339"/>
                </a:lnTo>
                <a:lnTo>
                  <a:pt x="727356" y="69429"/>
                </a:lnTo>
                <a:lnTo>
                  <a:pt x="704286" y="32093"/>
                </a:lnTo>
                <a:lnTo>
                  <a:pt x="670948" y="7379"/>
                </a:lnTo>
                <a:lnTo>
                  <a:pt x="650493" y="0"/>
                </a:lnTo>
                <a:close/>
              </a:path>
              <a:path w="741045" h="282575">
                <a:moveTo>
                  <a:pt x="90042" y="0"/>
                </a:moveTo>
                <a:lnTo>
                  <a:pt x="51657" y="18081"/>
                </a:lnTo>
                <a:lnTo>
                  <a:pt x="23367" y="49403"/>
                </a:lnTo>
                <a:lnTo>
                  <a:pt x="5873" y="91408"/>
                </a:lnTo>
                <a:lnTo>
                  <a:pt x="0" y="141224"/>
                </a:lnTo>
                <a:lnTo>
                  <a:pt x="1452" y="167106"/>
                </a:lnTo>
                <a:lnTo>
                  <a:pt x="13073" y="212965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2" y="282321"/>
                </a:lnTo>
                <a:lnTo>
                  <a:pt x="93725" y="270764"/>
                </a:lnTo>
                <a:lnTo>
                  <a:pt x="77602" y="263646"/>
                </a:lnTo>
                <a:lnTo>
                  <a:pt x="63706" y="253730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42005" y="3946397"/>
            <a:ext cx="3822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31975" algn="l"/>
                <a:tab pos="3262629" algn="l"/>
              </a:tabLst>
            </a:pPr>
            <a:r>
              <a:rPr sz="2400" spc="70">
                <a:latin typeface="Cambria Math"/>
                <a:cs typeface="Cambria Math"/>
              </a:rPr>
              <a:t>𝑓</a:t>
            </a:r>
            <a:r>
              <a:rPr sz="2400" spc="10">
                <a:latin typeface="Cambria Math"/>
                <a:cs typeface="Cambria Math"/>
              </a:rPr>
              <a:t>(</a:t>
            </a:r>
            <a:r>
              <a:rPr sz="2400" spc="65">
                <a:latin typeface="Cambria Math"/>
                <a:cs typeface="Cambria Math"/>
              </a:rPr>
              <a:t>𝑥</a:t>
            </a:r>
            <a:r>
              <a:rPr sz="2400">
                <a:latin typeface="Cambria Math"/>
                <a:cs typeface="Cambria Math"/>
              </a:rPr>
              <a:t>)</a:t>
            </a:r>
            <a:r>
              <a:rPr sz="2400" spc="140"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=</a:t>
            </a:r>
            <a:r>
              <a:rPr sz="2400" spc="125"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s</a:t>
            </a:r>
            <a:r>
              <a:rPr sz="2400" spc="5">
                <a:latin typeface="Cambria Math"/>
                <a:cs typeface="Cambria Math"/>
              </a:rPr>
              <a:t>i</a:t>
            </a:r>
            <a:r>
              <a:rPr sz="2400" spc="-5">
                <a:latin typeface="Cambria Math"/>
                <a:cs typeface="Cambria Math"/>
              </a:rPr>
              <a:t>g</a:t>
            </a:r>
            <a:r>
              <a:rPr sz="2400">
                <a:latin typeface="Cambria Math"/>
                <a:cs typeface="Cambria Math"/>
              </a:rPr>
              <a:t>n	</a:t>
            </a:r>
            <a:r>
              <a:rPr sz="2400" spc="-125">
                <a:latin typeface="Cambria Math"/>
                <a:cs typeface="Cambria Math"/>
              </a:rPr>
              <a:t> </a:t>
            </a:r>
            <a:r>
              <a:rPr lang="el-GR" altLang="zh-CN" sz="2400" spc="35">
                <a:latin typeface="Cambria Math"/>
                <a:cs typeface="Cambria Math"/>
              </a:rPr>
              <a:t>Σ</a:t>
            </a:r>
            <a:r>
              <a:rPr lang="en-US" altLang="zh-CN" sz="2400" spc="35">
                <a:latin typeface="Cambria Math"/>
                <a:cs typeface="Cambria Math"/>
              </a:rPr>
              <a:t>  </a:t>
            </a:r>
            <a:r>
              <a:rPr sz="2400" spc="120">
                <a:latin typeface="Cambria Math"/>
                <a:cs typeface="Cambria Math"/>
              </a:rPr>
              <a:t>𝛼</a:t>
            </a:r>
            <a:r>
              <a:rPr sz="2625" baseline="30158">
                <a:latin typeface="Cambria Math"/>
                <a:cs typeface="Cambria Math"/>
              </a:rPr>
              <a:t>∗</a:t>
            </a:r>
            <a:r>
              <a:rPr sz="2625" spc="165" baseline="30158">
                <a:latin typeface="Cambria Math"/>
                <a:cs typeface="Cambria Math"/>
              </a:rPr>
              <a:t> </a:t>
            </a:r>
            <a:r>
              <a:rPr sz="2400" spc="40">
                <a:latin typeface="Cambria Math"/>
                <a:cs typeface="Cambria Math"/>
              </a:rPr>
              <a:t>𝑦</a:t>
            </a:r>
            <a:r>
              <a:rPr sz="2625" spc="60" baseline="-15873">
                <a:latin typeface="Cambria Math"/>
                <a:cs typeface="Cambria Math"/>
              </a:rPr>
              <a:t>𝑖</a:t>
            </a:r>
            <a:r>
              <a:rPr sz="2400" spc="40">
                <a:latin typeface="Cambria Math"/>
                <a:cs typeface="Cambria Math"/>
              </a:rPr>
              <a:t>𝐾</a:t>
            </a:r>
            <a:r>
              <a:rPr sz="2400">
                <a:latin typeface="Cambria Math"/>
                <a:cs typeface="Cambria Math"/>
              </a:rPr>
              <a:t>	</a:t>
            </a:r>
            <a:r>
              <a:rPr sz="2400" spc="65">
                <a:latin typeface="Cambria Math"/>
                <a:cs typeface="Cambria Math"/>
              </a:rPr>
              <a:t>𝑥</a:t>
            </a:r>
            <a:r>
              <a:rPr sz="2400">
                <a:latin typeface="Cambria Math"/>
                <a:cs typeface="Cambria Math"/>
              </a:rPr>
              <a:t>,</a:t>
            </a:r>
            <a:r>
              <a:rPr sz="2400" spc="-135">
                <a:latin typeface="Cambria Math"/>
                <a:cs typeface="Cambria Math"/>
              </a:rPr>
              <a:t> </a:t>
            </a:r>
            <a:r>
              <a:rPr sz="2400" spc="10">
                <a:latin typeface="Cambria Math"/>
                <a:cs typeface="Cambria Math"/>
              </a:rPr>
              <a:t>𝑥</a:t>
            </a:r>
            <a:r>
              <a:rPr sz="2625" spc="15" baseline="-15873">
                <a:latin typeface="Cambria Math"/>
                <a:cs typeface="Cambria Math"/>
              </a:rPr>
              <a:t>𝑖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3390" y="3946397"/>
            <a:ext cx="653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Cambria Math"/>
                <a:cs typeface="Cambria Math"/>
              </a:rPr>
              <a:t>+</a:t>
            </a:r>
            <a:r>
              <a:rPr sz="2400" spc="-20">
                <a:latin typeface="Cambria Math"/>
                <a:cs typeface="Cambria Math"/>
              </a:rPr>
              <a:t> </a:t>
            </a:r>
            <a:r>
              <a:rPr sz="2400" spc="-35">
                <a:latin typeface="Cambria Math"/>
                <a:cs typeface="Cambria Math"/>
              </a:rPr>
              <a:t>𝑏</a:t>
            </a:r>
            <a:r>
              <a:rPr sz="2625" spc="-52" baseline="28571">
                <a:latin typeface="Cambria Math"/>
                <a:cs typeface="Cambria Math"/>
              </a:rPr>
              <a:t>∗</a:t>
            </a:r>
            <a:endParaRPr sz="2625" baseline="28571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5472" y="2629281"/>
            <a:ext cx="9080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>
                <a:latin typeface="Cambria Math"/>
                <a:cs typeface="Cambria Math"/>
              </a:rPr>
              <a:t>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2388" y="1469263"/>
            <a:ext cx="3888740" cy="136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latin typeface="微软雅黑"/>
                <a:cs typeface="微软雅黑"/>
              </a:rPr>
              <a:t>常用核函数有：</a:t>
            </a:r>
            <a:endParaRPr sz="24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1814"/>
              </a:spcBef>
            </a:pPr>
            <a:r>
              <a:rPr sz="2000" b="1" spc="-10">
                <a:latin typeface="微软雅黑"/>
                <a:cs typeface="微软雅黑"/>
              </a:rPr>
              <a:t>线性核函数</a:t>
            </a:r>
            <a:endParaRPr sz="2000">
              <a:latin typeface="微软雅黑"/>
              <a:cs typeface="微软雅黑"/>
            </a:endParaRPr>
          </a:p>
          <a:p>
            <a:pPr marL="2122805">
              <a:lnSpc>
                <a:spcPct val="100000"/>
              </a:lnSpc>
              <a:spcBef>
                <a:spcPts val="1010"/>
              </a:spcBef>
            </a:pPr>
            <a:r>
              <a:rPr sz="2000">
                <a:latin typeface="Cambria Math"/>
                <a:cs typeface="Cambria Math"/>
              </a:rPr>
              <a:t>𝐾(𝑥</a:t>
            </a:r>
            <a:r>
              <a:rPr sz="2175" baseline="-15325">
                <a:latin typeface="Cambria Math"/>
                <a:cs typeface="Cambria Math"/>
              </a:rPr>
              <a:t>𝑖</a:t>
            </a:r>
            <a:r>
              <a:rPr sz="2000">
                <a:latin typeface="Cambria Math"/>
                <a:cs typeface="Cambria Math"/>
              </a:rPr>
              <a:t>,</a:t>
            </a:r>
            <a:r>
              <a:rPr sz="2000" spc="-50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𝑥</a:t>
            </a:r>
            <a:r>
              <a:rPr sz="2175" baseline="-15325">
                <a:latin typeface="Cambria Math"/>
                <a:cs typeface="Cambria Math"/>
              </a:rPr>
              <a:t>𝑗</a:t>
            </a:r>
            <a:r>
              <a:rPr sz="2000">
                <a:latin typeface="Cambria Math"/>
                <a:cs typeface="Cambria Math"/>
              </a:rPr>
              <a:t>)</a:t>
            </a:r>
            <a:r>
              <a:rPr sz="2000" spc="22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=</a:t>
            </a:r>
            <a:r>
              <a:rPr sz="2000" spc="225">
                <a:latin typeface="Cambria Math"/>
                <a:cs typeface="Cambria Math"/>
              </a:rPr>
              <a:t> </a:t>
            </a:r>
            <a:r>
              <a:rPr sz="2000" spc="35">
                <a:latin typeface="Cambria Math"/>
                <a:cs typeface="Cambria Math"/>
              </a:rPr>
              <a:t>𝑥</a:t>
            </a:r>
            <a:r>
              <a:rPr sz="2175" spc="52" baseline="30651">
                <a:latin typeface="Cambria Math"/>
                <a:cs typeface="Cambria Math"/>
              </a:rPr>
              <a:t>𝑇</a:t>
            </a:r>
            <a:r>
              <a:rPr sz="2000" spc="35">
                <a:latin typeface="Cambria Math"/>
                <a:cs typeface="Cambria Math"/>
              </a:rPr>
              <a:t>𝑥</a:t>
            </a:r>
            <a:r>
              <a:rPr sz="2175" spc="52" baseline="-15325">
                <a:latin typeface="Cambria Math"/>
                <a:cs typeface="Cambria Math"/>
              </a:rPr>
              <a:t>𝑗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788" y="3058744"/>
            <a:ext cx="15525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>
                <a:latin typeface="微软雅黑"/>
                <a:cs typeface="微软雅黑"/>
              </a:rPr>
              <a:t>多项式核函数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8416" y="3623309"/>
            <a:ext cx="9080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>
                <a:latin typeface="Cambria Math"/>
                <a:cs typeface="Cambria Math"/>
              </a:rPr>
              <a:t>𝑖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83814" y="3492246"/>
            <a:ext cx="2149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>
                <a:latin typeface="Cambria Math"/>
                <a:cs typeface="Cambria Math"/>
              </a:rPr>
              <a:t>𝐾(𝑥</a:t>
            </a:r>
            <a:r>
              <a:rPr sz="2175" baseline="-15325">
                <a:latin typeface="Cambria Math"/>
                <a:cs typeface="Cambria Math"/>
              </a:rPr>
              <a:t>𝑖</a:t>
            </a:r>
            <a:r>
              <a:rPr sz="2000">
                <a:latin typeface="Cambria Math"/>
                <a:cs typeface="Cambria Math"/>
              </a:rPr>
              <a:t>,</a:t>
            </a:r>
            <a:r>
              <a:rPr sz="2000" spc="-4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𝑥</a:t>
            </a:r>
            <a:r>
              <a:rPr sz="2175" baseline="-15325">
                <a:latin typeface="Cambria Math"/>
                <a:cs typeface="Cambria Math"/>
              </a:rPr>
              <a:t>𝑗</a:t>
            </a:r>
            <a:r>
              <a:rPr sz="2000">
                <a:latin typeface="Cambria Math"/>
                <a:cs typeface="Cambria Math"/>
              </a:rPr>
              <a:t>)</a:t>
            </a:r>
            <a:r>
              <a:rPr sz="2000" spc="21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=</a:t>
            </a:r>
            <a:r>
              <a:rPr sz="2000" spc="240">
                <a:latin typeface="Cambria Math"/>
                <a:cs typeface="Cambria Math"/>
              </a:rPr>
              <a:t> </a:t>
            </a:r>
            <a:r>
              <a:rPr sz="2000" spc="50">
                <a:latin typeface="Cambria Math"/>
                <a:cs typeface="Cambria Math"/>
              </a:rPr>
              <a:t>(𝑥</a:t>
            </a:r>
            <a:r>
              <a:rPr sz="2175" spc="75" baseline="30651">
                <a:latin typeface="Cambria Math"/>
                <a:cs typeface="Cambria Math"/>
              </a:rPr>
              <a:t>𝑇</a:t>
            </a:r>
            <a:r>
              <a:rPr sz="2000" spc="50">
                <a:latin typeface="Cambria Math"/>
                <a:cs typeface="Cambria Math"/>
              </a:rPr>
              <a:t>𝑥</a:t>
            </a:r>
            <a:r>
              <a:rPr sz="2175" spc="75" baseline="-15325">
                <a:latin typeface="Cambria Math"/>
                <a:cs typeface="Cambria Math"/>
              </a:rPr>
              <a:t>𝑗</a:t>
            </a:r>
            <a:r>
              <a:rPr sz="2000" spc="50">
                <a:latin typeface="Cambria Math"/>
                <a:cs typeface="Cambria Math"/>
              </a:rPr>
              <a:t>)</a:t>
            </a:r>
            <a:r>
              <a:rPr sz="2175" spc="75" baseline="28735">
                <a:latin typeface="Cambria Math"/>
                <a:cs typeface="Cambria Math"/>
              </a:rPr>
              <a:t>𝑑</a:t>
            </a:r>
            <a:endParaRPr sz="2175" baseline="2873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7788" y="4053077"/>
            <a:ext cx="1297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>
                <a:latin typeface="微软雅黑"/>
                <a:cs typeface="微软雅黑"/>
              </a:rPr>
              <a:t>高斯核函数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1939" y="4644644"/>
            <a:ext cx="2026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Cambria Math"/>
                <a:cs typeface="Cambria Math"/>
              </a:rPr>
              <a:t>𝐾(𝑥</a:t>
            </a:r>
            <a:r>
              <a:rPr sz="2175" baseline="-15325">
                <a:latin typeface="Cambria Math"/>
                <a:cs typeface="Cambria Math"/>
              </a:rPr>
              <a:t>𝑖</a:t>
            </a:r>
            <a:r>
              <a:rPr sz="2000">
                <a:latin typeface="Cambria Math"/>
                <a:cs typeface="Cambria Math"/>
              </a:rPr>
              <a:t>,</a:t>
            </a:r>
            <a:r>
              <a:rPr sz="2000" spc="-4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𝑥</a:t>
            </a:r>
            <a:r>
              <a:rPr sz="2175" baseline="-15325">
                <a:latin typeface="Cambria Math"/>
                <a:cs typeface="Cambria Math"/>
              </a:rPr>
              <a:t>𝑗</a:t>
            </a:r>
            <a:r>
              <a:rPr sz="2000">
                <a:latin typeface="Cambria Math"/>
                <a:cs typeface="Cambria Math"/>
              </a:rPr>
              <a:t>)</a:t>
            </a:r>
            <a:r>
              <a:rPr sz="2000" spc="21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=</a:t>
            </a:r>
            <a:r>
              <a:rPr sz="2000" spc="225">
                <a:latin typeface="Cambria Math"/>
                <a:cs typeface="Cambria Math"/>
              </a:rPr>
              <a:t> </a:t>
            </a:r>
            <a:r>
              <a:rPr sz="2000" spc="-20">
                <a:latin typeface="Cambria Math"/>
                <a:cs typeface="Cambria Math"/>
              </a:rPr>
              <a:t>𝑒𝑥𝑝(−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81526" y="4829683"/>
            <a:ext cx="1056640" cy="17145"/>
          </a:xfrm>
          <a:custGeom>
            <a:avLst/>
            <a:gdLst/>
            <a:ahLst/>
            <a:cxnLst/>
            <a:rect l="l" t="t" r="r" b="b"/>
            <a:pathLst>
              <a:path w="1056639" h="17145">
                <a:moveTo>
                  <a:pt x="1056131" y="0"/>
                </a:moveTo>
                <a:lnTo>
                  <a:pt x="0" y="0"/>
                </a:lnTo>
                <a:lnTo>
                  <a:pt x="0" y="16763"/>
                </a:lnTo>
                <a:lnTo>
                  <a:pt x="1056131" y="16763"/>
                </a:lnTo>
                <a:lnTo>
                  <a:pt x="1056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44060" y="4442917"/>
            <a:ext cx="11322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>
                <a:latin typeface="Cambria Math"/>
                <a:cs typeface="Cambria Math"/>
              </a:rPr>
              <a:t>||𝑥</a:t>
            </a:r>
            <a:r>
              <a:rPr sz="2175" baseline="-15325">
                <a:latin typeface="Cambria Math"/>
                <a:cs typeface="Cambria Math"/>
              </a:rPr>
              <a:t>𝑖</a:t>
            </a:r>
            <a:r>
              <a:rPr sz="2175" spc="382" baseline="-1532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−</a:t>
            </a:r>
            <a:r>
              <a:rPr sz="2000" spc="35">
                <a:latin typeface="Cambria Math"/>
                <a:cs typeface="Cambria Math"/>
              </a:rPr>
              <a:t> </a:t>
            </a:r>
            <a:r>
              <a:rPr sz="2000" spc="-20">
                <a:latin typeface="Cambria Math"/>
                <a:cs typeface="Cambria Math"/>
              </a:rPr>
              <a:t>𝑥</a:t>
            </a:r>
            <a:r>
              <a:rPr sz="2175" spc="-30" baseline="-15325">
                <a:latin typeface="Cambria Math"/>
                <a:cs typeface="Cambria Math"/>
              </a:rPr>
              <a:t>𝑗</a:t>
            </a:r>
            <a:r>
              <a:rPr sz="2000" spc="-20">
                <a:latin typeface="Cambria Math"/>
                <a:cs typeface="Cambria Math"/>
              </a:rPr>
              <a:t>||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7148" y="4815332"/>
            <a:ext cx="474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30">
                <a:latin typeface="Cambria Math"/>
                <a:cs typeface="Cambria Math"/>
              </a:rPr>
              <a:t>2𝛾</a:t>
            </a:r>
            <a:r>
              <a:rPr sz="2175" spc="44" baseline="22988">
                <a:latin typeface="Cambria Math"/>
                <a:cs typeface="Cambria Math"/>
              </a:rPr>
              <a:t>2</a:t>
            </a:r>
            <a:endParaRPr sz="2175" baseline="22988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25592" y="4644644"/>
            <a:ext cx="1314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Cambria Math"/>
                <a:cs typeface="Cambria Math"/>
              </a:rPr>
              <a:t>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497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>
                <a:latin typeface="Arial"/>
                <a:cs typeface="Arial"/>
              </a:rPr>
              <a:t>2</a:t>
            </a:r>
            <a:r>
              <a:rPr spc="-10">
                <a:latin typeface="Arial"/>
                <a:cs typeface="Arial"/>
              </a:rPr>
              <a:t>.</a:t>
            </a:r>
            <a:r>
              <a:rPr spc="-5"/>
              <a:t>线性不可分支持向量机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8340" y="5735523"/>
            <a:ext cx="7414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latin typeface="微软雅黑"/>
                <a:cs typeface="微软雅黑"/>
              </a:rPr>
              <a:t>这三个常用的核函数中,只有高斯核函数是需要调参的。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590" y="1524000"/>
            <a:ext cx="4978400" cy="4932889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b="1" spc="-15" err="1">
                <a:latin typeface="微软雅黑"/>
                <a:cs typeface="微软雅黑"/>
              </a:rPr>
              <a:t>超参数</a:t>
            </a:r>
            <a:endParaRPr sz="2400">
              <a:latin typeface="微软雅黑"/>
              <a:cs typeface="微软雅黑"/>
            </a:endParaRPr>
          </a:p>
          <a:p>
            <a:pPr marL="355600" marR="64769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65">
                <a:latin typeface="微软雅黑" panose="020B0503020204020204" pitchFamily="34" charset="-122"/>
                <a:ea typeface="微软雅黑" panose="020B0503020204020204" pitchFamily="34" charset="-122"/>
                <a:cs typeface="Cambria Math"/>
              </a:rPr>
              <a:t>核尺度：𝛾（</a:t>
            </a:r>
            <a:r>
              <a:rPr lang="en-US" sz="2400" spc="65" err="1">
                <a:latin typeface="微软雅黑" panose="020B0503020204020204" pitchFamily="34" charset="-122"/>
                <a:ea typeface="微软雅黑" panose="020B0503020204020204" pitchFamily="34" charset="-122"/>
                <a:cs typeface="Cambria Math"/>
              </a:rPr>
              <a:t>KernelScale</a:t>
            </a:r>
            <a:r>
              <a:rPr lang="zh-CN" altLang="en-US" sz="2400" spc="65">
                <a:latin typeface="微软雅黑" panose="020B0503020204020204" pitchFamily="34" charset="-122"/>
                <a:ea typeface="微软雅黑" panose="020B0503020204020204" pitchFamily="34" charset="-122"/>
                <a:cs typeface="Cambria Math"/>
              </a:rPr>
              <a:t>）</a:t>
            </a:r>
            <a:endParaRPr lang="en-US" altLang="zh-CN" sz="2400" spc="65">
              <a:latin typeface="微软雅黑" panose="020B0503020204020204" pitchFamily="34" charset="-122"/>
              <a:ea typeface="微软雅黑" panose="020B0503020204020204" pitchFamily="34" charset="-122"/>
              <a:cs typeface="Cambria Math"/>
            </a:endParaRPr>
          </a:p>
          <a:p>
            <a:pPr marL="355600" marR="64769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65">
                <a:latin typeface="微软雅黑" panose="020B0503020204020204" pitchFamily="34" charset="-122"/>
                <a:ea typeface="微软雅黑" panose="020B0503020204020204" pitchFamily="34" charset="-122"/>
                <a:cs typeface="Cambria Math"/>
              </a:rPr>
              <a:t>框约束：</a:t>
            </a:r>
            <a:r>
              <a:rPr lang="en-US" altLang="zh-CN" sz="2400" spc="-1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</a:t>
            </a:r>
            <a:r>
              <a:rPr lang="zh-CN" altLang="en-US" sz="2400" spc="65">
                <a:latin typeface="微软雅黑" panose="020B0503020204020204" pitchFamily="34" charset="-122"/>
                <a:ea typeface="微软雅黑" panose="020B0503020204020204" pitchFamily="34" charset="-122"/>
                <a:cs typeface="Cambria Math"/>
              </a:rPr>
              <a:t>（</a:t>
            </a:r>
            <a:r>
              <a:rPr lang="en-US" sz="2400" spc="65" err="1">
                <a:latin typeface="微软雅黑" panose="020B0503020204020204" pitchFamily="34" charset="-122"/>
                <a:ea typeface="微软雅黑" panose="020B0503020204020204" pitchFamily="34" charset="-122"/>
                <a:cs typeface="Cambria Math"/>
              </a:rPr>
              <a:t>BoxConstraint</a:t>
            </a:r>
            <a:r>
              <a:rPr lang="zh-CN" altLang="en-US" sz="2400" spc="65">
                <a:latin typeface="微软雅黑" panose="020B0503020204020204" pitchFamily="34" charset="-122"/>
                <a:ea typeface="微软雅黑" panose="020B0503020204020204" pitchFamily="34" charset="-122"/>
                <a:cs typeface="Cambria Math"/>
              </a:rPr>
              <a:t>）</a:t>
            </a:r>
            <a:endParaRPr lang="en-US" sz="2400" spc="65">
              <a:latin typeface="微软雅黑" panose="020B0503020204020204" pitchFamily="34" charset="-122"/>
              <a:ea typeface="微软雅黑" panose="020B0503020204020204" pitchFamily="34" charset="-122"/>
              <a:cs typeface="Cambria Math"/>
            </a:endParaRPr>
          </a:p>
          <a:p>
            <a:pPr marL="12700" marR="64769" algn="just">
              <a:lnSpc>
                <a:spcPct val="150000"/>
              </a:lnSpc>
            </a:pPr>
            <a:r>
              <a:rPr sz="2400" spc="65">
                <a:latin typeface="Cambria Math"/>
                <a:cs typeface="Cambria Math"/>
              </a:rPr>
              <a:t>𝛾</a:t>
            </a:r>
            <a:r>
              <a:rPr sz="2400" spc="-15" err="1">
                <a:latin typeface="微软雅黑"/>
                <a:cs typeface="微软雅黑"/>
              </a:rPr>
              <a:t>越大，支持向量越少</a:t>
            </a:r>
            <a:r>
              <a:rPr sz="2400" spc="-15">
                <a:latin typeface="微软雅黑"/>
                <a:cs typeface="微软雅黑"/>
              </a:rPr>
              <a:t>，</a:t>
            </a:r>
            <a:r>
              <a:rPr sz="2400" spc="-25">
                <a:latin typeface="Cambria Math"/>
                <a:cs typeface="Cambria Math"/>
              </a:rPr>
              <a:t>𝛾</a:t>
            </a:r>
            <a:r>
              <a:rPr sz="2400" spc="-5" err="1">
                <a:latin typeface="微软雅黑"/>
                <a:cs typeface="微软雅黑"/>
              </a:rPr>
              <a:t>值越小，支持向量越多。</a:t>
            </a:r>
            <a:r>
              <a:rPr sz="2400" spc="-10" err="1">
                <a:latin typeface="Arial"/>
                <a:cs typeface="Arial"/>
              </a:rPr>
              <a:t>C</a:t>
            </a:r>
            <a:r>
              <a:rPr lang="zh-CN" altLang="en-US" sz="2400" spc="-15">
                <a:latin typeface="微软雅黑"/>
                <a:cs typeface="Arial"/>
              </a:rPr>
              <a:t>也称作</a:t>
            </a:r>
            <a:r>
              <a:rPr sz="2400" spc="-15" err="1">
                <a:latin typeface="微软雅黑"/>
                <a:cs typeface="微软雅黑"/>
              </a:rPr>
              <a:t>惩罚系数，即对</a:t>
            </a:r>
            <a:r>
              <a:rPr sz="2400" spc="-10" err="1">
                <a:latin typeface="微软雅黑"/>
                <a:cs typeface="微软雅黑"/>
              </a:rPr>
              <a:t>误差的宽容度。</a:t>
            </a:r>
            <a:r>
              <a:rPr sz="2400" spc="-30" err="1">
                <a:latin typeface="Arial"/>
                <a:cs typeface="Arial"/>
              </a:rPr>
              <a:t>C</a:t>
            </a:r>
            <a:r>
              <a:rPr sz="2400" spc="-20" err="1">
                <a:latin typeface="微软雅黑"/>
                <a:cs typeface="微软雅黑"/>
              </a:rPr>
              <a:t>越高，</a:t>
            </a:r>
            <a:r>
              <a:rPr sz="2400" err="1">
                <a:latin typeface="微软雅黑"/>
                <a:cs typeface="微软雅黑"/>
              </a:rPr>
              <a:t>说明越不能容忍出现误差</a:t>
            </a:r>
            <a:r>
              <a:rPr sz="2400" spc="-50" err="1">
                <a:latin typeface="Arial"/>
                <a:cs typeface="Arial"/>
              </a:rPr>
              <a:t>,</a:t>
            </a:r>
            <a:r>
              <a:rPr sz="2400" err="1">
                <a:latin typeface="微软雅黑"/>
                <a:cs typeface="微软雅黑"/>
              </a:rPr>
              <a:t>容易过拟合。</a:t>
            </a:r>
            <a:r>
              <a:rPr sz="2400" spc="-30" err="1">
                <a:latin typeface="Arial"/>
                <a:cs typeface="Arial"/>
              </a:rPr>
              <a:t>C</a:t>
            </a:r>
            <a:r>
              <a:rPr sz="2400" spc="-15" err="1">
                <a:latin typeface="微软雅黑"/>
                <a:cs typeface="微软雅黑"/>
              </a:rPr>
              <a:t>越小，容</a:t>
            </a:r>
            <a:r>
              <a:rPr sz="2400" spc="-10" err="1">
                <a:latin typeface="微软雅黑"/>
                <a:cs typeface="微软雅黑"/>
              </a:rPr>
              <a:t>易欠拟合</a:t>
            </a:r>
            <a:r>
              <a:rPr sz="2400" spc="-10">
                <a:latin typeface="微软雅黑"/>
                <a:cs typeface="微软雅黑"/>
              </a:rPr>
              <a:t>。</a:t>
            </a:r>
            <a:r>
              <a:rPr lang="zh-CN" altLang="en-US" sz="2400" spc="-10">
                <a:latin typeface="微软雅黑"/>
                <a:cs typeface="微软雅黑"/>
              </a:rPr>
              <a:t>因此，</a:t>
            </a:r>
            <a:r>
              <a:rPr lang="zh-CN" altLang="en-US" sz="2400" spc="-10">
                <a:solidFill>
                  <a:srgbClr val="FF0000"/>
                </a:solidFill>
                <a:latin typeface="微软雅黑"/>
                <a:cs typeface="微软雅黑"/>
              </a:rPr>
              <a:t>超参数的选择对分类结果至关重要</a:t>
            </a:r>
            <a:r>
              <a:rPr lang="zh-CN" altLang="en-US" sz="2400" spc="-10">
                <a:latin typeface="微软雅黑"/>
                <a:cs typeface="微软雅黑"/>
              </a:rPr>
              <a:t>。</a:t>
            </a:r>
            <a:endParaRPr lang="en-US" sz="2400" spc="-1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497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>
                <a:latin typeface="Arial"/>
                <a:cs typeface="Arial"/>
              </a:rPr>
              <a:t>2</a:t>
            </a:r>
            <a:r>
              <a:rPr spc="-10">
                <a:latin typeface="Arial"/>
                <a:cs typeface="Arial"/>
              </a:rPr>
              <a:t>.</a:t>
            </a:r>
            <a:r>
              <a:rPr spc="-5"/>
              <a:t>线性不可分支持向量机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5566" y="2133600"/>
            <a:ext cx="5983127" cy="41011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15539" y="3517391"/>
            <a:ext cx="6278880" cy="647700"/>
          </a:xfrm>
          <a:custGeom>
            <a:avLst/>
            <a:gdLst/>
            <a:ahLst/>
            <a:cxnLst/>
            <a:rect l="l" t="t" r="r" b="b"/>
            <a:pathLst>
              <a:path w="6278880" h="647700">
                <a:moveTo>
                  <a:pt x="6278880" y="0"/>
                </a:moveTo>
                <a:lnTo>
                  <a:pt x="135636" y="0"/>
                </a:lnTo>
                <a:lnTo>
                  <a:pt x="92756" y="6912"/>
                </a:lnTo>
                <a:lnTo>
                  <a:pt x="55522" y="26164"/>
                </a:lnTo>
                <a:lnTo>
                  <a:pt x="26164" y="55522"/>
                </a:lnTo>
                <a:lnTo>
                  <a:pt x="6912" y="92756"/>
                </a:lnTo>
                <a:lnTo>
                  <a:pt x="0" y="135636"/>
                </a:lnTo>
                <a:lnTo>
                  <a:pt x="0" y="647700"/>
                </a:lnTo>
                <a:lnTo>
                  <a:pt x="6143244" y="647700"/>
                </a:lnTo>
                <a:lnTo>
                  <a:pt x="6186123" y="640787"/>
                </a:lnTo>
                <a:lnTo>
                  <a:pt x="6223357" y="621535"/>
                </a:lnTo>
                <a:lnTo>
                  <a:pt x="6252715" y="592177"/>
                </a:lnTo>
                <a:lnTo>
                  <a:pt x="6271967" y="554943"/>
                </a:lnTo>
                <a:lnTo>
                  <a:pt x="6278880" y="512064"/>
                </a:lnTo>
                <a:lnTo>
                  <a:pt x="6278880" y="0"/>
                </a:lnTo>
                <a:close/>
              </a:path>
            </a:pathLst>
          </a:custGeom>
          <a:solidFill>
            <a:srgbClr val="1252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53488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3.</a:t>
            </a:r>
            <a:r>
              <a:rPr lang="zh-CN" altLang="en-US" spc="-1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贝叶斯</a:t>
            </a:r>
            <a:r>
              <a:rPr lang="zh-CN" altLang="en-US" spc="-1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优化算法</a:t>
            </a:r>
            <a:endParaRPr spc="-1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A111E12-BFFB-47D2-B3B0-EA51C239DA4F}"/>
              </a:ext>
            </a:extLst>
          </p:cNvPr>
          <p:cNvSpPr txBox="1"/>
          <p:nvPr/>
        </p:nvSpPr>
        <p:spPr>
          <a:xfrm>
            <a:off x="2990214" y="1639697"/>
            <a:ext cx="5421630" cy="4130618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marL="763905" indent="-751840">
              <a:lnSpc>
                <a:spcPct val="100000"/>
              </a:lnSpc>
              <a:spcBef>
                <a:spcPts val="2210"/>
              </a:spcBef>
              <a:buFont typeface="Impact"/>
              <a:buAutoNum type="arabicPeriod"/>
              <a:tabLst>
                <a:tab pos="763905" algn="l"/>
                <a:tab pos="764540" algn="l"/>
              </a:tabLst>
            </a:pPr>
            <a:r>
              <a:rPr sz="3600" spc="-10" err="1">
                <a:solidFill>
                  <a:schemeClr val="tx1"/>
                </a:solidFill>
                <a:latin typeface="微软雅黑"/>
                <a:cs typeface="微软雅黑"/>
              </a:rPr>
              <a:t>支持向量机概述</a:t>
            </a:r>
            <a:endParaRPr sz="3600">
              <a:solidFill>
                <a:schemeClr val="tx1"/>
              </a:solidFill>
              <a:latin typeface="微软雅黑"/>
              <a:cs typeface="微软雅黑"/>
            </a:endParaRPr>
          </a:p>
          <a:p>
            <a:pPr marL="810895" indent="-798830">
              <a:lnSpc>
                <a:spcPct val="100000"/>
              </a:lnSpc>
              <a:spcBef>
                <a:spcPts val="2115"/>
              </a:spcBef>
              <a:buFont typeface="Impact"/>
              <a:buAutoNum type="arabicPeriod"/>
              <a:tabLst>
                <a:tab pos="810895" algn="l"/>
                <a:tab pos="811530" algn="l"/>
              </a:tabLst>
            </a:pPr>
            <a:r>
              <a:rPr sz="3600" spc="-10" err="1">
                <a:latin typeface="微软雅黑"/>
                <a:cs typeface="微软雅黑"/>
              </a:rPr>
              <a:t>线性</a:t>
            </a:r>
            <a:r>
              <a:rPr lang="zh-CN" altLang="en-US" sz="3600" spc="-10">
                <a:latin typeface="微软雅黑"/>
                <a:cs typeface="微软雅黑"/>
              </a:rPr>
              <a:t>不</a:t>
            </a:r>
            <a:r>
              <a:rPr sz="3600" spc="-10" err="1">
                <a:latin typeface="微软雅黑"/>
                <a:cs typeface="微软雅黑"/>
              </a:rPr>
              <a:t>可分支持向量机</a:t>
            </a:r>
            <a:endParaRPr sz="3600">
              <a:latin typeface="微软雅黑"/>
              <a:cs typeface="微软雅黑"/>
            </a:endParaRPr>
          </a:p>
          <a:p>
            <a:pPr marL="822960" indent="-810895">
              <a:lnSpc>
                <a:spcPct val="100000"/>
              </a:lnSpc>
              <a:spcBef>
                <a:spcPts val="2100"/>
              </a:spcBef>
              <a:buFont typeface="Impact"/>
              <a:buAutoNum type="arabicPeriod"/>
              <a:tabLst>
                <a:tab pos="822960" algn="l"/>
                <a:tab pos="823594" algn="l"/>
              </a:tabLst>
            </a:pPr>
            <a:r>
              <a:rPr lang="zh-CN" altLang="en-US" sz="3600" spc="-10">
                <a:solidFill>
                  <a:schemeClr val="bg1"/>
                </a:solidFill>
                <a:latin typeface="微软雅黑"/>
                <a:cs typeface="微软雅黑"/>
              </a:rPr>
              <a:t>贝叶斯</a:t>
            </a:r>
            <a:r>
              <a:rPr lang="zh-CN" altLang="en-US" sz="3600" spc="-10" smtClean="0">
                <a:solidFill>
                  <a:schemeClr val="bg1"/>
                </a:solidFill>
                <a:latin typeface="微软雅黑"/>
                <a:cs typeface="微软雅黑"/>
              </a:rPr>
              <a:t>优化算法</a:t>
            </a:r>
            <a:endParaRPr lang="en-US" altLang="zh-CN" sz="3600" spc="-10" smtClean="0">
              <a:solidFill>
                <a:schemeClr val="bg1"/>
              </a:solidFill>
              <a:latin typeface="微软雅黑"/>
              <a:cs typeface="微软雅黑"/>
            </a:endParaRPr>
          </a:p>
          <a:p>
            <a:pPr marL="822960" indent="-810895">
              <a:lnSpc>
                <a:spcPct val="100000"/>
              </a:lnSpc>
              <a:spcBef>
                <a:spcPts val="2100"/>
              </a:spcBef>
              <a:buFont typeface="Impact"/>
              <a:buAutoNum type="arabicPeriod"/>
              <a:tabLst>
                <a:tab pos="822960" algn="l"/>
                <a:tab pos="823594" algn="l"/>
              </a:tabLst>
            </a:pPr>
            <a:r>
              <a:rPr lang="zh-CN" altLang="en-US" sz="3600" spc="-5">
                <a:latin typeface="微软雅黑"/>
                <a:cs typeface="微软雅黑"/>
              </a:rPr>
              <a:t>贝叶</a:t>
            </a:r>
            <a:r>
              <a:rPr lang="zh-CN" altLang="en-US" sz="3600" spc="-5" smtClean="0">
                <a:latin typeface="微软雅黑"/>
                <a:cs typeface="微软雅黑"/>
              </a:rPr>
              <a:t>斯优化支持向量机</a:t>
            </a:r>
            <a:endParaRPr lang="en-US" altLang="zh-CN" sz="3600" spc="-5" smtClean="0">
              <a:latin typeface="微软雅黑"/>
              <a:cs typeface="微软雅黑"/>
            </a:endParaRPr>
          </a:p>
          <a:p>
            <a:pPr marL="822960" indent="-810895">
              <a:lnSpc>
                <a:spcPct val="100000"/>
              </a:lnSpc>
              <a:spcBef>
                <a:spcPts val="2100"/>
              </a:spcBef>
              <a:buFont typeface="Impact"/>
              <a:buAutoNum type="arabicPeriod"/>
              <a:tabLst>
                <a:tab pos="822960" algn="l"/>
                <a:tab pos="823594" algn="l"/>
              </a:tabLst>
            </a:pPr>
            <a:r>
              <a:rPr lang="zh-CN" altLang="en-US" sz="3600" spc="-5" smtClean="0">
                <a:latin typeface="微软雅黑"/>
                <a:cs typeface="微软雅黑"/>
              </a:rPr>
              <a:t>实验</a:t>
            </a:r>
            <a:r>
              <a:rPr lang="zh-CN" altLang="en-US" sz="3600" spc="-5">
                <a:latin typeface="微软雅黑"/>
                <a:cs typeface="微软雅黑"/>
              </a:rPr>
              <a:t>流程与实验结果</a:t>
            </a:r>
            <a:endParaRPr lang="zh-CN" altLang="en-US" sz="36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1910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b="1" spc="-25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4131" y="1109389"/>
            <a:ext cx="10811764" cy="1608902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lang="zh-CN" altLang="en-US" sz="2400" b="1" spc="-15">
                <a:latin typeface="微软雅黑"/>
                <a:cs typeface="微软雅黑"/>
              </a:rPr>
              <a:t>贝叶斯优化介绍</a:t>
            </a:r>
            <a:endParaRPr lang="zh-CN" altLang="en-US" sz="2400">
              <a:latin typeface="微软雅黑"/>
              <a:cs typeface="微软雅黑"/>
            </a:endParaRPr>
          </a:p>
          <a:p>
            <a:pPr marL="12700" marR="64769" algn="just">
              <a:lnSpc>
                <a:spcPct val="150000"/>
              </a:lnSpc>
            </a:pPr>
            <a:r>
              <a:rPr lang="zh-CN" altLang="en-US" sz="2400" spc="65">
                <a:latin typeface="微软雅黑" panose="020B0503020204020204" pitchFamily="34" charset="-122"/>
                <a:ea typeface="微软雅黑" panose="020B0503020204020204" pitchFamily="34" charset="-122"/>
                <a:cs typeface="Cambria Math"/>
              </a:rPr>
              <a:t>贝叶斯优化，它是一种常用于调整超参数的技术。更通俗地说，贝叶斯优化可用于任何黑盒函数的优化。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BD3BB4-6012-4FD3-8996-8F9311743054}"/>
              </a:ext>
            </a:extLst>
          </p:cNvPr>
          <p:cNvSpPr txBox="1"/>
          <p:nvPr/>
        </p:nvSpPr>
        <p:spPr>
          <a:xfrm>
            <a:off x="646430" y="2895600"/>
            <a:ext cx="10859465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pc="-15">
                <a:latin typeface="微软雅黑"/>
                <a:cs typeface="微软雅黑"/>
              </a:rPr>
              <a:t>贝叶斯优化</a:t>
            </a:r>
            <a:r>
              <a:rPr lang="zh-CN" altLang="en-US" sz="2400" b="1" spc="65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(1) </a:t>
            </a:r>
            <a:r>
              <a:rPr lang="zh-CN" altLang="en-US" smtClean="0"/>
              <a:t>在</a:t>
            </a:r>
            <a:r>
              <a:rPr lang="en-US" altLang="zh-CN" smtClean="0"/>
              <a:t>SVM</a:t>
            </a:r>
            <a:r>
              <a:rPr lang="zh-CN" altLang="en-US" smtClean="0"/>
              <a:t>模型的</a:t>
            </a:r>
            <a:r>
              <a:rPr lang="en-US" altLang="zh-CN" smtClean="0"/>
              <a:t>C</a:t>
            </a:r>
            <a:r>
              <a:rPr lang="zh-CN" altLang="en-US" smtClean="0"/>
              <a:t>和</a:t>
            </a:r>
            <a:r>
              <a:rPr lang="en-US" altLang="zh-CN" smtClean="0"/>
              <a:t>γ</a:t>
            </a:r>
            <a:r>
              <a:rPr lang="zh-CN" altLang="en-US" smtClean="0"/>
              <a:t>的设定搜索范围中随机选取</a:t>
            </a:r>
            <a:r>
              <a:rPr lang="en-US" altLang="zh-CN" smtClean="0"/>
              <a:t>n0</a:t>
            </a:r>
            <a:r>
              <a:rPr lang="zh-CN" altLang="en-US" smtClean="0"/>
              <a:t>个采样点， 以十折交叉验证的平均测试准确率为目标函数</a:t>
            </a:r>
            <a:r>
              <a:rPr lang="en-US" altLang="zh-CN" smtClean="0"/>
              <a:t>f, </a:t>
            </a:r>
            <a:r>
              <a:rPr lang="zh-CN" altLang="en-US" smtClean="0"/>
              <a:t>模型的不同参数组合作为自变量</a:t>
            </a:r>
            <a:r>
              <a:rPr lang="en-US" altLang="zh-CN" smtClean="0"/>
              <a:t>x, </a:t>
            </a:r>
            <a:r>
              <a:rPr lang="zh-CN" altLang="en-US" smtClean="0"/>
              <a:t>构成代理模型框架， 得到目标函数的初始分布和采样点集</a:t>
            </a:r>
            <a:r>
              <a:rPr lang="en-US" altLang="zh-CN" smtClean="0"/>
              <a:t>D;</a:t>
            </a:r>
            <a:br>
              <a:rPr lang="en-US" altLang="zh-CN" smtClean="0"/>
            </a:br>
            <a:r>
              <a:rPr lang="en-US" altLang="zh-CN" smtClean="0"/>
              <a:t>(2) </a:t>
            </a:r>
            <a:r>
              <a:rPr lang="zh-CN" altLang="en-US" smtClean="0"/>
              <a:t>通过最大化采集函数选择下一个采样点</a:t>
            </a:r>
            <a:r>
              <a:rPr lang="en-US" altLang="zh-CN" err="1" smtClean="0"/>
              <a:t>xt</a:t>
            </a:r>
            <a:r>
              <a:rPr lang="en-US" altLang="zh-CN" smtClean="0"/>
              <a:t>, </a:t>
            </a:r>
            <a:r>
              <a:rPr lang="zh-CN" altLang="en-US" smtClean="0"/>
              <a:t>得到采样点函数值</a:t>
            </a:r>
            <a:r>
              <a:rPr lang="en-US" altLang="zh-CN" smtClean="0"/>
              <a:t>f(</a:t>
            </a:r>
            <a:r>
              <a:rPr lang="en-US" altLang="zh-CN" err="1" smtClean="0"/>
              <a:t>xt</a:t>
            </a:r>
            <a:r>
              <a:rPr lang="en-US" altLang="zh-CN" smtClean="0"/>
              <a:t>);</a:t>
            </a:r>
            <a:br>
              <a:rPr lang="en-US" altLang="zh-CN" smtClean="0"/>
            </a:br>
            <a:r>
              <a:rPr lang="en-US" altLang="zh-CN" smtClean="0"/>
              <a:t>(3) </a:t>
            </a:r>
            <a:r>
              <a:rPr lang="zh-CN" altLang="en-US" smtClean="0"/>
              <a:t>将新的采样点</a:t>
            </a:r>
            <a:r>
              <a:rPr lang="en-US" altLang="zh-CN" smtClean="0"/>
              <a:t>[</a:t>
            </a:r>
            <a:r>
              <a:rPr lang="en-US" altLang="zh-CN" err="1" smtClean="0"/>
              <a:t>xt</a:t>
            </a:r>
            <a:r>
              <a:rPr lang="en-US" altLang="zh-CN" smtClean="0"/>
              <a:t>, f(</a:t>
            </a:r>
            <a:r>
              <a:rPr lang="en-US" altLang="zh-CN" err="1" smtClean="0"/>
              <a:t>xt</a:t>
            </a:r>
            <a:r>
              <a:rPr lang="en-US" altLang="zh-CN" smtClean="0"/>
              <a:t>)]</a:t>
            </a:r>
            <a:r>
              <a:rPr lang="zh-CN" altLang="en-US" smtClean="0"/>
              <a:t>添加到采样点集</a:t>
            </a:r>
            <a:r>
              <a:rPr lang="en-US" altLang="zh-CN" smtClean="0"/>
              <a:t>D</a:t>
            </a:r>
            <a:r>
              <a:rPr lang="zh-CN" altLang="en-US" smtClean="0"/>
              <a:t>中， 更新高斯过程代理模型， 使得代理模型更加贴合目标函数的分布；</a:t>
            </a:r>
            <a:br>
              <a:rPr lang="zh-CN" altLang="en-US" smtClean="0"/>
            </a:br>
            <a:r>
              <a:rPr lang="en-US" altLang="zh-CN" smtClean="0"/>
              <a:t>(4) </a:t>
            </a:r>
            <a:r>
              <a:rPr lang="zh-CN" altLang="en-US" smtClean="0"/>
              <a:t>设定一个最大迭代次数， 当迭代次数达到最大次数时， 停止算法迭代， 输出最优采样点以及对应的目标函数最优值， 即</a:t>
            </a:r>
            <a:r>
              <a:rPr lang="en-US" altLang="zh-CN" smtClean="0"/>
              <a:t>SVM</a:t>
            </a:r>
            <a:r>
              <a:rPr lang="zh-CN" altLang="en-US" smtClean="0"/>
              <a:t>模型的最优参数</a:t>
            </a:r>
            <a:r>
              <a:rPr lang="en-US" altLang="zh-CN" smtClean="0"/>
              <a:t>C</a:t>
            </a:r>
            <a:r>
              <a:rPr lang="zh-CN" altLang="en-US" smtClean="0"/>
              <a:t>和</a:t>
            </a:r>
            <a:r>
              <a:rPr lang="en-US" altLang="zh-CN" smtClean="0"/>
              <a:t>γ</a:t>
            </a:r>
            <a:r>
              <a:rPr lang="zh-CN" altLang="en-US" smtClean="0"/>
              <a:t>。</a:t>
            </a:r>
            <a:endParaRPr lang="zh-CN" altLang="en-US" spc="6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35024D95-3012-4EEA-BD02-253BA84E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31" y="227533"/>
            <a:ext cx="5031435" cy="553998"/>
          </a:xfrm>
        </p:spPr>
        <p:txBody>
          <a:bodyPr/>
          <a:lstStyle/>
          <a:p>
            <a:r>
              <a:rPr lang="en-US" altLang="zh-CN" spc="-1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</a:t>
            </a:r>
            <a:r>
              <a:rPr kumimoji="0" lang="en-US" altLang="zh-CN" sz="3600" b="1" i="0" u="none" strike="noStrike" kern="0" cap="none" spc="-1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.</a:t>
            </a:r>
            <a:r>
              <a:rPr kumimoji="0" lang="zh-CN" altLang="en-US" sz="3600" b="1" i="0" u="none" strike="noStrike" kern="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贝叶斯</a:t>
            </a:r>
            <a:r>
              <a:rPr kumimoji="0" lang="zh-CN" altLang="en-US" sz="3600" b="1" i="0" u="none" strike="noStrike" kern="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优化算法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23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131" y="227533"/>
            <a:ext cx="5031435" cy="553998"/>
          </a:xfrm>
        </p:spPr>
        <p:txBody>
          <a:bodyPr/>
          <a:lstStyle/>
          <a:p>
            <a:r>
              <a:rPr lang="en-US" altLang="zh-CN" spc="-1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3.</a:t>
            </a:r>
            <a:r>
              <a:rPr lang="zh-CN" altLang="en-US" spc="-1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贝叶斯</a:t>
            </a:r>
            <a:r>
              <a:rPr lang="zh-CN" altLang="en-US" spc="-1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优化算法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10292"/>
            <a:ext cx="4323809" cy="3571429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810000" y="2590800"/>
            <a:ext cx="1371600" cy="685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右大括号 7"/>
          <p:cNvSpPr/>
          <p:nvPr/>
        </p:nvSpPr>
        <p:spPr>
          <a:xfrm>
            <a:off x="8077200" y="2438400"/>
            <a:ext cx="609600" cy="2209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23609" y="2221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拟合函数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86800" y="33586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置信区间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42904" y="581530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灰色区间为一个函数空间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不同</a:t>
            </a:r>
            <a:r>
              <a:rPr lang="zh-CN" altLang="en-US" b="1" smtClean="0">
                <a:solidFill>
                  <a:srgbClr val="FF0000"/>
                </a:solidFill>
              </a:rPr>
              <a:t>参数集合的增加会改变这个函数空间（泛函分析）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 smtClean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362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131" y="227533"/>
            <a:ext cx="5031435" cy="553998"/>
          </a:xfrm>
        </p:spPr>
        <p:txBody>
          <a:bodyPr/>
          <a:lstStyle/>
          <a:p>
            <a:r>
              <a:rPr lang="en-US" altLang="zh-CN" spc="-1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3.</a:t>
            </a:r>
            <a:r>
              <a:rPr lang="zh-CN" altLang="en-US" spc="-1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贝叶斯</a:t>
            </a:r>
            <a:r>
              <a:rPr lang="zh-CN" altLang="en-US" spc="-1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优化算法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10292"/>
            <a:ext cx="4323809" cy="3571429"/>
          </a:xfrm>
          <a:prstGeom prst="rect">
            <a:avLst/>
          </a:prstGeom>
        </p:spPr>
      </p:pic>
      <p:sp>
        <p:nvSpPr>
          <p:cNvPr id="5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 smtClean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875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131" y="227533"/>
            <a:ext cx="5031435" cy="553998"/>
          </a:xfrm>
        </p:spPr>
        <p:txBody>
          <a:bodyPr/>
          <a:lstStyle/>
          <a:p>
            <a:r>
              <a:rPr lang="en-US" altLang="zh-CN" spc="-1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3.</a:t>
            </a:r>
            <a:r>
              <a:rPr lang="zh-CN" altLang="en-US" spc="-1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贝叶斯</a:t>
            </a:r>
            <a:r>
              <a:rPr lang="zh-CN" altLang="en-US" spc="-1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优化算法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77" y="1691245"/>
            <a:ext cx="4561905" cy="3809524"/>
          </a:xfrm>
          <a:prstGeom prst="rect">
            <a:avLst/>
          </a:prstGeom>
        </p:spPr>
      </p:pic>
      <p:sp>
        <p:nvSpPr>
          <p:cNvPr id="5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 smtClean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55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62255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30"/>
              </a:spcBef>
            </a:pP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err="1"/>
              <a:t>目录</a:t>
            </a:r>
            <a:endParaRPr spc="-15"/>
          </a:p>
        </p:txBody>
      </p:sp>
      <p:sp>
        <p:nvSpPr>
          <p:cNvPr id="4" name="object 4"/>
          <p:cNvSpPr txBox="1"/>
          <p:nvPr/>
        </p:nvSpPr>
        <p:spPr>
          <a:xfrm>
            <a:off x="2990214" y="1639697"/>
            <a:ext cx="5421630" cy="4130618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marL="763905" indent="-751840">
              <a:lnSpc>
                <a:spcPct val="100000"/>
              </a:lnSpc>
              <a:spcBef>
                <a:spcPts val="2210"/>
              </a:spcBef>
              <a:buFont typeface="Impact"/>
              <a:buAutoNum type="arabicPeriod"/>
              <a:tabLst>
                <a:tab pos="763905" algn="l"/>
                <a:tab pos="764540" algn="l"/>
              </a:tabLst>
            </a:pPr>
            <a:r>
              <a:rPr sz="3600" spc="-10" err="1">
                <a:latin typeface="微软雅黑"/>
                <a:cs typeface="微软雅黑"/>
              </a:rPr>
              <a:t>支持向量机概述</a:t>
            </a:r>
            <a:endParaRPr sz="3600">
              <a:latin typeface="微软雅黑"/>
              <a:cs typeface="微软雅黑"/>
            </a:endParaRPr>
          </a:p>
          <a:p>
            <a:pPr marL="810895" indent="-798830">
              <a:lnSpc>
                <a:spcPct val="100000"/>
              </a:lnSpc>
              <a:spcBef>
                <a:spcPts val="2115"/>
              </a:spcBef>
              <a:buFont typeface="Impact"/>
              <a:buAutoNum type="arabicPeriod"/>
              <a:tabLst>
                <a:tab pos="810895" algn="l"/>
                <a:tab pos="811530" algn="l"/>
              </a:tabLst>
            </a:pPr>
            <a:r>
              <a:rPr sz="3600" spc="-10" err="1">
                <a:latin typeface="微软雅黑"/>
                <a:cs typeface="微软雅黑"/>
              </a:rPr>
              <a:t>线性</a:t>
            </a:r>
            <a:r>
              <a:rPr lang="zh-CN" altLang="en-US" sz="3600" spc="-10">
                <a:latin typeface="微软雅黑"/>
                <a:cs typeface="微软雅黑"/>
              </a:rPr>
              <a:t>不</a:t>
            </a:r>
            <a:r>
              <a:rPr sz="3600" spc="-10" err="1" smtClean="0">
                <a:latin typeface="微软雅黑"/>
                <a:cs typeface="微软雅黑"/>
              </a:rPr>
              <a:t>可分支持向量机</a:t>
            </a:r>
            <a:endParaRPr lang="en-US" sz="3600" spc="-10" smtClean="0">
              <a:latin typeface="微软雅黑"/>
              <a:cs typeface="微软雅黑"/>
            </a:endParaRPr>
          </a:p>
          <a:p>
            <a:pPr marL="810895" indent="-798830">
              <a:lnSpc>
                <a:spcPct val="100000"/>
              </a:lnSpc>
              <a:spcBef>
                <a:spcPts val="2115"/>
              </a:spcBef>
              <a:buFont typeface="Impact"/>
              <a:buAutoNum type="arabicPeriod"/>
              <a:tabLst>
                <a:tab pos="810895" algn="l"/>
                <a:tab pos="811530" algn="l"/>
              </a:tabLst>
            </a:pPr>
            <a:r>
              <a:rPr lang="zh-CN" altLang="en-US" sz="3600" spc="-10">
                <a:latin typeface="微软雅黑"/>
                <a:cs typeface="微软雅黑"/>
              </a:rPr>
              <a:t>贝叶</a:t>
            </a:r>
            <a:r>
              <a:rPr lang="zh-CN" altLang="en-US" sz="3600" spc="-10" smtClean="0">
                <a:latin typeface="微软雅黑"/>
                <a:cs typeface="微软雅黑"/>
              </a:rPr>
              <a:t>斯优化算法</a:t>
            </a:r>
            <a:endParaRPr sz="3600">
              <a:latin typeface="微软雅黑"/>
              <a:cs typeface="微软雅黑"/>
            </a:endParaRPr>
          </a:p>
          <a:p>
            <a:pPr marL="822960" indent="-810895">
              <a:lnSpc>
                <a:spcPct val="100000"/>
              </a:lnSpc>
              <a:spcBef>
                <a:spcPts val="2100"/>
              </a:spcBef>
              <a:buFont typeface="Impact"/>
              <a:buAutoNum type="arabicPeriod"/>
              <a:tabLst>
                <a:tab pos="822960" algn="l"/>
                <a:tab pos="823594" algn="l"/>
              </a:tabLst>
            </a:pPr>
            <a:r>
              <a:rPr lang="zh-CN" altLang="en-US" sz="3600" spc="-10">
                <a:latin typeface="微软雅黑"/>
                <a:cs typeface="微软雅黑"/>
              </a:rPr>
              <a:t>贝叶斯优化支持向量机</a:t>
            </a:r>
            <a:endParaRPr lang="zh-CN" altLang="en-US" sz="3600">
              <a:latin typeface="微软雅黑"/>
              <a:cs typeface="微软雅黑"/>
            </a:endParaRPr>
          </a:p>
          <a:p>
            <a:pPr marL="836294" indent="-797560">
              <a:lnSpc>
                <a:spcPct val="100000"/>
              </a:lnSpc>
              <a:spcBef>
                <a:spcPts val="2100"/>
              </a:spcBef>
              <a:buFont typeface="Impact"/>
              <a:buAutoNum type="arabicPeriod"/>
              <a:tabLst>
                <a:tab pos="836294" algn="l"/>
                <a:tab pos="836930" algn="l"/>
              </a:tabLst>
            </a:pPr>
            <a:r>
              <a:rPr lang="zh-CN" altLang="en-US" sz="3600" spc="-5">
                <a:latin typeface="微软雅黑"/>
                <a:cs typeface="微软雅黑"/>
              </a:rPr>
              <a:t>实验流程与实验结果</a:t>
            </a:r>
            <a:endParaRPr lang="zh-CN" altLang="en-US"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131" y="227533"/>
            <a:ext cx="5031435" cy="553998"/>
          </a:xfrm>
        </p:spPr>
        <p:txBody>
          <a:bodyPr/>
          <a:lstStyle/>
          <a:p>
            <a:r>
              <a:rPr lang="en-US" altLang="zh-CN" spc="-1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3.</a:t>
            </a:r>
            <a:r>
              <a:rPr lang="zh-CN" altLang="en-US" spc="-1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贝叶斯</a:t>
            </a:r>
            <a:r>
              <a:rPr lang="zh-CN" altLang="en-US" spc="-1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优化算法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73" y="1676959"/>
            <a:ext cx="4885714" cy="3838095"/>
          </a:xfrm>
          <a:prstGeom prst="rect">
            <a:avLst/>
          </a:prstGeom>
        </p:spPr>
      </p:pic>
      <p:sp>
        <p:nvSpPr>
          <p:cNvPr id="5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 smtClean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578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 smtClean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15539" y="4343400"/>
            <a:ext cx="6278880" cy="647700"/>
          </a:xfrm>
          <a:custGeom>
            <a:avLst/>
            <a:gdLst/>
            <a:ahLst/>
            <a:cxnLst/>
            <a:rect l="l" t="t" r="r" b="b"/>
            <a:pathLst>
              <a:path w="6278880" h="647700">
                <a:moveTo>
                  <a:pt x="6278880" y="0"/>
                </a:moveTo>
                <a:lnTo>
                  <a:pt x="135636" y="0"/>
                </a:lnTo>
                <a:lnTo>
                  <a:pt x="92756" y="6912"/>
                </a:lnTo>
                <a:lnTo>
                  <a:pt x="55522" y="26164"/>
                </a:lnTo>
                <a:lnTo>
                  <a:pt x="26164" y="55522"/>
                </a:lnTo>
                <a:lnTo>
                  <a:pt x="6912" y="92756"/>
                </a:lnTo>
                <a:lnTo>
                  <a:pt x="0" y="135636"/>
                </a:lnTo>
                <a:lnTo>
                  <a:pt x="0" y="647700"/>
                </a:lnTo>
                <a:lnTo>
                  <a:pt x="6143244" y="647700"/>
                </a:lnTo>
                <a:lnTo>
                  <a:pt x="6186123" y="640787"/>
                </a:lnTo>
                <a:lnTo>
                  <a:pt x="6223357" y="621535"/>
                </a:lnTo>
                <a:lnTo>
                  <a:pt x="6252715" y="592177"/>
                </a:lnTo>
                <a:lnTo>
                  <a:pt x="6271967" y="554943"/>
                </a:lnTo>
                <a:lnTo>
                  <a:pt x="6278880" y="512064"/>
                </a:lnTo>
                <a:lnTo>
                  <a:pt x="6278880" y="0"/>
                </a:lnTo>
                <a:close/>
              </a:path>
            </a:pathLst>
          </a:custGeom>
          <a:solidFill>
            <a:srgbClr val="1252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53488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4</a:t>
            </a:r>
            <a:r>
              <a:rPr spc="-1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.</a:t>
            </a:r>
            <a:r>
              <a:rPr lang="zh-CN" altLang="en-US" spc="-1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贝叶斯优化支持向量机</a:t>
            </a:r>
            <a:endParaRPr spc="-1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A111E12-BFFB-47D2-B3B0-EA51C239DA4F}"/>
              </a:ext>
            </a:extLst>
          </p:cNvPr>
          <p:cNvSpPr txBox="1"/>
          <p:nvPr/>
        </p:nvSpPr>
        <p:spPr>
          <a:xfrm>
            <a:off x="2990214" y="1639697"/>
            <a:ext cx="5421630" cy="4130618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marL="763905" indent="-751840">
              <a:lnSpc>
                <a:spcPct val="100000"/>
              </a:lnSpc>
              <a:spcBef>
                <a:spcPts val="2210"/>
              </a:spcBef>
              <a:buFont typeface="Impact"/>
              <a:buAutoNum type="arabicPeriod"/>
              <a:tabLst>
                <a:tab pos="763905" algn="l"/>
                <a:tab pos="764540" algn="l"/>
              </a:tabLst>
            </a:pPr>
            <a:r>
              <a:rPr sz="3600" spc="-10" err="1">
                <a:solidFill>
                  <a:schemeClr val="tx1"/>
                </a:solidFill>
                <a:latin typeface="微软雅黑"/>
                <a:cs typeface="微软雅黑"/>
              </a:rPr>
              <a:t>支持向量机概述</a:t>
            </a:r>
            <a:endParaRPr sz="3600">
              <a:solidFill>
                <a:schemeClr val="tx1"/>
              </a:solidFill>
              <a:latin typeface="微软雅黑"/>
              <a:cs typeface="微软雅黑"/>
            </a:endParaRPr>
          </a:p>
          <a:p>
            <a:pPr marL="810895" indent="-798830">
              <a:lnSpc>
                <a:spcPct val="100000"/>
              </a:lnSpc>
              <a:spcBef>
                <a:spcPts val="2115"/>
              </a:spcBef>
              <a:buFont typeface="Impact"/>
              <a:buAutoNum type="arabicPeriod"/>
              <a:tabLst>
                <a:tab pos="810895" algn="l"/>
                <a:tab pos="811530" algn="l"/>
              </a:tabLst>
            </a:pPr>
            <a:r>
              <a:rPr sz="3600" spc="-10" err="1">
                <a:latin typeface="微软雅黑"/>
                <a:cs typeface="微软雅黑"/>
              </a:rPr>
              <a:t>线性</a:t>
            </a:r>
            <a:r>
              <a:rPr lang="zh-CN" altLang="en-US" sz="3600" spc="-10">
                <a:latin typeface="微软雅黑"/>
                <a:cs typeface="微软雅黑"/>
              </a:rPr>
              <a:t>不</a:t>
            </a:r>
            <a:r>
              <a:rPr sz="3600" spc="-10" err="1" smtClean="0">
                <a:latin typeface="微软雅黑"/>
                <a:cs typeface="微软雅黑"/>
              </a:rPr>
              <a:t>可分支持向量机</a:t>
            </a:r>
            <a:endParaRPr lang="en-US" sz="3600" spc="-10" smtClean="0">
              <a:latin typeface="微软雅黑"/>
              <a:cs typeface="微软雅黑"/>
            </a:endParaRPr>
          </a:p>
          <a:p>
            <a:pPr marL="810895" indent="-798830">
              <a:lnSpc>
                <a:spcPct val="100000"/>
              </a:lnSpc>
              <a:spcBef>
                <a:spcPts val="2115"/>
              </a:spcBef>
              <a:buFont typeface="Impact"/>
              <a:buAutoNum type="arabicPeriod"/>
              <a:tabLst>
                <a:tab pos="810895" algn="l"/>
                <a:tab pos="811530" algn="l"/>
              </a:tabLst>
            </a:pPr>
            <a:r>
              <a:rPr lang="zh-CN" altLang="en-US" sz="3600" spc="-10">
                <a:latin typeface="微软雅黑"/>
                <a:cs typeface="微软雅黑"/>
              </a:rPr>
              <a:t>贝叶</a:t>
            </a:r>
            <a:r>
              <a:rPr lang="zh-CN" altLang="en-US" sz="3600" spc="-10" smtClean="0">
                <a:latin typeface="微软雅黑"/>
                <a:cs typeface="微软雅黑"/>
              </a:rPr>
              <a:t>斯优化算法</a:t>
            </a:r>
            <a:endParaRPr sz="3600">
              <a:latin typeface="微软雅黑"/>
              <a:cs typeface="微软雅黑"/>
            </a:endParaRPr>
          </a:p>
          <a:p>
            <a:pPr marL="822960" indent="-810895">
              <a:lnSpc>
                <a:spcPct val="100000"/>
              </a:lnSpc>
              <a:spcBef>
                <a:spcPts val="2100"/>
              </a:spcBef>
              <a:buFont typeface="Impact"/>
              <a:buAutoNum type="arabicPeriod"/>
              <a:tabLst>
                <a:tab pos="822960" algn="l"/>
                <a:tab pos="823594" algn="l"/>
              </a:tabLst>
            </a:pPr>
            <a:r>
              <a:rPr lang="zh-CN" altLang="en-US" sz="3600" spc="-10">
                <a:solidFill>
                  <a:schemeClr val="bg1"/>
                </a:solidFill>
                <a:latin typeface="微软雅黑"/>
                <a:cs typeface="微软雅黑"/>
              </a:rPr>
              <a:t>贝叶斯优化支持向量机</a:t>
            </a:r>
            <a:endParaRPr lang="zh-CN" altLang="en-US" sz="3600">
              <a:solidFill>
                <a:schemeClr val="bg1"/>
              </a:solidFill>
              <a:latin typeface="微软雅黑"/>
              <a:cs typeface="微软雅黑"/>
            </a:endParaRPr>
          </a:p>
          <a:p>
            <a:pPr marL="836294" indent="-797560">
              <a:lnSpc>
                <a:spcPct val="100000"/>
              </a:lnSpc>
              <a:spcBef>
                <a:spcPts val="2100"/>
              </a:spcBef>
              <a:buFont typeface="Impact"/>
              <a:buAutoNum type="arabicPeriod"/>
              <a:tabLst>
                <a:tab pos="836294" algn="l"/>
                <a:tab pos="836930" algn="l"/>
              </a:tabLst>
            </a:pPr>
            <a:r>
              <a:rPr lang="zh-CN" altLang="en-US" sz="3600" spc="-5">
                <a:latin typeface="微软雅黑"/>
                <a:cs typeface="微软雅黑"/>
              </a:rPr>
              <a:t>实验流程与实验结果</a:t>
            </a:r>
            <a:endParaRPr lang="zh-CN" altLang="en-US"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 smtClean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18" y="1443108"/>
            <a:ext cx="10811764" cy="566181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lang="zh-CN" altLang="en-US" sz="2400" b="1" spc="-15">
                <a:latin typeface="微软雅黑"/>
                <a:cs typeface="微软雅黑"/>
              </a:rPr>
              <a:t>贝叶斯优化框架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35024D95-3012-4EEA-BD02-253BA84E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31" y="227533"/>
            <a:ext cx="5031435" cy="553998"/>
          </a:xfrm>
        </p:spPr>
        <p:txBody>
          <a:bodyPr/>
          <a:lstStyle/>
          <a:p>
            <a:r>
              <a:rPr lang="en-US" altLang="zh-CN" spc="-10" noProof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4</a:t>
            </a:r>
            <a:r>
              <a:rPr kumimoji="0" lang="en-US" altLang="zh-CN" sz="3600" b="1" i="0" u="none" strike="noStrike" kern="0" cap="none" spc="-1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.</a:t>
            </a:r>
            <a:r>
              <a:rPr kumimoji="0" lang="zh-CN" altLang="en-US" sz="3600" b="1" i="0" u="none" strike="noStrike" kern="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贝叶斯优化支持向量机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AB1FE45-25E6-4513-B751-74E18CAD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33600"/>
            <a:ext cx="8763000" cy="43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8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 smtClean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51964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0" lang="en-US" altLang="zh-CN" sz="3600" b="1" i="0" u="none" strike="noStrike" kern="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3.</a:t>
            </a:r>
            <a:r>
              <a:rPr kumimoji="0" lang="zh-CN" altLang="en-US" sz="3600" b="1" i="0" u="none" strike="noStrike" kern="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贝叶斯优化支持向量机</a:t>
            </a:r>
            <a:endParaRPr spc="-5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095435-2437-4178-8A0F-85C9F335C8F8}"/>
              </a:ext>
            </a:extLst>
          </p:cNvPr>
          <p:cNvSpPr txBox="1"/>
          <p:nvPr/>
        </p:nvSpPr>
        <p:spPr>
          <a:xfrm>
            <a:off x="749025" y="1447800"/>
            <a:ext cx="10811764" cy="280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pc="-15">
                <a:latin typeface="微软雅黑"/>
                <a:cs typeface="微软雅黑"/>
              </a:rPr>
              <a:t>贝叶斯优化</a:t>
            </a:r>
            <a:r>
              <a:rPr lang="en-US" altLang="zh-CN" sz="2400" b="1" spc="-15">
                <a:latin typeface="微软雅黑"/>
                <a:cs typeface="微软雅黑"/>
              </a:rPr>
              <a:t>——</a:t>
            </a:r>
            <a:r>
              <a:rPr lang="zh-CN" altLang="en-US" sz="2400" b="1" spc="-15">
                <a:latin typeface="微软雅黑"/>
                <a:cs typeface="微软雅黑"/>
              </a:rPr>
              <a:t>采集函数</a:t>
            </a:r>
            <a:endParaRPr lang="en-US" altLang="zh-CN" sz="2400" b="1" spc="-15">
              <a:latin typeface="微软雅黑"/>
              <a:cs typeface="微软雅黑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i="0">
                <a:solidFill>
                  <a:srgbClr val="121212"/>
                </a:solidFill>
                <a:effectLst/>
                <a:latin typeface="-apple-system"/>
              </a:rPr>
              <a:t>常见的</a:t>
            </a:r>
            <a:r>
              <a:rPr lang="en-US" altLang="zh-CN" sz="2400" i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sz="2400" i="0">
                <a:solidFill>
                  <a:srgbClr val="121212"/>
                </a:solidFill>
                <a:effectLst/>
                <a:latin typeface="-apple-system"/>
              </a:rPr>
              <a:t>种采集函数</a:t>
            </a:r>
            <a:r>
              <a:rPr lang="zh-CN" altLang="en-US" sz="2400">
                <a:solidFill>
                  <a:srgbClr val="121212"/>
                </a:solidFill>
                <a:latin typeface="-apple-system"/>
              </a:rPr>
              <a:t>：</a:t>
            </a:r>
            <a:endParaRPr lang="en-US" altLang="zh-CN" sz="2400">
              <a:solidFill>
                <a:srgbClr val="121212"/>
              </a:solidFill>
              <a:latin typeface="-apple-system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>
                <a:solidFill>
                  <a:srgbClr val="121212"/>
                </a:solidFill>
                <a:effectLst/>
                <a:latin typeface="-apple-system"/>
              </a:rPr>
              <a:t>提升的概率</a:t>
            </a:r>
            <a:r>
              <a:rPr lang="en-US" altLang="zh-CN" sz="2400" b="0" i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en-US" altLang="zh-CN" sz="2400" b="0" i="0" err="1">
                <a:solidFill>
                  <a:srgbClr val="121212"/>
                </a:solidFill>
                <a:effectLst/>
                <a:latin typeface="-apple-system"/>
              </a:rPr>
              <a:t>Probabilityimprovement,PI</a:t>
            </a:r>
            <a:r>
              <a:rPr lang="en-US" altLang="zh-CN" sz="2400" b="0" i="0">
                <a:solidFill>
                  <a:srgbClr val="121212"/>
                </a:solidFill>
                <a:effectLst/>
                <a:latin typeface="-apple-system"/>
              </a:rPr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>
                <a:solidFill>
                  <a:srgbClr val="121212"/>
                </a:solidFill>
                <a:effectLst/>
                <a:latin typeface="-apple-system"/>
              </a:rPr>
              <a:t>提升的期望</a:t>
            </a:r>
            <a:r>
              <a:rPr lang="en-US" altLang="zh-CN" sz="2400" b="0" i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en-US" altLang="zh-CN" sz="2400" b="0" i="0" err="1">
                <a:solidFill>
                  <a:srgbClr val="121212"/>
                </a:solidFill>
                <a:effectLst/>
                <a:latin typeface="-apple-system"/>
              </a:rPr>
              <a:t>ExpectedImprovement,EI</a:t>
            </a:r>
            <a:r>
              <a:rPr lang="en-US" altLang="zh-CN" sz="2400" b="0" i="0">
                <a:solidFill>
                  <a:srgbClr val="121212"/>
                </a:solidFill>
                <a:effectLst/>
                <a:latin typeface="-apple-system"/>
              </a:rPr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>
                <a:solidFill>
                  <a:srgbClr val="121212"/>
                </a:solidFill>
                <a:effectLst/>
                <a:latin typeface="-apple-system"/>
              </a:rPr>
              <a:t>上置信边界，</a:t>
            </a:r>
            <a:r>
              <a:rPr lang="en-US" altLang="zh-CN" sz="2400" b="0" i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en-US" altLang="zh-CN" sz="2400" b="0" i="0" err="1">
                <a:solidFill>
                  <a:srgbClr val="121212"/>
                </a:solidFill>
                <a:effectLst/>
                <a:latin typeface="-apple-system"/>
              </a:rPr>
              <a:t>Upperconfidencebound</a:t>
            </a:r>
            <a:r>
              <a:rPr lang="zh-CN" altLang="en-US" sz="2400" b="0" i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sz="2400" b="0" i="0">
                <a:solidFill>
                  <a:srgbClr val="121212"/>
                </a:solidFill>
                <a:effectLst/>
                <a:latin typeface="-apple-system"/>
              </a:rPr>
              <a:t>UCB)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A08508-93D9-4CF1-8724-A1D5EC258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8" y="4251132"/>
            <a:ext cx="11615409" cy="25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10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 smtClean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2200" y="5105400"/>
            <a:ext cx="6278880" cy="647700"/>
          </a:xfrm>
          <a:custGeom>
            <a:avLst/>
            <a:gdLst/>
            <a:ahLst/>
            <a:cxnLst/>
            <a:rect l="l" t="t" r="r" b="b"/>
            <a:pathLst>
              <a:path w="6278880" h="647700">
                <a:moveTo>
                  <a:pt x="6278880" y="0"/>
                </a:moveTo>
                <a:lnTo>
                  <a:pt x="135636" y="0"/>
                </a:lnTo>
                <a:lnTo>
                  <a:pt x="92756" y="6912"/>
                </a:lnTo>
                <a:lnTo>
                  <a:pt x="55522" y="26164"/>
                </a:lnTo>
                <a:lnTo>
                  <a:pt x="26164" y="55522"/>
                </a:lnTo>
                <a:lnTo>
                  <a:pt x="6912" y="92756"/>
                </a:lnTo>
                <a:lnTo>
                  <a:pt x="0" y="135636"/>
                </a:lnTo>
                <a:lnTo>
                  <a:pt x="0" y="647700"/>
                </a:lnTo>
                <a:lnTo>
                  <a:pt x="6143244" y="647700"/>
                </a:lnTo>
                <a:lnTo>
                  <a:pt x="6186123" y="640787"/>
                </a:lnTo>
                <a:lnTo>
                  <a:pt x="6223357" y="621535"/>
                </a:lnTo>
                <a:lnTo>
                  <a:pt x="6252715" y="592177"/>
                </a:lnTo>
                <a:lnTo>
                  <a:pt x="6271967" y="554943"/>
                </a:lnTo>
                <a:lnTo>
                  <a:pt x="6278880" y="512064"/>
                </a:lnTo>
                <a:lnTo>
                  <a:pt x="6278880" y="0"/>
                </a:lnTo>
                <a:close/>
              </a:path>
            </a:pathLst>
          </a:custGeom>
          <a:solidFill>
            <a:srgbClr val="1252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53488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5</a:t>
            </a:r>
            <a:r>
              <a:rPr spc="-1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.</a:t>
            </a:r>
            <a:r>
              <a:rPr lang="zh-CN" altLang="en-US" spc="-1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实验流程与实验结果</a:t>
            </a:r>
            <a:endParaRPr spc="-1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A111E12-BFFB-47D2-B3B0-EA51C239DA4F}"/>
              </a:ext>
            </a:extLst>
          </p:cNvPr>
          <p:cNvSpPr txBox="1"/>
          <p:nvPr/>
        </p:nvSpPr>
        <p:spPr>
          <a:xfrm>
            <a:off x="2990214" y="1639697"/>
            <a:ext cx="5421630" cy="4130618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marL="763905" indent="-751840">
              <a:lnSpc>
                <a:spcPct val="100000"/>
              </a:lnSpc>
              <a:spcBef>
                <a:spcPts val="2210"/>
              </a:spcBef>
              <a:buFont typeface="Impact"/>
              <a:buAutoNum type="arabicPeriod"/>
              <a:tabLst>
                <a:tab pos="763905" algn="l"/>
                <a:tab pos="764540" algn="l"/>
              </a:tabLst>
            </a:pPr>
            <a:r>
              <a:rPr sz="3600" spc="-10" err="1">
                <a:solidFill>
                  <a:schemeClr val="tx1"/>
                </a:solidFill>
                <a:latin typeface="微软雅黑"/>
                <a:cs typeface="微软雅黑"/>
              </a:rPr>
              <a:t>支持向量机概述</a:t>
            </a:r>
            <a:endParaRPr sz="3600">
              <a:solidFill>
                <a:schemeClr val="tx1"/>
              </a:solidFill>
              <a:latin typeface="微软雅黑"/>
              <a:cs typeface="微软雅黑"/>
            </a:endParaRPr>
          </a:p>
          <a:p>
            <a:pPr marL="810895" indent="-798830">
              <a:lnSpc>
                <a:spcPct val="100000"/>
              </a:lnSpc>
              <a:spcBef>
                <a:spcPts val="2115"/>
              </a:spcBef>
              <a:buFont typeface="Impact"/>
              <a:buAutoNum type="arabicPeriod"/>
              <a:tabLst>
                <a:tab pos="810895" algn="l"/>
                <a:tab pos="811530" algn="l"/>
              </a:tabLst>
            </a:pPr>
            <a:r>
              <a:rPr sz="3600" spc="-10" err="1">
                <a:latin typeface="微软雅黑"/>
                <a:cs typeface="微软雅黑"/>
              </a:rPr>
              <a:t>线性</a:t>
            </a:r>
            <a:r>
              <a:rPr lang="zh-CN" altLang="en-US" sz="3600" spc="-10">
                <a:latin typeface="微软雅黑"/>
                <a:cs typeface="微软雅黑"/>
              </a:rPr>
              <a:t>不</a:t>
            </a:r>
            <a:r>
              <a:rPr sz="3600" spc="-10" err="1" smtClean="0">
                <a:latin typeface="微软雅黑"/>
                <a:cs typeface="微软雅黑"/>
              </a:rPr>
              <a:t>可分支持向量机</a:t>
            </a:r>
            <a:endParaRPr lang="en-US" sz="3600" spc="-10" smtClean="0">
              <a:latin typeface="微软雅黑"/>
              <a:cs typeface="微软雅黑"/>
            </a:endParaRPr>
          </a:p>
          <a:p>
            <a:pPr marL="810895" indent="-798830">
              <a:lnSpc>
                <a:spcPct val="100000"/>
              </a:lnSpc>
              <a:spcBef>
                <a:spcPts val="2115"/>
              </a:spcBef>
              <a:buFont typeface="Impact"/>
              <a:buAutoNum type="arabicPeriod"/>
              <a:tabLst>
                <a:tab pos="810895" algn="l"/>
                <a:tab pos="811530" algn="l"/>
              </a:tabLst>
            </a:pPr>
            <a:r>
              <a:rPr lang="zh-CN" altLang="en-US" sz="3600" spc="-10">
                <a:latin typeface="微软雅黑"/>
                <a:cs typeface="微软雅黑"/>
              </a:rPr>
              <a:t>贝叶斯优化</a:t>
            </a:r>
            <a:endParaRPr sz="3600">
              <a:latin typeface="微软雅黑"/>
              <a:cs typeface="微软雅黑"/>
            </a:endParaRPr>
          </a:p>
          <a:p>
            <a:pPr marL="822960" indent="-810895">
              <a:lnSpc>
                <a:spcPct val="100000"/>
              </a:lnSpc>
              <a:spcBef>
                <a:spcPts val="2100"/>
              </a:spcBef>
              <a:buFont typeface="Impact"/>
              <a:buAutoNum type="arabicPeriod"/>
              <a:tabLst>
                <a:tab pos="822960" algn="l"/>
                <a:tab pos="823594" algn="l"/>
              </a:tabLst>
            </a:pPr>
            <a:r>
              <a:rPr lang="zh-CN" altLang="en-US" sz="3600" spc="-10">
                <a:solidFill>
                  <a:schemeClr val="tx1"/>
                </a:solidFill>
                <a:latin typeface="微软雅黑"/>
                <a:cs typeface="微软雅黑"/>
              </a:rPr>
              <a:t>贝叶斯优化支持向量机</a:t>
            </a:r>
            <a:endParaRPr lang="zh-CN" altLang="en-US" sz="3600">
              <a:solidFill>
                <a:schemeClr val="tx1"/>
              </a:solidFill>
              <a:latin typeface="微软雅黑"/>
              <a:cs typeface="微软雅黑"/>
            </a:endParaRPr>
          </a:p>
          <a:p>
            <a:pPr marL="836294" indent="-797560">
              <a:lnSpc>
                <a:spcPct val="100000"/>
              </a:lnSpc>
              <a:spcBef>
                <a:spcPts val="2100"/>
              </a:spcBef>
              <a:buFont typeface="Impact"/>
              <a:buAutoNum type="arabicPeriod"/>
              <a:tabLst>
                <a:tab pos="836294" algn="l"/>
                <a:tab pos="836930" algn="l"/>
              </a:tabLst>
            </a:pPr>
            <a:r>
              <a:rPr lang="zh-CN" altLang="en-US" sz="3600" spc="-5">
                <a:solidFill>
                  <a:schemeClr val="bg1"/>
                </a:solidFill>
                <a:latin typeface="微软雅黑"/>
                <a:cs typeface="微软雅黑"/>
              </a:rPr>
              <a:t>实验流程与实验结果</a:t>
            </a:r>
            <a:endParaRPr lang="zh-CN" altLang="en-US" sz="3600">
              <a:solidFill>
                <a:schemeClr val="bg1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87278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 smtClean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4978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smtClean="0">
                <a:latin typeface="Arial"/>
                <a:cs typeface="Arial"/>
              </a:rPr>
              <a:t>5</a:t>
            </a:r>
            <a:r>
              <a:rPr spc="-10" smtClean="0">
                <a:latin typeface="Arial"/>
                <a:cs typeface="Arial"/>
              </a:rPr>
              <a:t>.</a:t>
            </a:r>
            <a:r>
              <a:rPr lang="zh-CN" altLang="en-US" spc="-5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实验流程与实验结果</a:t>
            </a:r>
            <a:endParaRPr spc="-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549F7B-56FF-4A04-8505-61A19E06CE4B}"/>
              </a:ext>
            </a:extLst>
          </p:cNvPr>
          <p:cNvSpPr txBox="1"/>
          <p:nvPr/>
        </p:nvSpPr>
        <p:spPr>
          <a:xfrm>
            <a:off x="838200" y="1447800"/>
            <a:ext cx="5042175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pc="-15">
                <a:latin typeface="微软雅黑"/>
                <a:cs typeface="微软雅黑"/>
              </a:rPr>
              <a:t>（</a:t>
            </a:r>
            <a:r>
              <a:rPr lang="en-US" altLang="zh-CN" sz="2400" b="1" spc="-15">
                <a:latin typeface="微软雅黑"/>
                <a:cs typeface="微软雅黑"/>
              </a:rPr>
              <a:t>1</a:t>
            </a:r>
            <a:r>
              <a:rPr lang="zh-CN" altLang="en-US" sz="2400" b="1" spc="-15">
                <a:latin typeface="微软雅黑"/>
                <a:cs typeface="微软雅黑"/>
              </a:rPr>
              <a:t>）构建数据集</a:t>
            </a:r>
            <a:endParaRPr lang="en-US" altLang="zh-CN" sz="2400">
              <a:solidFill>
                <a:srgbClr val="121212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0" i="0">
                <a:solidFill>
                  <a:srgbClr val="121212"/>
                </a:solidFill>
                <a:effectLst/>
                <a:latin typeface="-apple-system"/>
              </a:rPr>
              <a:t>利用</a:t>
            </a:r>
            <a:r>
              <a:rPr lang="en-US" altLang="zh-CN" sz="2400" b="0" i="0" err="1">
                <a:solidFill>
                  <a:srgbClr val="121212"/>
                </a:solidFill>
                <a:effectLst/>
                <a:latin typeface="-apple-system"/>
              </a:rPr>
              <a:t>matlab</a:t>
            </a:r>
            <a:r>
              <a:rPr lang="zh-CN" altLang="en-US" sz="2400" b="0" i="0">
                <a:solidFill>
                  <a:srgbClr val="121212"/>
                </a:solidFill>
                <a:effectLst/>
                <a:latin typeface="-apple-system"/>
              </a:rPr>
              <a:t>种子生成</a:t>
            </a:r>
            <a:r>
              <a:rPr lang="en-US" altLang="zh-CN" sz="2400" b="0" i="0">
                <a:solidFill>
                  <a:srgbClr val="121212"/>
                </a:solidFill>
                <a:effectLst/>
                <a:latin typeface="-apple-system"/>
              </a:rPr>
              <a:t>200</a:t>
            </a:r>
            <a:r>
              <a:rPr lang="zh-CN" altLang="en-US" sz="2400" b="0" i="0">
                <a:solidFill>
                  <a:srgbClr val="121212"/>
                </a:solidFill>
                <a:effectLst/>
                <a:latin typeface="-apple-system"/>
              </a:rPr>
              <a:t>个随机点</a:t>
            </a:r>
            <a:endParaRPr lang="en-US" altLang="zh-CN" sz="2400" b="0" i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121212"/>
                </a:solidFill>
                <a:latin typeface="-apple-system"/>
              </a:rPr>
              <a:t>用</a:t>
            </a:r>
            <a:r>
              <a:rPr lang="en-US" altLang="zh-CN" sz="2400">
                <a:solidFill>
                  <a:srgbClr val="121212"/>
                </a:solidFill>
                <a:latin typeface="-apple-system"/>
              </a:rPr>
              <a:t>1</a:t>
            </a:r>
            <a:r>
              <a:rPr lang="zh-CN" altLang="en-US" sz="2400">
                <a:solidFill>
                  <a:srgbClr val="121212"/>
                </a:solidFill>
                <a:latin typeface="-apple-system"/>
              </a:rPr>
              <a:t>表示绿色类，</a:t>
            </a:r>
            <a:r>
              <a:rPr lang="en-US" altLang="zh-CN" sz="2400">
                <a:solidFill>
                  <a:srgbClr val="121212"/>
                </a:solidFill>
                <a:latin typeface="-apple-system"/>
              </a:rPr>
              <a:t>-1</a:t>
            </a:r>
            <a:r>
              <a:rPr lang="zh-CN" altLang="en-US" sz="2400">
                <a:solidFill>
                  <a:srgbClr val="121212"/>
                </a:solidFill>
                <a:latin typeface="-apple-system"/>
              </a:rPr>
              <a:t>表示红色类</a:t>
            </a:r>
            <a:endParaRPr lang="en-US" altLang="zh-CN" sz="2400">
              <a:solidFill>
                <a:srgbClr val="121212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0" i="0">
                <a:solidFill>
                  <a:srgbClr val="121212"/>
                </a:solidFill>
                <a:effectLst/>
                <a:latin typeface="-apple-system"/>
              </a:rPr>
              <a:t>数据的可视化结果如右图所示</a:t>
            </a:r>
            <a:endParaRPr lang="en-US" altLang="zh-CN" sz="2400" b="0" i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pc="-15">
                <a:latin typeface="微软雅黑"/>
                <a:cs typeface="微软雅黑"/>
              </a:rPr>
              <a:t>（</a:t>
            </a:r>
            <a:r>
              <a:rPr lang="en-US" altLang="zh-CN" sz="2400" b="1" spc="-15">
                <a:latin typeface="微软雅黑"/>
                <a:cs typeface="微软雅黑"/>
              </a:rPr>
              <a:t>2</a:t>
            </a:r>
            <a:r>
              <a:rPr lang="zh-CN" altLang="en-US" sz="2400" b="1" spc="-15">
                <a:latin typeface="微软雅黑"/>
                <a:cs typeface="微软雅黑"/>
              </a:rPr>
              <a:t>）划分交叉验证分集</a:t>
            </a:r>
            <a:endParaRPr lang="en-US" altLang="zh-CN" sz="2400" b="1" spc="-15">
              <a:latin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121212"/>
                </a:solidFill>
                <a:latin typeface="-apple-system"/>
              </a:rPr>
              <a:t>利用</a:t>
            </a:r>
            <a:r>
              <a:rPr lang="fr-FR" altLang="zh-CN" sz="2400">
                <a:solidFill>
                  <a:srgbClr val="121212"/>
                </a:solidFill>
                <a:latin typeface="-apple-system"/>
              </a:rPr>
              <a:t>c = cvpartition(n,‘KFold’,k)</a:t>
            </a:r>
            <a:r>
              <a:rPr lang="zh-CN" altLang="en-US" sz="2400">
                <a:solidFill>
                  <a:srgbClr val="121212"/>
                </a:solidFill>
                <a:latin typeface="-apple-system"/>
              </a:rPr>
              <a:t>函数</a:t>
            </a:r>
            <a:endParaRPr lang="en-US" altLang="zh-CN" sz="240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121212"/>
                </a:solidFill>
                <a:latin typeface="-apple-system"/>
              </a:rPr>
              <a:t>划分交叉验证分集，这里采用</a:t>
            </a:r>
            <a:r>
              <a:rPr lang="en-US" altLang="zh-CN" sz="2400">
                <a:solidFill>
                  <a:srgbClr val="121212"/>
                </a:solidFill>
                <a:latin typeface="-apple-system"/>
              </a:rPr>
              <a:t>10</a:t>
            </a:r>
            <a:r>
              <a:rPr lang="zh-CN" altLang="en-US" sz="2400">
                <a:solidFill>
                  <a:srgbClr val="121212"/>
                </a:solidFill>
                <a:latin typeface="-apple-system"/>
              </a:rPr>
              <a:t>折交叉验证，即</a:t>
            </a:r>
            <a:r>
              <a:rPr lang="en-US" altLang="zh-CN" sz="2400">
                <a:solidFill>
                  <a:srgbClr val="121212"/>
                </a:solidFill>
                <a:latin typeface="-apple-system"/>
              </a:rPr>
              <a:t>k=10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0FFF82A-E6F9-4A82-AB37-4AD52E34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192" y="1684312"/>
            <a:ext cx="6702282" cy="5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87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 marR="0" lvl="0" indent="0" defTabSz="91440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-25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27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4978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smtClean="0">
                <a:latin typeface="Arial"/>
                <a:cs typeface="Arial"/>
              </a:rPr>
              <a:t>5</a:t>
            </a:r>
            <a:r>
              <a:rPr spc="-10" smtClean="0">
                <a:latin typeface="Arial"/>
                <a:cs typeface="Arial"/>
              </a:rPr>
              <a:t>.</a:t>
            </a:r>
            <a:r>
              <a:rPr lang="zh-CN" altLang="en-US" spc="-5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实验流程与实验结果</a:t>
            </a:r>
            <a:endParaRPr spc="-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549F7B-56FF-4A04-8505-61A19E06CE4B}"/>
              </a:ext>
            </a:extLst>
          </p:cNvPr>
          <p:cNvSpPr txBox="1"/>
          <p:nvPr/>
        </p:nvSpPr>
        <p:spPr>
          <a:xfrm>
            <a:off x="228600" y="1447800"/>
            <a:ext cx="118239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cs typeface="微软雅黑"/>
              </a:rPr>
              <a:t>（</a:t>
            </a:r>
            <a:r>
              <a:rPr kumimoji="0" lang="en-US" altLang="zh-CN" sz="2400" b="1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cs typeface="微软雅黑"/>
              </a:rPr>
              <a:t>3</a:t>
            </a:r>
            <a:r>
              <a:rPr kumimoji="0" lang="zh-CN" altLang="en-US" sz="2400" b="1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cs typeface="微软雅黑"/>
              </a:rPr>
              <a:t>）配置贝叶斯优化</a:t>
            </a:r>
            <a:r>
              <a:rPr lang="zh-CN" altLang="en-US" sz="2400" b="1" spc="-15">
                <a:latin typeface="微软雅黑"/>
                <a:cs typeface="微软雅黑"/>
              </a:rPr>
              <a:t>支持向量机</a:t>
            </a:r>
            <a:r>
              <a:rPr kumimoji="0" lang="zh-CN" altLang="en-US" sz="2400" b="1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cs typeface="微软雅黑"/>
              </a:rPr>
              <a:t>模型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>
                <a:effectLst/>
                <a:latin typeface="Menlo"/>
              </a:rPr>
              <a:t>采集函数选择</a:t>
            </a:r>
            <a:r>
              <a:rPr lang="en-US" altLang="zh-CN" sz="2400" b="0" i="0">
                <a:effectLst/>
                <a:latin typeface="Menlo"/>
              </a:rPr>
              <a:t>EI</a:t>
            </a:r>
            <a:r>
              <a:rPr lang="zh-CN" altLang="en-US" sz="2400" b="0" i="0">
                <a:effectLst/>
                <a:latin typeface="Menlo"/>
              </a:rPr>
              <a:t>函数（</a:t>
            </a:r>
            <a:r>
              <a:rPr lang="en-US" altLang="zh-CN" sz="24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CN" sz="2400" b="0" i="0" err="1">
                <a:solidFill>
                  <a:srgbClr val="A709F5"/>
                </a:solidFill>
                <a:effectLst/>
                <a:latin typeface="Menlo"/>
              </a:rPr>
              <a:t>AcquisitionFunctionName</a:t>
            </a:r>
            <a:r>
              <a:rPr lang="en-US" altLang="zh-CN" sz="24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CN" sz="2400" b="0" i="0">
                <a:effectLst/>
                <a:latin typeface="Menlo"/>
              </a:rPr>
              <a:t>,</a:t>
            </a:r>
            <a:r>
              <a:rPr lang="en-US" altLang="zh-CN" sz="2400" b="0" i="0">
                <a:solidFill>
                  <a:srgbClr val="A709F5"/>
                </a:solidFill>
                <a:effectLst/>
                <a:latin typeface="Menlo"/>
              </a:rPr>
              <a:t>'expected-improvement-</a:t>
            </a:r>
            <a:r>
              <a:rPr lang="en-US" altLang="zh-CN" sz="2400" b="0" i="0" err="1">
                <a:solidFill>
                  <a:srgbClr val="A709F5"/>
                </a:solidFill>
                <a:effectLst/>
                <a:latin typeface="Menlo"/>
              </a:rPr>
              <a:t>plus’</a:t>
            </a:r>
            <a:r>
              <a:rPr lang="zh-CN" altLang="en-US" sz="2400" b="0" i="0">
                <a:effectLst/>
                <a:latin typeface="Menlo"/>
              </a:rPr>
              <a:t>）</a:t>
            </a:r>
            <a:endParaRPr lang="en-US" altLang="zh-CN" sz="2400" b="0" i="0">
              <a:effectLst/>
              <a:latin typeface="Menl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>
                <a:effectLst/>
                <a:latin typeface="Menlo"/>
              </a:rPr>
              <a:t>最大迭代次数设置为</a:t>
            </a:r>
            <a:r>
              <a:rPr lang="en-US" altLang="zh-CN" sz="2400" b="0" i="0">
                <a:effectLst/>
                <a:latin typeface="Menlo"/>
              </a:rPr>
              <a:t>15</a:t>
            </a:r>
            <a:r>
              <a:rPr lang="zh-CN" altLang="en-US" sz="2400" b="0" i="0">
                <a:effectLst/>
                <a:latin typeface="Menlo"/>
              </a:rPr>
              <a:t>（</a:t>
            </a:r>
            <a:r>
              <a:rPr lang="en-US" altLang="zh-CN" sz="2400" b="0" i="0">
                <a:solidFill>
                  <a:srgbClr val="A709F5"/>
                </a:solidFill>
                <a:effectLst/>
                <a:latin typeface="Menlo"/>
              </a:rPr>
              <a:t> 'MaxObjectiveEvaluations'</a:t>
            </a:r>
            <a:r>
              <a:rPr lang="en-US" altLang="zh-CN" sz="2400" b="0" i="0">
                <a:effectLst/>
                <a:latin typeface="Menlo"/>
              </a:rPr>
              <a:t>,15 </a:t>
            </a:r>
            <a:r>
              <a:rPr lang="zh-CN" altLang="en-US" sz="2400" b="0" i="0">
                <a:effectLst/>
                <a:latin typeface="Menlo"/>
              </a:rPr>
              <a:t>）</a:t>
            </a:r>
            <a:endParaRPr lang="en-US" altLang="zh-CN" sz="2400">
              <a:latin typeface="Menl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>
                <a:effectLst/>
                <a:latin typeface="Menlo"/>
              </a:rPr>
              <a:t>采用的数据为</a:t>
            </a:r>
            <a:r>
              <a:rPr lang="zh-CN" altLang="en-US" sz="2400" spc="-15">
                <a:latin typeface="微软雅黑"/>
                <a:cs typeface="微软雅黑"/>
              </a:rPr>
              <a:t>（</a:t>
            </a:r>
            <a:r>
              <a:rPr lang="en-US" altLang="zh-CN" sz="2400" spc="-15">
                <a:latin typeface="微软雅黑"/>
                <a:cs typeface="微软雅黑"/>
              </a:rPr>
              <a:t>2</a:t>
            </a:r>
            <a:r>
              <a:rPr lang="zh-CN" altLang="en-US" sz="2400" spc="-15">
                <a:latin typeface="微软雅黑"/>
                <a:cs typeface="微软雅黑"/>
              </a:rPr>
              <a:t>）中的交叉验证分集</a:t>
            </a:r>
            <a:r>
              <a:rPr lang="en-US" altLang="zh-CN" sz="2400" spc="-15">
                <a:latin typeface="微软雅黑"/>
                <a:cs typeface="微软雅黑"/>
              </a:rPr>
              <a:t>c</a:t>
            </a:r>
            <a:r>
              <a:rPr lang="zh-CN" altLang="en-US" sz="2400" spc="-15">
                <a:latin typeface="微软雅黑"/>
                <a:cs typeface="微软雅黑"/>
              </a:rPr>
              <a:t>（</a:t>
            </a:r>
            <a:r>
              <a:rPr lang="en-US" altLang="zh-CN" sz="2400" b="0" i="0">
                <a:solidFill>
                  <a:srgbClr val="A709F5"/>
                </a:solidFill>
                <a:effectLst/>
                <a:latin typeface="Menlo"/>
              </a:rPr>
              <a:t> '</a:t>
            </a:r>
            <a:r>
              <a:rPr lang="en-US" altLang="zh-CN" sz="2400" b="0" i="0" err="1">
                <a:solidFill>
                  <a:srgbClr val="A709F5"/>
                </a:solidFill>
                <a:effectLst/>
                <a:latin typeface="Menlo"/>
              </a:rPr>
              <a:t>CVPartition</a:t>
            </a:r>
            <a:r>
              <a:rPr lang="en-US" altLang="zh-CN" sz="24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CN" sz="2400" b="0" i="0">
                <a:effectLst/>
                <a:latin typeface="Menlo"/>
              </a:rPr>
              <a:t>,c </a:t>
            </a:r>
            <a:r>
              <a:rPr lang="zh-CN" altLang="en-US" sz="2400" spc="-15">
                <a:latin typeface="微软雅黑"/>
                <a:cs typeface="微软雅黑"/>
              </a:rPr>
              <a:t>）</a:t>
            </a:r>
            <a:endParaRPr lang="en-US" altLang="zh-CN" sz="2400" i="0">
              <a:effectLst/>
              <a:latin typeface="Menlo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>
                <a:effectLst/>
                <a:latin typeface="Menlo"/>
              </a:rPr>
              <a:t>相关配置程序：</a:t>
            </a:r>
            <a:endParaRPr lang="en-US" altLang="zh-CN" sz="2400" b="1" i="0">
              <a:effectLst/>
              <a:latin typeface="Menlo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>
                <a:effectLst/>
                <a:latin typeface="Menlo"/>
              </a:rPr>
              <a:t>opts = </a:t>
            </a:r>
            <a:r>
              <a:rPr lang="en-US" altLang="zh-CN" sz="2400" b="0" i="0" err="1">
                <a:effectLst/>
                <a:latin typeface="Menlo"/>
              </a:rPr>
              <a:t>struct</a:t>
            </a:r>
            <a:r>
              <a:rPr lang="en-US" altLang="zh-CN" sz="2400" b="0" i="0">
                <a:effectLst/>
                <a:latin typeface="Menlo"/>
              </a:rPr>
              <a:t>(</a:t>
            </a:r>
            <a:r>
              <a:rPr lang="en-US" altLang="zh-CN" sz="2400" b="0" i="0">
                <a:solidFill>
                  <a:srgbClr val="A709F5"/>
                </a:solidFill>
                <a:effectLst/>
                <a:latin typeface="Menlo"/>
              </a:rPr>
              <a:t>'CVPartition'</a:t>
            </a:r>
            <a:r>
              <a:rPr lang="en-US" altLang="zh-CN" sz="2400" b="0" i="0">
                <a:effectLst/>
                <a:latin typeface="Menlo"/>
              </a:rPr>
              <a:t>,c,</a:t>
            </a:r>
            <a:r>
              <a:rPr lang="en-US" altLang="zh-CN" sz="2400" b="0" i="0">
                <a:solidFill>
                  <a:srgbClr val="A709F5"/>
                </a:solidFill>
                <a:effectLst/>
                <a:latin typeface="Menlo"/>
              </a:rPr>
              <a:t>'AcquisitionFunctionName'</a:t>
            </a:r>
            <a:r>
              <a:rPr lang="en-US" altLang="zh-CN" sz="2400" b="0" i="0">
                <a:effectLst/>
                <a:latin typeface="Menlo"/>
              </a:rPr>
              <a:t>,</a:t>
            </a:r>
            <a:r>
              <a:rPr lang="en-US" altLang="zh-CN" sz="2400" b="0" i="0">
                <a:solidFill>
                  <a:srgbClr val="A709F5"/>
                </a:solidFill>
                <a:effectLst/>
                <a:latin typeface="Menlo"/>
              </a:rPr>
              <a:t>'expected-improvement-plus'</a:t>
            </a:r>
            <a:r>
              <a:rPr lang="en-US" altLang="zh-CN" sz="2400" b="0" i="0">
                <a:effectLst/>
                <a:latin typeface="Menlo"/>
              </a:rPr>
              <a:t>,</a:t>
            </a:r>
            <a:r>
              <a:rPr lang="en-US" altLang="zh-CN" sz="2400" b="0" i="0">
                <a:solidFill>
                  <a:srgbClr val="A709F5"/>
                </a:solidFill>
                <a:effectLst/>
                <a:latin typeface="Menlo"/>
              </a:rPr>
              <a:t>'MaxObjectiveEvaluations'</a:t>
            </a:r>
            <a:r>
              <a:rPr lang="en-US" altLang="zh-CN" sz="2400" b="0" i="0">
                <a:effectLst/>
                <a:latin typeface="Menlo"/>
              </a:rPr>
              <a:t>,15);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err="1">
                <a:effectLst/>
                <a:latin typeface="Menlo"/>
              </a:rPr>
              <a:t>Mdl</a:t>
            </a:r>
            <a:r>
              <a:rPr lang="en-US" altLang="zh-CN" sz="2400" b="0" i="0">
                <a:effectLst/>
                <a:latin typeface="Menlo"/>
              </a:rPr>
              <a:t> = </a:t>
            </a:r>
            <a:r>
              <a:rPr lang="en-US" altLang="zh-CN" sz="2400" b="0" i="0" err="1">
                <a:effectLst/>
                <a:latin typeface="Menlo"/>
              </a:rPr>
              <a:t>fitcsvm</a:t>
            </a:r>
            <a:r>
              <a:rPr lang="en-US" altLang="zh-CN" sz="2400" b="0" i="0">
                <a:effectLst/>
                <a:latin typeface="Menlo"/>
              </a:rPr>
              <a:t>(cdata,grp,</a:t>
            </a:r>
            <a:r>
              <a:rPr lang="en-US" altLang="zh-CN" sz="24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CN" sz="2400" b="0" i="0" err="1">
                <a:solidFill>
                  <a:srgbClr val="A709F5"/>
                </a:solidFill>
                <a:effectLst/>
                <a:latin typeface="Menlo"/>
              </a:rPr>
              <a:t>KernelFunction</a:t>
            </a:r>
            <a:r>
              <a:rPr lang="en-US" altLang="zh-CN" sz="24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CN" sz="2400" b="0" i="0">
                <a:effectLst/>
                <a:latin typeface="Menlo"/>
              </a:rPr>
              <a:t>,</a:t>
            </a:r>
            <a:r>
              <a:rPr lang="en-US" altLang="zh-CN" sz="24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CN" sz="2400" b="0" i="0" err="1">
                <a:solidFill>
                  <a:srgbClr val="A709F5"/>
                </a:solidFill>
                <a:effectLst/>
                <a:latin typeface="Menlo"/>
              </a:rPr>
              <a:t>rbf</a:t>
            </a:r>
            <a:r>
              <a:rPr lang="en-US" altLang="zh-CN" sz="24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CN" sz="2400" b="0" i="0">
                <a:effectLst/>
                <a:latin typeface="Menlo"/>
              </a:rPr>
              <a:t>, </a:t>
            </a:r>
            <a:r>
              <a:rPr lang="en-US" altLang="zh-CN" sz="2400" b="0" i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en-US" altLang="zh-CN" sz="2400" b="0" i="0">
              <a:effectLst/>
              <a:latin typeface="Menlo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>
                <a:solidFill>
                  <a:srgbClr val="A709F5"/>
                </a:solidFill>
                <a:effectLst/>
                <a:latin typeface="Menlo"/>
              </a:rPr>
              <a:t>'OptimizeHyperparameters'</a:t>
            </a:r>
            <a:r>
              <a:rPr lang="en-US" altLang="zh-CN" sz="2400" b="0" i="0">
                <a:effectLst/>
                <a:latin typeface="Menlo"/>
              </a:rPr>
              <a:t>,</a:t>
            </a:r>
            <a:r>
              <a:rPr lang="en-US" altLang="zh-CN" sz="2400" b="0" i="0">
                <a:solidFill>
                  <a:srgbClr val="A709F5"/>
                </a:solidFill>
                <a:effectLst/>
                <a:latin typeface="Menlo"/>
              </a:rPr>
              <a:t>'auto'</a:t>
            </a:r>
            <a:r>
              <a:rPr lang="en-US" altLang="zh-CN" sz="2400" b="0" i="0">
                <a:effectLst/>
                <a:latin typeface="Menlo"/>
              </a:rPr>
              <a:t>,</a:t>
            </a:r>
            <a:r>
              <a:rPr lang="en-US" altLang="zh-CN" sz="2400" b="0" i="0">
                <a:solidFill>
                  <a:srgbClr val="A709F5"/>
                </a:solidFill>
                <a:effectLst/>
                <a:latin typeface="Menlo"/>
              </a:rPr>
              <a:t>'HyperparameterOptimizationOptions'</a:t>
            </a:r>
            <a:r>
              <a:rPr lang="en-US" altLang="zh-CN" sz="2400" b="0" i="0">
                <a:effectLst/>
                <a:latin typeface="Menlo"/>
              </a:rPr>
              <a:t>,opts)</a:t>
            </a:r>
          </a:p>
        </p:txBody>
      </p:sp>
    </p:spTree>
    <p:extLst>
      <p:ext uri="{BB962C8B-B14F-4D97-AF65-F5344CB8AC3E}">
        <p14:creationId xmlns:p14="http://schemas.microsoft.com/office/powerpoint/2010/main" val="2202034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 marR="0" lvl="0" indent="0" defTabSz="91440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-25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28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4978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smtClean="0">
                <a:latin typeface="Arial"/>
                <a:cs typeface="Arial"/>
              </a:rPr>
              <a:t>5</a:t>
            </a:r>
            <a:r>
              <a:rPr spc="-10" smtClean="0">
                <a:latin typeface="Arial"/>
                <a:cs typeface="Arial"/>
              </a:rPr>
              <a:t>.</a:t>
            </a:r>
            <a:r>
              <a:rPr lang="zh-CN" altLang="en-US" spc="-5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实验流程与实验结果</a:t>
            </a:r>
            <a:endParaRPr spc="-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549F7B-56FF-4A04-8505-61A19E06CE4B}"/>
              </a:ext>
            </a:extLst>
          </p:cNvPr>
          <p:cNvSpPr txBox="1"/>
          <p:nvPr/>
        </p:nvSpPr>
        <p:spPr>
          <a:xfrm>
            <a:off x="724864" y="2057400"/>
            <a:ext cx="4154170" cy="3357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cs typeface="微软雅黑"/>
              </a:rPr>
              <a:t>（</a:t>
            </a:r>
            <a:r>
              <a:rPr kumimoji="0" lang="en-US" altLang="zh-CN" sz="2400" b="1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cs typeface="微软雅黑"/>
              </a:rPr>
              <a:t>4</a:t>
            </a:r>
            <a:r>
              <a:rPr kumimoji="0" lang="zh-CN" altLang="en-US" sz="2400" b="1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cs typeface="微软雅黑"/>
              </a:rPr>
              <a:t>）</a:t>
            </a:r>
            <a:r>
              <a:rPr lang="zh-CN" altLang="en-US" sz="2400" b="1" spc="-15">
                <a:latin typeface="微软雅黑"/>
                <a:cs typeface="微软雅黑"/>
              </a:rPr>
              <a:t>实验结果一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Menlo"/>
              </a:rPr>
              <a:t>右</a:t>
            </a:r>
            <a:r>
              <a:rPr lang="zh-CN" altLang="en-US" sz="2400" b="0" i="0">
                <a:effectLst/>
                <a:latin typeface="Menlo"/>
              </a:rPr>
              <a:t>图为贝叶斯优化的结果，</a:t>
            </a:r>
            <a:r>
              <a:rPr lang="zh-CN" altLang="en-US" sz="2400">
                <a:latin typeface="Menlo"/>
              </a:rPr>
              <a:t>可见</a:t>
            </a:r>
            <a:r>
              <a:rPr lang="zh-CN" altLang="en-US" sz="2400" i="0">
                <a:effectLst/>
                <a:latin typeface="Menlo"/>
              </a:rPr>
              <a:t>随着函数计算次数的增加</a:t>
            </a:r>
            <a:r>
              <a:rPr lang="zh-CN" altLang="en-US" sz="2400">
                <a:latin typeface="Menlo"/>
              </a:rPr>
              <a:t>，目标函数值越来越小</a:t>
            </a:r>
            <a:r>
              <a:rPr lang="zh-CN" altLang="en-US" sz="2400" i="0">
                <a:effectLst/>
                <a:latin typeface="Menlo"/>
              </a:rPr>
              <a:t>（本实验中优化的目标为</a:t>
            </a:r>
            <a:r>
              <a:rPr lang="en-US" altLang="zh-CN" sz="2400" i="0">
                <a:effectLst/>
                <a:latin typeface="Menlo"/>
              </a:rPr>
              <a:t>10</a:t>
            </a:r>
            <a:r>
              <a:rPr lang="zh-CN" altLang="en-US" sz="2400" i="0">
                <a:effectLst/>
                <a:latin typeface="Menlo"/>
              </a:rPr>
              <a:t>折交叉验证的损失函数）</a:t>
            </a:r>
            <a:endParaRPr lang="en-US" altLang="zh-CN" sz="2400" i="0">
              <a:effectLst/>
              <a:latin typeface="Menlo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AF68205-E198-4662-82AC-6F698D9B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464" y="1524000"/>
            <a:ext cx="691626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91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 marR="0" lvl="0" indent="0" defTabSz="91440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-25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29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4978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smtClean="0">
                <a:latin typeface="Arial"/>
                <a:cs typeface="Arial"/>
              </a:rPr>
              <a:t>5</a:t>
            </a:r>
            <a:r>
              <a:rPr spc="-10" smtClean="0">
                <a:latin typeface="Arial"/>
                <a:cs typeface="Arial"/>
              </a:rPr>
              <a:t>.</a:t>
            </a:r>
            <a:r>
              <a:rPr lang="zh-CN" altLang="en-US" spc="-5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实验流程与实验结果</a:t>
            </a:r>
            <a:endParaRPr spc="-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549F7B-56FF-4A04-8505-61A19E06CE4B}"/>
              </a:ext>
            </a:extLst>
          </p:cNvPr>
          <p:cNvSpPr txBox="1"/>
          <p:nvPr/>
        </p:nvSpPr>
        <p:spPr>
          <a:xfrm>
            <a:off x="1143000" y="1981200"/>
            <a:ext cx="3529326" cy="3357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cs typeface="微软雅黑"/>
              </a:rPr>
              <a:t>（</a:t>
            </a:r>
            <a:r>
              <a:rPr kumimoji="0" lang="en-US" altLang="zh-CN" sz="2400" b="1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cs typeface="微软雅黑"/>
              </a:rPr>
              <a:t>5</a:t>
            </a:r>
            <a:r>
              <a:rPr kumimoji="0" lang="zh-CN" altLang="en-US" sz="2400" b="1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cs typeface="微软雅黑"/>
              </a:rPr>
              <a:t>）实验结果二</a:t>
            </a:r>
            <a:endParaRPr kumimoji="0" lang="en-US" altLang="zh-CN" sz="2400" b="1" i="0" u="none" strike="noStrike" kern="0" cap="none" spc="-15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cs typeface="微软雅黑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/>
              </a:rPr>
              <a:t>右图为贝叶斯优化过程图</a:t>
            </a:r>
            <a:r>
              <a:rPr lang="zh-CN" altLang="en-US" sz="2400">
                <a:latin typeface="Menlo"/>
              </a:rPr>
              <a:t>，展示了优化参数“核尺度</a:t>
            </a:r>
            <a:r>
              <a:rPr lang="en-US" altLang="zh-CN" sz="2400">
                <a:latin typeface="Menlo"/>
              </a:rPr>
              <a:t>KernelScale</a:t>
            </a:r>
            <a:r>
              <a:rPr lang="zh-CN" altLang="en-US" sz="2400">
                <a:latin typeface="Menlo"/>
              </a:rPr>
              <a:t>”和“框约束</a:t>
            </a:r>
            <a:r>
              <a:rPr lang="en-US" altLang="zh-CN" sz="2400">
                <a:latin typeface="Menlo"/>
              </a:rPr>
              <a:t>BoxConstraint</a:t>
            </a:r>
            <a:r>
              <a:rPr lang="zh-CN" altLang="en-US" sz="2400">
                <a:latin typeface="Menlo"/>
              </a:rPr>
              <a:t>”取不同的值时目标函数值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nlo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AD5B8F-36B6-4F5E-9855-BC6C3EDC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372764"/>
            <a:ext cx="5648325" cy="52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72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 marR="0" lvl="0" indent="0" defTabSz="91440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-25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30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4978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smtClean="0">
                <a:latin typeface="Arial"/>
                <a:cs typeface="Arial"/>
              </a:rPr>
              <a:t>5</a:t>
            </a:r>
            <a:r>
              <a:rPr spc="-10" smtClean="0">
                <a:latin typeface="Arial"/>
                <a:cs typeface="Arial"/>
              </a:rPr>
              <a:t>.</a:t>
            </a:r>
            <a:r>
              <a:rPr lang="zh-CN" altLang="en-US" spc="-5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实验流程与实验结果</a:t>
            </a:r>
            <a:endParaRPr spc="-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566CFF-EC18-4431-88F8-80E59AE51930}"/>
              </a:ext>
            </a:extLst>
          </p:cNvPr>
          <p:cNvSpPr txBox="1"/>
          <p:nvPr/>
        </p:nvSpPr>
        <p:spPr>
          <a:xfrm>
            <a:off x="646306" y="2078657"/>
            <a:ext cx="4724400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cs typeface="微软雅黑"/>
              </a:rPr>
              <a:t>（</a:t>
            </a:r>
            <a:r>
              <a:rPr kumimoji="0" lang="en-US" altLang="zh-CN" sz="2400" b="1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cs typeface="微软雅黑"/>
              </a:rPr>
              <a:t>6</a:t>
            </a:r>
            <a:r>
              <a:rPr kumimoji="0" lang="zh-CN" altLang="en-US" sz="2400" b="1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cs typeface="微软雅黑"/>
              </a:rPr>
              <a:t>）</a:t>
            </a:r>
            <a:r>
              <a:rPr lang="zh-CN" altLang="en-US" sz="2400" b="1" spc="-15">
                <a:latin typeface="微软雅黑"/>
                <a:cs typeface="微软雅黑"/>
              </a:rPr>
              <a:t>实验结果三</a:t>
            </a:r>
            <a:endParaRPr lang="en-US" altLang="zh-CN" sz="2400" b="1" spc="-15">
              <a:latin typeface="微软雅黑"/>
              <a:cs typeface="微软雅黑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>
                <a:latin typeface="Menlo"/>
              </a:rPr>
              <a:t>优化后的参数为</a:t>
            </a:r>
            <a:endParaRPr lang="en-US" altLang="zh-CN" sz="2400">
              <a:latin typeface="Menlo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i="0">
                <a:effectLst/>
                <a:latin typeface="Menlo"/>
              </a:rPr>
              <a:t> </a:t>
            </a:r>
            <a:r>
              <a:rPr lang="en-US" altLang="zh-CN" sz="2400" i="0" err="1">
                <a:effectLst/>
                <a:latin typeface="Menlo"/>
              </a:rPr>
              <a:t>BoxConstraint</a:t>
            </a:r>
            <a:r>
              <a:rPr lang="en-US" altLang="zh-CN" sz="2400" i="0">
                <a:effectLst/>
                <a:latin typeface="Menlo"/>
              </a:rPr>
              <a:t>    </a:t>
            </a:r>
            <a:r>
              <a:rPr lang="en-US" altLang="zh-CN" sz="2400" i="0" err="1">
                <a:effectLst/>
                <a:latin typeface="Menlo"/>
              </a:rPr>
              <a:t>KernelScale</a:t>
            </a:r>
            <a:endParaRPr lang="en-US" altLang="zh-CN" sz="2400" i="0">
              <a:effectLst/>
              <a:latin typeface="Menlo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i="0" smtClean="0">
                <a:effectLst/>
                <a:latin typeface="Menlo"/>
              </a:rPr>
              <a:t>   958.75           </a:t>
            </a:r>
            <a:r>
              <a:rPr lang="en-US" altLang="zh-CN" sz="2400" i="0">
                <a:effectLst/>
                <a:latin typeface="Menlo"/>
              </a:rPr>
              <a:t>0.7965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>
                <a:latin typeface="Menlo"/>
              </a:rPr>
              <a:t>贝叶斯优化支持向量机在测试集分类准确率为</a:t>
            </a:r>
            <a:endParaRPr lang="en-US" altLang="zh-CN" sz="2400" i="0">
              <a:effectLst/>
              <a:latin typeface="Menlo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i="0">
                <a:effectLst/>
                <a:latin typeface="Menlo"/>
              </a:rPr>
              <a:t>ACC =0.8250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4F88EA-A868-41F2-A009-357286C3E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396775"/>
            <a:ext cx="4162425" cy="54102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B51125CA-F8A1-4978-9BBD-20B0A5500B59}"/>
              </a:ext>
            </a:extLst>
          </p:cNvPr>
          <p:cNvSpPr/>
          <p:nvPr/>
        </p:nvSpPr>
        <p:spPr>
          <a:xfrm>
            <a:off x="6019800" y="1676400"/>
            <a:ext cx="3276600" cy="1295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AEB97A0-EAF1-46FB-BB39-130A22D0C42D}"/>
              </a:ext>
            </a:extLst>
          </p:cNvPr>
          <p:cNvSpPr/>
          <p:nvPr/>
        </p:nvSpPr>
        <p:spPr>
          <a:xfrm>
            <a:off x="5791200" y="6019799"/>
            <a:ext cx="1676400" cy="8140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4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62255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30"/>
              </a:spcBef>
            </a:pP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91383" y="1892807"/>
            <a:ext cx="6278880" cy="647700"/>
          </a:xfrm>
          <a:custGeom>
            <a:avLst/>
            <a:gdLst/>
            <a:ahLst/>
            <a:cxnLst/>
            <a:rect l="l" t="t" r="r" b="b"/>
            <a:pathLst>
              <a:path w="6278880" h="647700">
                <a:moveTo>
                  <a:pt x="6278880" y="0"/>
                </a:moveTo>
                <a:lnTo>
                  <a:pt x="135636" y="0"/>
                </a:lnTo>
                <a:lnTo>
                  <a:pt x="92756" y="6912"/>
                </a:lnTo>
                <a:lnTo>
                  <a:pt x="55522" y="26164"/>
                </a:lnTo>
                <a:lnTo>
                  <a:pt x="26164" y="55522"/>
                </a:lnTo>
                <a:lnTo>
                  <a:pt x="6912" y="92756"/>
                </a:lnTo>
                <a:lnTo>
                  <a:pt x="0" y="135636"/>
                </a:lnTo>
                <a:lnTo>
                  <a:pt x="0" y="647700"/>
                </a:lnTo>
                <a:lnTo>
                  <a:pt x="6143244" y="647700"/>
                </a:lnTo>
                <a:lnTo>
                  <a:pt x="6186123" y="640787"/>
                </a:lnTo>
                <a:lnTo>
                  <a:pt x="6223357" y="621535"/>
                </a:lnTo>
                <a:lnTo>
                  <a:pt x="6252715" y="592177"/>
                </a:lnTo>
                <a:lnTo>
                  <a:pt x="6271967" y="554943"/>
                </a:lnTo>
                <a:lnTo>
                  <a:pt x="6278880" y="512063"/>
                </a:lnTo>
                <a:lnTo>
                  <a:pt x="6278880" y="0"/>
                </a:lnTo>
                <a:close/>
              </a:path>
            </a:pathLst>
          </a:custGeom>
          <a:solidFill>
            <a:srgbClr val="1252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360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>
                <a:latin typeface="Arial"/>
                <a:cs typeface="Arial"/>
              </a:rPr>
              <a:t>1.</a:t>
            </a:r>
            <a:r>
              <a:rPr spc="-10"/>
              <a:t>支持向量机概述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152F5FA-8E6F-4186-9B33-DB89F23C0B66}"/>
              </a:ext>
            </a:extLst>
          </p:cNvPr>
          <p:cNvSpPr txBox="1"/>
          <p:nvPr/>
        </p:nvSpPr>
        <p:spPr>
          <a:xfrm>
            <a:off x="2990214" y="1639697"/>
            <a:ext cx="5421630" cy="4130618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marL="763905" indent="-751840">
              <a:lnSpc>
                <a:spcPct val="100000"/>
              </a:lnSpc>
              <a:spcBef>
                <a:spcPts val="2210"/>
              </a:spcBef>
              <a:buFont typeface="Impact"/>
              <a:buAutoNum type="arabicPeriod"/>
              <a:tabLst>
                <a:tab pos="763905" algn="l"/>
                <a:tab pos="764540" algn="l"/>
              </a:tabLst>
            </a:pPr>
            <a:r>
              <a:rPr sz="3600" spc="-10" err="1">
                <a:solidFill>
                  <a:schemeClr val="bg1"/>
                </a:solidFill>
                <a:latin typeface="微软雅黑"/>
                <a:cs typeface="微软雅黑"/>
              </a:rPr>
              <a:t>支持向量机概述</a:t>
            </a:r>
            <a:endParaRPr sz="3600">
              <a:solidFill>
                <a:schemeClr val="bg1"/>
              </a:solidFill>
              <a:latin typeface="微软雅黑"/>
              <a:cs typeface="微软雅黑"/>
            </a:endParaRPr>
          </a:p>
          <a:p>
            <a:pPr marL="810895" indent="-798830">
              <a:lnSpc>
                <a:spcPct val="100000"/>
              </a:lnSpc>
              <a:spcBef>
                <a:spcPts val="2115"/>
              </a:spcBef>
              <a:buFont typeface="Impact"/>
              <a:buAutoNum type="arabicPeriod"/>
              <a:tabLst>
                <a:tab pos="810895" algn="l"/>
                <a:tab pos="811530" algn="l"/>
              </a:tabLst>
            </a:pPr>
            <a:r>
              <a:rPr sz="3600" spc="-10" err="1">
                <a:latin typeface="微软雅黑"/>
                <a:cs typeface="微软雅黑"/>
              </a:rPr>
              <a:t>线性</a:t>
            </a:r>
            <a:r>
              <a:rPr lang="zh-CN" altLang="en-US" sz="3600" spc="-10">
                <a:latin typeface="微软雅黑"/>
                <a:cs typeface="微软雅黑"/>
              </a:rPr>
              <a:t>不</a:t>
            </a:r>
            <a:r>
              <a:rPr sz="3600" spc="-10" err="1" smtClean="0">
                <a:latin typeface="微软雅黑"/>
                <a:cs typeface="微软雅黑"/>
              </a:rPr>
              <a:t>可分支持向量机</a:t>
            </a:r>
            <a:endParaRPr lang="en-US" sz="3600" spc="-10" smtClean="0">
              <a:latin typeface="微软雅黑"/>
              <a:cs typeface="微软雅黑"/>
            </a:endParaRPr>
          </a:p>
          <a:p>
            <a:pPr marL="810895" indent="-798830">
              <a:lnSpc>
                <a:spcPct val="100000"/>
              </a:lnSpc>
              <a:spcBef>
                <a:spcPts val="2115"/>
              </a:spcBef>
              <a:buFont typeface="Impact"/>
              <a:buAutoNum type="arabicPeriod"/>
              <a:tabLst>
                <a:tab pos="810895" algn="l"/>
                <a:tab pos="811530" algn="l"/>
              </a:tabLst>
            </a:pPr>
            <a:r>
              <a:rPr lang="zh-CN" altLang="en-US" sz="3600" spc="-10">
                <a:latin typeface="微软雅黑"/>
                <a:cs typeface="微软雅黑"/>
              </a:rPr>
              <a:t>贝叶</a:t>
            </a:r>
            <a:r>
              <a:rPr lang="zh-CN" altLang="en-US" sz="3600" spc="-10" smtClean="0">
                <a:latin typeface="微软雅黑"/>
                <a:cs typeface="微软雅黑"/>
              </a:rPr>
              <a:t>斯优化算法</a:t>
            </a:r>
            <a:endParaRPr sz="3600">
              <a:latin typeface="微软雅黑"/>
              <a:cs typeface="微软雅黑"/>
            </a:endParaRPr>
          </a:p>
          <a:p>
            <a:pPr marL="822960" indent="-810895">
              <a:lnSpc>
                <a:spcPct val="100000"/>
              </a:lnSpc>
              <a:spcBef>
                <a:spcPts val="2100"/>
              </a:spcBef>
              <a:buFont typeface="Impact"/>
              <a:buAutoNum type="arabicPeriod"/>
              <a:tabLst>
                <a:tab pos="822960" algn="l"/>
                <a:tab pos="823594" algn="l"/>
              </a:tabLst>
            </a:pPr>
            <a:r>
              <a:rPr lang="zh-CN" altLang="en-US" sz="3600" spc="-10">
                <a:latin typeface="微软雅黑"/>
                <a:cs typeface="微软雅黑"/>
              </a:rPr>
              <a:t>贝叶斯优化支持向量机</a:t>
            </a:r>
            <a:endParaRPr lang="zh-CN" altLang="en-US" sz="3600">
              <a:latin typeface="微软雅黑"/>
              <a:cs typeface="微软雅黑"/>
            </a:endParaRPr>
          </a:p>
          <a:p>
            <a:pPr marL="836294" indent="-797560">
              <a:lnSpc>
                <a:spcPct val="100000"/>
              </a:lnSpc>
              <a:spcBef>
                <a:spcPts val="2100"/>
              </a:spcBef>
              <a:buFont typeface="Impact"/>
              <a:buAutoNum type="arabicPeriod"/>
              <a:tabLst>
                <a:tab pos="836294" algn="l"/>
                <a:tab pos="836930" algn="l"/>
              </a:tabLst>
            </a:pPr>
            <a:r>
              <a:rPr lang="zh-CN" altLang="en-US" sz="3600" spc="-5">
                <a:latin typeface="微软雅黑"/>
                <a:cs typeface="微软雅黑"/>
              </a:rPr>
              <a:t>实验流程与实验结果</a:t>
            </a:r>
            <a:endParaRPr lang="zh-CN" altLang="en-US"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 marR="0" lvl="0" indent="0" defTabSz="91440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-25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31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4978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smtClean="0">
                <a:latin typeface="Arial"/>
                <a:cs typeface="Arial"/>
              </a:rPr>
              <a:t>5</a:t>
            </a:r>
            <a:r>
              <a:rPr spc="-10" smtClean="0">
                <a:latin typeface="Arial"/>
                <a:cs typeface="Arial"/>
              </a:rPr>
              <a:t>.</a:t>
            </a:r>
            <a:r>
              <a:rPr lang="zh-CN" altLang="en-US" spc="-5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实验流程与实验结果</a:t>
            </a:r>
            <a:endParaRPr spc="-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566CFF-EC18-4431-88F8-80E59AE51930}"/>
              </a:ext>
            </a:extLst>
          </p:cNvPr>
          <p:cNvSpPr txBox="1"/>
          <p:nvPr/>
        </p:nvSpPr>
        <p:spPr>
          <a:xfrm>
            <a:off x="747166" y="1600200"/>
            <a:ext cx="112924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cs typeface="微软雅黑"/>
              </a:rPr>
              <a:t>（</a:t>
            </a:r>
            <a:r>
              <a:rPr kumimoji="0" lang="en-US" altLang="zh-CN" sz="2400" b="1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cs typeface="微软雅黑"/>
              </a:rPr>
              <a:t>6</a:t>
            </a:r>
            <a:r>
              <a:rPr kumimoji="0" lang="zh-CN" altLang="en-US" sz="2400" b="1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cs typeface="微软雅黑"/>
              </a:rPr>
              <a:t>）</a:t>
            </a:r>
            <a:r>
              <a:rPr lang="zh-CN" altLang="en-US" sz="2400" b="1" spc="-15">
                <a:latin typeface="微软雅黑"/>
                <a:cs typeface="微软雅黑"/>
              </a:rPr>
              <a:t>实验结果四</a:t>
            </a:r>
            <a:endParaRPr lang="en-US" altLang="zh-CN" sz="2400" b="1" spc="-15">
              <a:latin typeface="微软雅黑"/>
              <a:cs typeface="微软雅黑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i="0">
                <a:effectLst/>
                <a:latin typeface="Menlo"/>
              </a:rPr>
              <a:t>有优化（左）和无优化（右）的分类结果可视化效果如下图所示</a:t>
            </a:r>
            <a:endParaRPr lang="en-US" altLang="zh-CN" sz="2400" i="0">
              <a:effectLst/>
              <a:latin typeface="Menlo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mtClean="0">
                <a:latin typeface="Menlo"/>
              </a:rPr>
              <a:t>    有优化分类准确率：</a:t>
            </a:r>
            <a:r>
              <a:rPr lang="en-US" altLang="zh-CN" sz="2400" smtClean="0">
                <a:latin typeface="Menlo"/>
              </a:rPr>
              <a:t>82.5%         </a:t>
            </a:r>
            <a:r>
              <a:rPr lang="zh-CN" altLang="en-US" sz="2400" smtClean="0">
                <a:latin typeface="Menlo"/>
              </a:rPr>
              <a:t>无优化分类准确率：</a:t>
            </a:r>
            <a:r>
              <a:rPr lang="en-US" altLang="zh-CN" sz="2400" smtClean="0">
                <a:latin typeface="Menlo"/>
              </a:rPr>
              <a:t>67.5%</a:t>
            </a:r>
            <a:endParaRPr lang="en-US" altLang="zh-CN" sz="2400" i="0">
              <a:effectLst/>
              <a:latin typeface="Menlo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03" y="3321665"/>
            <a:ext cx="3538125" cy="3195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418" y="3356493"/>
            <a:ext cx="3524678" cy="319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72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 smtClean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/>
              <a:t>总结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6430" y="1605039"/>
            <a:ext cx="10396220" cy="3647922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535"/>
              </a:spcBef>
            </a:pPr>
            <a:r>
              <a:rPr lang="en-US" sz="2400" b="1" spc="-10">
                <a:latin typeface="微软雅黑"/>
                <a:cs typeface="微软雅黑"/>
              </a:rPr>
              <a:t>        </a:t>
            </a:r>
            <a:r>
              <a:rPr sz="2400" b="1" spc="-10">
                <a:latin typeface="微软雅黑"/>
                <a:cs typeface="微软雅黑"/>
              </a:rPr>
              <a:t>SVM</a:t>
            </a:r>
            <a:r>
              <a:rPr lang="zh-CN" altLang="en-US" sz="2400" b="1" spc="-10">
                <a:latin typeface="微软雅黑"/>
                <a:cs typeface="微软雅黑"/>
              </a:rPr>
              <a:t>在使用的过程中，超参数对其结果影响很大，通过贝叶斯优化，可以自动选择合适的超参数。在贝叶斯优化过程中，使用支持向量机的损失函数作为目标函数，将支持向量机的超参数设置为贝叶斯优化的优化参数，从而得到支持向量机的最优超参数。</a:t>
            </a:r>
            <a:endParaRPr lang="en-US" altLang="zh-CN" sz="2400" b="1" spc="-10">
              <a:latin typeface="微软雅黑"/>
              <a:cs typeface="微软雅黑"/>
            </a:endParaRPr>
          </a:p>
          <a:p>
            <a:pPr marL="12700">
              <a:lnSpc>
                <a:spcPct val="150000"/>
              </a:lnSpc>
              <a:spcBef>
                <a:spcPts val="1535"/>
              </a:spcBef>
            </a:pPr>
            <a:r>
              <a:rPr lang="zh-CN" altLang="en-US" sz="2400" b="1" spc="-10">
                <a:latin typeface="微软雅黑"/>
                <a:cs typeface="微软雅黑"/>
              </a:rPr>
              <a:t>        试验结果表明，在相同的数据集下，优化后的支持向量机比未经优化的支持向量机的分类准确率提高了</a:t>
            </a:r>
            <a:r>
              <a:rPr lang="en-US" altLang="zh-CN" sz="2400" b="1" spc="-10">
                <a:latin typeface="微软雅黑"/>
                <a:cs typeface="微软雅黑"/>
              </a:rPr>
              <a:t>15%</a:t>
            </a:r>
            <a:r>
              <a:rPr lang="zh-CN" altLang="en-US" sz="2400" b="1" spc="-1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 smtClean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3028" y="288493"/>
            <a:ext cx="1855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/>
              <a:t>参考文献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028" y="1382021"/>
            <a:ext cx="10361930" cy="448246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67030" indent="-354965">
              <a:lnSpc>
                <a:spcPct val="100000"/>
              </a:lnSpc>
              <a:spcBef>
                <a:spcPts val="1340"/>
              </a:spcBef>
              <a:buAutoNum type="arabicPlain"/>
              <a:tabLst>
                <a:tab pos="367665" algn="l"/>
              </a:tabLst>
            </a:pPr>
            <a:r>
              <a:rPr sz="1800">
                <a:latin typeface="微软雅黑"/>
                <a:cs typeface="微软雅黑"/>
              </a:rPr>
              <a:t>CORTES</a:t>
            </a:r>
            <a:r>
              <a:rPr sz="1800" spc="-4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C,</a:t>
            </a:r>
            <a:r>
              <a:rPr sz="1800" spc="-4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VAPNIK</a:t>
            </a:r>
            <a:r>
              <a:rPr sz="1800" spc="-55">
                <a:latin typeface="微软雅黑"/>
                <a:cs typeface="微软雅黑"/>
              </a:rPr>
              <a:t> </a:t>
            </a:r>
            <a:r>
              <a:rPr sz="1800" spc="-90">
                <a:latin typeface="微软雅黑"/>
                <a:cs typeface="微软雅黑"/>
              </a:rPr>
              <a:t>V.</a:t>
            </a:r>
            <a:r>
              <a:rPr sz="1800" spc="-40">
                <a:latin typeface="微软雅黑"/>
                <a:cs typeface="微软雅黑"/>
              </a:rPr>
              <a:t> </a:t>
            </a:r>
            <a:r>
              <a:rPr sz="1800" spc="-20">
                <a:latin typeface="微软雅黑"/>
                <a:cs typeface="微软雅黑"/>
              </a:rPr>
              <a:t>Support-</a:t>
            </a:r>
            <a:r>
              <a:rPr sz="1800">
                <a:latin typeface="微软雅黑"/>
                <a:cs typeface="微软雅黑"/>
              </a:rPr>
              <a:t>vector</a:t>
            </a:r>
            <a:r>
              <a:rPr sz="1800" spc="-2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networks[J].</a:t>
            </a:r>
            <a:r>
              <a:rPr sz="1800" spc="1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Machine</a:t>
            </a:r>
            <a:r>
              <a:rPr sz="1800" spc="-3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learning,</a:t>
            </a:r>
            <a:r>
              <a:rPr sz="1800" spc="-2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1995,</a:t>
            </a:r>
            <a:r>
              <a:rPr sz="1800" spc="-5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20(3):</a:t>
            </a:r>
            <a:r>
              <a:rPr sz="1800" spc="-45">
                <a:latin typeface="微软雅黑"/>
                <a:cs typeface="微软雅黑"/>
              </a:rPr>
              <a:t> </a:t>
            </a:r>
            <a:r>
              <a:rPr sz="1800" spc="-10">
                <a:latin typeface="微软雅黑"/>
                <a:cs typeface="微软雅黑"/>
              </a:rPr>
              <a:t>273–297.</a:t>
            </a:r>
            <a:endParaRPr sz="1800">
              <a:latin typeface="微软雅黑"/>
              <a:cs typeface="微软雅黑"/>
            </a:endParaRPr>
          </a:p>
          <a:p>
            <a:pPr marL="367030" indent="-354965">
              <a:lnSpc>
                <a:spcPct val="100000"/>
              </a:lnSpc>
              <a:spcBef>
                <a:spcPts val="1250"/>
              </a:spcBef>
              <a:buAutoNum type="arabicPlain"/>
              <a:tabLst>
                <a:tab pos="367665" algn="l"/>
              </a:tabLst>
            </a:pPr>
            <a:r>
              <a:rPr sz="1800">
                <a:latin typeface="微软雅黑"/>
                <a:cs typeface="微软雅黑"/>
              </a:rPr>
              <a:t>Andrew</a:t>
            </a:r>
            <a:r>
              <a:rPr sz="1800" spc="-2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Ng.</a:t>
            </a:r>
            <a:r>
              <a:rPr sz="1800" spc="-3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Machine</a:t>
            </a:r>
            <a:r>
              <a:rPr sz="1800" spc="-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Learning[EB/OL].</a:t>
            </a:r>
            <a:r>
              <a:rPr sz="1800" spc="-1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Stanford</a:t>
            </a:r>
            <a:r>
              <a:rPr sz="1800" spc="-10">
                <a:latin typeface="微软雅黑"/>
                <a:cs typeface="微软雅黑"/>
              </a:rPr>
              <a:t> University,2014.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spc="-10">
                <a:latin typeface="微软雅黑"/>
                <a:cs typeface="微软雅黑"/>
              </a:rPr>
              <a:t>http</a:t>
            </a:r>
            <a:r>
              <a:rPr sz="1800" spc="-10">
                <a:latin typeface="微软雅黑"/>
                <a:cs typeface="微软雅黑"/>
                <a:hlinkClick r:id="rId2"/>
              </a:rPr>
              <a:t>s://www</a:t>
            </a:r>
            <a:r>
              <a:rPr sz="1800" spc="-10">
                <a:latin typeface="微软雅黑"/>
                <a:cs typeface="微软雅黑"/>
              </a:rPr>
              <a:t>.co</a:t>
            </a:r>
            <a:r>
              <a:rPr sz="1800" spc="-10">
                <a:latin typeface="微软雅黑"/>
                <a:cs typeface="微软雅黑"/>
                <a:hlinkClick r:id="rId2"/>
              </a:rPr>
              <a:t>ursera.or</a:t>
            </a:r>
            <a:r>
              <a:rPr sz="1800" spc="-10">
                <a:latin typeface="微软雅黑"/>
                <a:cs typeface="微软雅黑"/>
              </a:rPr>
              <a:t>g</a:t>
            </a:r>
            <a:r>
              <a:rPr sz="1800" spc="-10">
                <a:latin typeface="微软雅黑"/>
                <a:cs typeface="微软雅黑"/>
                <a:hlinkClick r:id="rId2"/>
              </a:rPr>
              <a:t>/course/ml</a:t>
            </a:r>
            <a:endParaRPr sz="1800">
              <a:latin typeface="微软雅黑"/>
              <a:cs typeface="微软雅黑"/>
            </a:endParaRPr>
          </a:p>
          <a:p>
            <a:pPr marL="366395" indent="-354330">
              <a:lnSpc>
                <a:spcPct val="100000"/>
              </a:lnSpc>
              <a:spcBef>
                <a:spcPts val="1250"/>
              </a:spcBef>
              <a:buAutoNum type="arabicPlain" startAt="3"/>
              <a:tabLst>
                <a:tab pos="367030" algn="l"/>
              </a:tabLst>
            </a:pPr>
            <a:r>
              <a:rPr sz="1800">
                <a:latin typeface="微软雅黑"/>
                <a:cs typeface="微软雅黑"/>
              </a:rPr>
              <a:t>李航. 统计学习方法[M]. 清华大学出版社</a:t>
            </a:r>
            <a:r>
              <a:rPr sz="1800" spc="-10">
                <a:latin typeface="微软雅黑"/>
                <a:cs typeface="微软雅黑"/>
              </a:rPr>
              <a:t>,2019.</a:t>
            </a:r>
            <a:endParaRPr sz="1800">
              <a:latin typeface="微软雅黑"/>
              <a:cs typeface="微软雅黑"/>
            </a:endParaRPr>
          </a:p>
          <a:p>
            <a:pPr marL="367030" indent="-354965">
              <a:lnSpc>
                <a:spcPct val="100000"/>
              </a:lnSpc>
              <a:spcBef>
                <a:spcPts val="1245"/>
              </a:spcBef>
              <a:buAutoNum type="arabicPlain" startAt="3"/>
              <a:tabLst>
                <a:tab pos="367665" algn="l"/>
              </a:tabLst>
            </a:pPr>
            <a:r>
              <a:rPr sz="1800">
                <a:latin typeface="微软雅黑"/>
                <a:cs typeface="微软雅黑"/>
              </a:rPr>
              <a:t>Hastie</a:t>
            </a:r>
            <a:r>
              <a:rPr sz="1800" spc="-55">
                <a:latin typeface="微软雅黑"/>
                <a:cs typeface="微软雅黑"/>
              </a:rPr>
              <a:t> </a:t>
            </a:r>
            <a:r>
              <a:rPr sz="1800" spc="-20">
                <a:latin typeface="微软雅黑"/>
                <a:cs typeface="微软雅黑"/>
              </a:rPr>
              <a:t>T.,</a:t>
            </a:r>
            <a:r>
              <a:rPr sz="1800" spc="-4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Tibshirani</a:t>
            </a:r>
            <a:r>
              <a:rPr sz="1800" spc="-2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R.,</a:t>
            </a:r>
            <a:r>
              <a:rPr sz="1800" spc="-5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Friedman</a:t>
            </a:r>
            <a:r>
              <a:rPr sz="1800" spc="-4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J.</a:t>
            </a:r>
            <a:r>
              <a:rPr sz="1800" spc="-4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The</a:t>
            </a:r>
            <a:r>
              <a:rPr sz="1800" spc="-4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Elements</a:t>
            </a:r>
            <a:r>
              <a:rPr sz="1800" spc="-3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of</a:t>
            </a:r>
            <a:r>
              <a:rPr sz="1800" spc="-4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Statistical</a:t>
            </a:r>
            <a:r>
              <a:rPr sz="1800" spc="-5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Learning[M].</a:t>
            </a:r>
            <a:r>
              <a:rPr sz="1800" spc="-30">
                <a:latin typeface="微软雅黑"/>
                <a:cs typeface="微软雅黑"/>
              </a:rPr>
              <a:t> </a:t>
            </a:r>
            <a:r>
              <a:rPr sz="1800" spc="-10">
                <a:latin typeface="微软雅黑"/>
                <a:cs typeface="微软雅黑"/>
              </a:rPr>
              <a:t>Springer,</a:t>
            </a:r>
            <a:r>
              <a:rPr sz="1800" spc="-40">
                <a:latin typeface="微软雅黑"/>
                <a:cs typeface="微软雅黑"/>
              </a:rPr>
              <a:t> </a:t>
            </a:r>
            <a:r>
              <a:rPr sz="1800" spc="-25">
                <a:latin typeface="微软雅黑"/>
                <a:cs typeface="微软雅黑"/>
              </a:rPr>
              <a:t>New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>
                <a:latin typeface="微软雅黑"/>
                <a:cs typeface="微软雅黑"/>
              </a:rPr>
              <a:t>York,</a:t>
            </a:r>
            <a:r>
              <a:rPr sz="1800" spc="-85">
                <a:latin typeface="微软雅黑"/>
                <a:cs typeface="微软雅黑"/>
              </a:rPr>
              <a:t> </a:t>
            </a:r>
            <a:r>
              <a:rPr sz="1800" spc="-20">
                <a:latin typeface="微软雅黑"/>
                <a:cs typeface="微软雅黑"/>
              </a:rPr>
              <a:t>NY,</a:t>
            </a:r>
            <a:r>
              <a:rPr sz="1800" spc="-100">
                <a:latin typeface="微软雅黑"/>
                <a:cs typeface="微软雅黑"/>
              </a:rPr>
              <a:t> </a:t>
            </a:r>
            <a:r>
              <a:rPr sz="1800" spc="-10">
                <a:latin typeface="微软雅黑"/>
                <a:cs typeface="微软雅黑"/>
              </a:rPr>
              <a:t>2001.</a:t>
            </a:r>
            <a:endParaRPr sz="1800">
              <a:latin typeface="微软雅黑"/>
              <a:cs typeface="微软雅黑"/>
            </a:endParaRPr>
          </a:p>
          <a:p>
            <a:pPr marL="367030" indent="-354965">
              <a:lnSpc>
                <a:spcPct val="100000"/>
              </a:lnSpc>
              <a:spcBef>
                <a:spcPts val="1250"/>
              </a:spcBef>
              <a:buAutoNum type="arabicPlain" startAt="5"/>
              <a:tabLst>
                <a:tab pos="367665" algn="l"/>
              </a:tabLst>
            </a:pPr>
            <a:r>
              <a:rPr sz="1800">
                <a:latin typeface="微软雅黑"/>
                <a:cs typeface="微软雅黑"/>
              </a:rPr>
              <a:t>CHRISTOPHER</a:t>
            </a:r>
            <a:r>
              <a:rPr sz="1800" spc="-7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M.</a:t>
            </a:r>
            <a:r>
              <a:rPr sz="1800" spc="-30">
                <a:latin typeface="微软雅黑"/>
                <a:cs typeface="微软雅黑"/>
              </a:rPr>
              <a:t> </a:t>
            </a:r>
            <a:r>
              <a:rPr sz="1800" spc="-35">
                <a:latin typeface="微软雅黑"/>
                <a:cs typeface="微软雅黑"/>
              </a:rPr>
              <a:t>BISHOP.</a:t>
            </a:r>
            <a:r>
              <a:rPr sz="1800" spc="-5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Pattern</a:t>
            </a:r>
            <a:r>
              <a:rPr sz="1800" spc="-3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Recognition and</a:t>
            </a:r>
            <a:r>
              <a:rPr sz="1800" spc="-2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Machine</a:t>
            </a:r>
            <a:r>
              <a:rPr sz="1800" spc="-2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Learning[M].</a:t>
            </a:r>
            <a:r>
              <a:rPr sz="1800" spc="-10">
                <a:latin typeface="微软雅黑"/>
                <a:cs typeface="微软雅黑"/>
              </a:rPr>
              <a:t> Springer,2006.</a:t>
            </a:r>
            <a:endParaRPr sz="1800">
              <a:latin typeface="微软雅黑"/>
              <a:cs typeface="微软雅黑"/>
            </a:endParaRPr>
          </a:p>
          <a:p>
            <a:pPr marL="367030" indent="-354965">
              <a:lnSpc>
                <a:spcPct val="100000"/>
              </a:lnSpc>
              <a:spcBef>
                <a:spcPts val="1245"/>
              </a:spcBef>
              <a:buAutoNum type="arabicPlain" startAt="5"/>
              <a:tabLst>
                <a:tab pos="367665" algn="l"/>
              </a:tabLst>
            </a:pPr>
            <a:r>
              <a:rPr sz="1800">
                <a:latin typeface="微软雅黑"/>
                <a:cs typeface="微软雅黑"/>
              </a:rPr>
              <a:t>Stephen</a:t>
            </a:r>
            <a:r>
              <a:rPr sz="1800" spc="-4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Boyd,</a:t>
            </a:r>
            <a:r>
              <a:rPr sz="1800" spc="-3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Lieven</a:t>
            </a:r>
            <a:r>
              <a:rPr sz="1800" spc="-60">
                <a:latin typeface="微软雅黑"/>
                <a:cs typeface="微软雅黑"/>
              </a:rPr>
              <a:t> </a:t>
            </a:r>
            <a:r>
              <a:rPr sz="1800" spc="-10">
                <a:latin typeface="微软雅黑"/>
                <a:cs typeface="微软雅黑"/>
              </a:rPr>
              <a:t>Vandenberghe,</a:t>
            </a:r>
            <a:r>
              <a:rPr sz="1800">
                <a:latin typeface="微软雅黑"/>
                <a:cs typeface="微软雅黑"/>
              </a:rPr>
              <a:t> Convex</a:t>
            </a:r>
            <a:r>
              <a:rPr sz="1800" spc="-2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Optimization[M].</a:t>
            </a:r>
            <a:r>
              <a:rPr sz="1800" spc="-4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Cambridge</a:t>
            </a:r>
            <a:r>
              <a:rPr sz="1800" spc="-4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University</a:t>
            </a:r>
            <a:r>
              <a:rPr sz="1800" spc="-25">
                <a:latin typeface="微软雅黑"/>
                <a:cs typeface="微软雅黑"/>
              </a:rPr>
              <a:t> </a:t>
            </a:r>
            <a:r>
              <a:rPr sz="1800" spc="-10">
                <a:latin typeface="微软雅黑"/>
                <a:cs typeface="微软雅黑"/>
              </a:rPr>
              <a:t>Press,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spc="-10">
                <a:latin typeface="微软雅黑"/>
                <a:cs typeface="微软雅黑"/>
              </a:rPr>
              <a:t>2004.</a:t>
            </a:r>
            <a:endParaRPr sz="1800">
              <a:latin typeface="微软雅黑"/>
              <a:cs typeface="微软雅黑"/>
            </a:endParaRPr>
          </a:p>
          <a:p>
            <a:pPr marL="12700" marR="187960" indent="354965">
              <a:lnSpc>
                <a:spcPct val="130000"/>
              </a:lnSpc>
              <a:spcBef>
                <a:spcPts val="600"/>
              </a:spcBef>
              <a:buAutoNum type="arabicPlain" startAt="7"/>
              <a:tabLst>
                <a:tab pos="367665" algn="l"/>
              </a:tabLst>
            </a:pPr>
            <a:r>
              <a:rPr sz="1800">
                <a:latin typeface="微软雅黑"/>
                <a:cs typeface="微软雅黑"/>
              </a:rPr>
              <a:t>PLATT</a:t>
            </a:r>
            <a:r>
              <a:rPr sz="1800" spc="-3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J</a:t>
            </a:r>
            <a:r>
              <a:rPr sz="1800" spc="-2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C.</a:t>
            </a:r>
            <a:r>
              <a:rPr sz="1800" spc="-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Sequential Minimal</a:t>
            </a:r>
            <a:r>
              <a:rPr sz="1800" spc="-2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Optimization:</a:t>
            </a:r>
            <a:r>
              <a:rPr sz="1800" spc="-2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A</a:t>
            </a:r>
            <a:r>
              <a:rPr sz="1800" spc="-1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Fast</a:t>
            </a:r>
            <a:r>
              <a:rPr sz="1800" spc="10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Algorithm</a:t>
            </a:r>
            <a:r>
              <a:rPr sz="1800" spc="-1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for</a:t>
            </a:r>
            <a:r>
              <a:rPr sz="1800" spc="-5">
                <a:latin typeface="微软雅黑"/>
                <a:cs typeface="微软雅黑"/>
              </a:rPr>
              <a:t> </a:t>
            </a:r>
            <a:r>
              <a:rPr sz="1800" spc="-10">
                <a:latin typeface="微软雅黑"/>
                <a:cs typeface="微软雅黑"/>
              </a:rPr>
              <a:t>Training</a:t>
            </a:r>
            <a:r>
              <a:rPr sz="1800" spc="1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Support</a:t>
            </a:r>
            <a:r>
              <a:rPr sz="1800" spc="-10">
                <a:latin typeface="微软雅黑"/>
                <a:cs typeface="微软雅黑"/>
              </a:rPr>
              <a:t> Vector </a:t>
            </a:r>
            <a:r>
              <a:rPr sz="1800">
                <a:latin typeface="微软雅黑"/>
                <a:cs typeface="微软雅黑"/>
              </a:rPr>
              <a:t>Machines[J].</a:t>
            </a:r>
            <a:r>
              <a:rPr sz="1800" spc="35">
                <a:latin typeface="微软雅黑"/>
                <a:cs typeface="微软雅黑"/>
              </a:rPr>
              <a:t> </a:t>
            </a:r>
            <a:r>
              <a:rPr sz="1800">
                <a:latin typeface="微软雅黑"/>
                <a:cs typeface="微软雅黑"/>
              </a:rPr>
              <a:t>1998:</a:t>
            </a:r>
            <a:r>
              <a:rPr sz="1800" spc="-20">
                <a:latin typeface="微软雅黑"/>
                <a:cs typeface="微软雅黑"/>
              </a:rPr>
              <a:t> </a:t>
            </a:r>
            <a:r>
              <a:rPr sz="1800" spc="-25">
                <a:latin typeface="微软雅黑"/>
                <a:cs typeface="微软雅黑"/>
              </a:rPr>
              <a:t>22.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672710" y="2803982"/>
            <a:ext cx="300736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6990" algn="l"/>
              </a:tabLst>
            </a:pPr>
            <a:r>
              <a:rPr sz="6600" b="1" spc="-50">
                <a:solidFill>
                  <a:srgbClr val="4A639F"/>
                </a:solidFill>
                <a:latin typeface="微软雅黑"/>
                <a:cs typeface="微软雅黑"/>
              </a:rPr>
              <a:t>谢</a:t>
            </a:r>
            <a:r>
              <a:rPr sz="6600" b="1">
                <a:solidFill>
                  <a:srgbClr val="4A639F"/>
                </a:solidFill>
                <a:latin typeface="微软雅黑"/>
                <a:cs typeface="微软雅黑"/>
              </a:rPr>
              <a:t>	谢</a:t>
            </a:r>
            <a:r>
              <a:rPr sz="6600" b="1" spc="-50">
                <a:solidFill>
                  <a:srgbClr val="4A639F"/>
                </a:solidFill>
                <a:latin typeface="微软雅黑"/>
                <a:cs typeface="微软雅黑"/>
              </a:rPr>
              <a:t>！</a:t>
            </a:r>
            <a:endParaRPr sz="6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62255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30"/>
              </a:spcBef>
            </a:pP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360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>
                <a:latin typeface="Arial"/>
                <a:cs typeface="Arial"/>
              </a:rPr>
              <a:t>1.</a:t>
            </a:r>
            <a:r>
              <a:rPr spc="-10"/>
              <a:t>支持向量机概述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7166" y="1272666"/>
            <a:ext cx="646684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50000"/>
              </a:lnSpc>
              <a:spcBef>
                <a:spcPts val="100"/>
              </a:spcBef>
            </a:pPr>
            <a:r>
              <a:rPr sz="2400" b="1" spc="-50">
                <a:latin typeface="微软雅黑"/>
                <a:cs typeface="微软雅黑"/>
              </a:rPr>
              <a:t>支 持 向 量 机 </a:t>
            </a:r>
            <a:r>
              <a:rPr sz="2400" b="1">
                <a:latin typeface="微软雅黑"/>
                <a:cs typeface="微软雅黑"/>
              </a:rPr>
              <a:t>（</a:t>
            </a:r>
            <a:r>
              <a:rPr sz="2400" b="1" spc="-65">
                <a:latin typeface="微软雅黑"/>
                <a:cs typeface="微软雅黑"/>
              </a:rPr>
              <a:t> </a:t>
            </a:r>
            <a:r>
              <a:rPr sz="2400" b="1">
                <a:latin typeface="微软雅黑"/>
                <a:cs typeface="微软雅黑"/>
              </a:rPr>
              <a:t>Support</a:t>
            </a:r>
            <a:r>
              <a:rPr sz="2400" b="1" spc="195">
                <a:latin typeface="微软雅黑"/>
                <a:cs typeface="微软雅黑"/>
              </a:rPr>
              <a:t>  </a:t>
            </a:r>
            <a:r>
              <a:rPr sz="2400" b="1">
                <a:latin typeface="微软雅黑"/>
                <a:cs typeface="微软雅黑"/>
              </a:rPr>
              <a:t>Vector</a:t>
            </a:r>
            <a:r>
              <a:rPr sz="2400" b="1" spc="195">
                <a:latin typeface="微软雅黑"/>
                <a:cs typeface="微软雅黑"/>
              </a:rPr>
              <a:t>  </a:t>
            </a:r>
            <a:r>
              <a:rPr sz="2400" b="1" spc="-10">
                <a:latin typeface="微软雅黑"/>
                <a:cs typeface="微软雅黑"/>
              </a:rPr>
              <a:t>Machine, </a:t>
            </a:r>
            <a:r>
              <a:rPr sz="2400" b="1">
                <a:latin typeface="微软雅黑"/>
                <a:cs typeface="微软雅黑"/>
              </a:rPr>
              <a:t>SVM</a:t>
            </a:r>
            <a:r>
              <a:rPr sz="2400" b="1" spc="50">
                <a:latin typeface="微软雅黑"/>
                <a:cs typeface="微软雅黑"/>
              </a:rPr>
              <a:t> </a:t>
            </a:r>
            <a:r>
              <a:rPr sz="2400" b="1">
                <a:latin typeface="微软雅黑"/>
                <a:cs typeface="微软雅黑"/>
              </a:rPr>
              <a:t>）</a:t>
            </a:r>
            <a:r>
              <a:rPr sz="2400" b="1" spc="80">
                <a:latin typeface="微软雅黑"/>
                <a:cs typeface="微软雅黑"/>
              </a:rPr>
              <a:t> </a:t>
            </a:r>
            <a:r>
              <a:rPr sz="2400" spc="10">
                <a:latin typeface="微软雅黑"/>
                <a:cs typeface="微软雅黑"/>
              </a:rPr>
              <a:t>是 一 类 按 监 督 学 习 </a:t>
            </a:r>
            <a:r>
              <a:rPr sz="2400">
                <a:latin typeface="微软雅黑"/>
                <a:cs typeface="微软雅黑"/>
              </a:rPr>
              <a:t>（</a:t>
            </a:r>
            <a:r>
              <a:rPr sz="2400" spc="65">
                <a:latin typeface="微软雅黑"/>
                <a:cs typeface="微软雅黑"/>
              </a:rPr>
              <a:t> </a:t>
            </a:r>
            <a:r>
              <a:rPr sz="2400" spc="-10">
                <a:latin typeface="微软雅黑"/>
                <a:cs typeface="微软雅黑"/>
              </a:rPr>
              <a:t>supervised </a:t>
            </a:r>
            <a:r>
              <a:rPr sz="2400" err="1">
                <a:latin typeface="微软雅黑"/>
                <a:cs typeface="微软雅黑"/>
              </a:rPr>
              <a:t>learning）</a:t>
            </a:r>
            <a:r>
              <a:rPr sz="2400" spc="-5" err="1">
                <a:latin typeface="微软雅黑"/>
                <a:cs typeface="微软雅黑"/>
              </a:rPr>
              <a:t>方式对数据进行二元分类的广义线性分类器</a:t>
            </a:r>
            <a:r>
              <a:rPr sz="2400" err="1">
                <a:latin typeface="微软雅黑"/>
                <a:cs typeface="微软雅黑"/>
              </a:rPr>
              <a:t>（generalized</a:t>
            </a:r>
            <a:r>
              <a:rPr sz="2400">
                <a:latin typeface="微软雅黑"/>
                <a:cs typeface="微软雅黑"/>
              </a:rPr>
              <a:t> linear </a:t>
            </a:r>
            <a:r>
              <a:rPr sz="2400" spc="-10">
                <a:latin typeface="微软雅黑"/>
                <a:cs typeface="微软雅黑"/>
              </a:rPr>
              <a:t>classifier）</a:t>
            </a:r>
            <a:r>
              <a:rPr sz="2400" spc="-20">
                <a:latin typeface="微软雅黑"/>
                <a:cs typeface="微软雅黑"/>
              </a:rPr>
              <a:t>，</a:t>
            </a:r>
            <a:r>
              <a:rPr sz="2400" spc="-20" err="1">
                <a:latin typeface="微软雅黑"/>
                <a:cs typeface="微软雅黑"/>
              </a:rPr>
              <a:t>其决</a:t>
            </a:r>
            <a:r>
              <a:rPr sz="2400" spc="125" err="1">
                <a:latin typeface="微软雅黑"/>
                <a:cs typeface="微软雅黑"/>
              </a:rPr>
              <a:t>策边界是对学习样本求解的最大边距超平面</a:t>
            </a:r>
            <a:r>
              <a:rPr sz="2400" spc="-50">
                <a:latin typeface="微软雅黑"/>
                <a:cs typeface="微软雅黑"/>
              </a:rPr>
              <a:t>（ </a:t>
            </a:r>
            <a:r>
              <a:rPr sz="2400" spc="-10">
                <a:latin typeface="微软雅黑"/>
                <a:cs typeface="微软雅黑"/>
              </a:rPr>
              <a:t>maximum-</a:t>
            </a:r>
            <a:r>
              <a:rPr sz="2400">
                <a:latin typeface="微软雅黑"/>
                <a:cs typeface="微软雅黑"/>
              </a:rPr>
              <a:t>margin hyperplane）</a:t>
            </a:r>
            <a:r>
              <a:rPr sz="2400" spc="-15">
                <a:latin typeface="微软雅黑"/>
                <a:cs typeface="微软雅黑"/>
              </a:rPr>
              <a:t> 。</a:t>
            </a:r>
            <a:endParaRPr sz="2400">
              <a:latin typeface="微软雅黑"/>
              <a:cs typeface="微软雅黑"/>
            </a:endParaRPr>
          </a:p>
          <a:p>
            <a:pPr marL="12700" marR="5080" algn="just">
              <a:lnSpc>
                <a:spcPct val="150000"/>
              </a:lnSpc>
            </a:pPr>
            <a:r>
              <a:rPr sz="2400" spc="-5" err="1">
                <a:latin typeface="微软雅黑"/>
                <a:cs typeface="微软雅黑"/>
              </a:rPr>
              <a:t>与逻辑回归和神经网络相比，支持向量机，在学习复杂的非线性方程时提供了一种更为清晰，更</a:t>
            </a:r>
            <a:r>
              <a:rPr sz="2400" spc="-10" err="1">
                <a:latin typeface="微软雅黑"/>
                <a:cs typeface="微软雅黑"/>
              </a:rPr>
              <a:t>加强大的方式</a:t>
            </a:r>
            <a:r>
              <a:rPr sz="2400" spc="-1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769093" y="4069334"/>
            <a:ext cx="1112520" cy="316865"/>
            <a:chOff x="9769093" y="4069334"/>
            <a:chExt cx="1112520" cy="316865"/>
          </a:xfrm>
        </p:grpSpPr>
        <p:sp>
          <p:nvSpPr>
            <p:cNvPr id="6" name="object 6"/>
            <p:cNvSpPr/>
            <p:nvPr/>
          </p:nvSpPr>
          <p:spPr>
            <a:xfrm>
              <a:off x="9781793" y="4082034"/>
              <a:ext cx="1087120" cy="291465"/>
            </a:xfrm>
            <a:custGeom>
              <a:avLst/>
              <a:gdLst/>
              <a:ahLst/>
              <a:cxnLst/>
              <a:rect l="l" t="t" r="r" b="b"/>
              <a:pathLst>
                <a:path w="1087120" h="291464">
                  <a:moveTo>
                    <a:pt x="1038098" y="0"/>
                  </a:moveTo>
                  <a:lnTo>
                    <a:pt x="48513" y="0"/>
                  </a:lnTo>
                  <a:lnTo>
                    <a:pt x="29628" y="3811"/>
                  </a:lnTo>
                  <a:lnTo>
                    <a:pt x="14208" y="14208"/>
                  </a:lnTo>
                  <a:lnTo>
                    <a:pt x="3811" y="29628"/>
                  </a:lnTo>
                  <a:lnTo>
                    <a:pt x="0" y="48514"/>
                  </a:lnTo>
                  <a:lnTo>
                    <a:pt x="0" y="242570"/>
                  </a:lnTo>
                  <a:lnTo>
                    <a:pt x="3811" y="261455"/>
                  </a:lnTo>
                  <a:lnTo>
                    <a:pt x="14208" y="276875"/>
                  </a:lnTo>
                  <a:lnTo>
                    <a:pt x="29628" y="287272"/>
                  </a:lnTo>
                  <a:lnTo>
                    <a:pt x="48513" y="291084"/>
                  </a:lnTo>
                  <a:lnTo>
                    <a:pt x="1038098" y="291084"/>
                  </a:lnTo>
                  <a:lnTo>
                    <a:pt x="1056983" y="287272"/>
                  </a:lnTo>
                  <a:lnTo>
                    <a:pt x="1072403" y="276875"/>
                  </a:lnTo>
                  <a:lnTo>
                    <a:pt x="1082800" y="261455"/>
                  </a:lnTo>
                  <a:lnTo>
                    <a:pt x="1086611" y="242570"/>
                  </a:lnTo>
                  <a:lnTo>
                    <a:pt x="1086611" y="48514"/>
                  </a:lnTo>
                  <a:lnTo>
                    <a:pt x="1082800" y="29628"/>
                  </a:lnTo>
                  <a:lnTo>
                    <a:pt x="1072403" y="14208"/>
                  </a:lnTo>
                  <a:lnTo>
                    <a:pt x="1056983" y="3811"/>
                  </a:lnTo>
                  <a:lnTo>
                    <a:pt x="103809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81793" y="4082034"/>
              <a:ext cx="1087120" cy="291465"/>
            </a:xfrm>
            <a:custGeom>
              <a:avLst/>
              <a:gdLst/>
              <a:ahLst/>
              <a:cxnLst/>
              <a:rect l="l" t="t" r="r" b="b"/>
              <a:pathLst>
                <a:path w="1087120" h="291464">
                  <a:moveTo>
                    <a:pt x="0" y="48514"/>
                  </a:moveTo>
                  <a:lnTo>
                    <a:pt x="3811" y="29628"/>
                  </a:lnTo>
                  <a:lnTo>
                    <a:pt x="14208" y="14208"/>
                  </a:lnTo>
                  <a:lnTo>
                    <a:pt x="29628" y="3811"/>
                  </a:lnTo>
                  <a:lnTo>
                    <a:pt x="48513" y="0"/>
                  </a:lnTo>
                  <a:lnTo>
                    <a:pt x="1038098" y="0"/>
                  </a:lnTo>
                  <a:lnTo>
                    <a:pt x="1056983" y="3811"/>
                  </a:lnTo>
                  <a:lnTo>
                    <a:pt x="1072403" y="14208"/>
                  </a:lnTo>
                  <a:lnTo>
                    <a:pt x="1082800" y="29628"/>
                  </a:lnTo>
                  <a:lnTo>
                    <a:pt x="1086611" y="48514"/>
                  </a:lnTo>
                  <a:lnTo>
                    <a:pt x="1086611" y="242570"/>
                  </a:lnTo>
                  <a:lnTo>
                    <a:pt x="1082800" y="261455"/>
                  </a:lnTo>
                  <a:lnTo>
                    <a:pt x="1072403" y="276875"/>
                  </a:lnTo>
                  <a:lnTo>
                    <a:pt x="1056983" y="287272"/>
                  </a:lnTo>
                  <a:lnTo>
                    <a:pt x="1038098" y="291084"/>
                  </a:lnTo>
                  <a:lnTo>
                    <a:pt x="48513" y="291084"/>
                  </a:lnTo>
                  <a:lnTo>
                    <a:pt x="29628" y="287272"/>
                  </a:lnTo>
                  <a:lnTo>
                    <a:pt x="14208" y="276875"/>
                  </a:lnTo>
                  <a:lnTo>
                    <a:pt x="3811" y="261455"/>
                  </a:lnTo>
                  <a:lnTo>
                    <a:pt x="0" y="242570"/>
                  </a:lnTo>
                  <a:lnTo>
                    <a:pt x="0" y="48514"/>
                  </a:lnTo>
                  <a:close/>
                </a:path>
              </a:pathLst>
            </a:custGeom>
            <a:ln w="25399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07651" y="4085590"/>
            <a:ext cx="8362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>
                <a:latin typeface="微软雅黑"/>
                <a:cs typeface="微软雅黑"/>
              </a:rPr>
              <a:t>支持向</a:t>
            </a:r>
            <a:r>
              <a:rPr sz="1600" spc="-50">
                <a:latin typeface="微软雅黑"/>
                <a:cs typeface="微软雅黑"/>
              </a:rPr>
              <a:t>量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71816" y="1530096"/>
            <a:ext cx="4043679" cy="3145790"/>
            <a:chOff x="7671816" y="1530096"/>
            <a:chExt cx="4043679" cy="314579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1816" y="4343463"/>
              <a:ext cx="4043172" cy="3109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33538" y="4421250"/>
              <a:ext cx="3827779" cy="114300"/>
            </a:xfrm>
            <a:custGeom>
              <a:avLst/>
              <a:gdLst/>
              <a:ahLst/>
              <a:cxnLst/>
              <a:rect l="l" t="t" r="r" b="b"/>
              <a:pathLst>
                <a:path w="3827779" h="114300">
                  <a:moveTo>
                    <a:pt x="3713733" y="0"/>
                  </a:moveTo>
                  <a:lnTo>
                    <a:pt x="3713607" y="38044"/>
                  </a:lnTo>
                  <a:lnTo>
                    <a:pt x="3732656" y="38100"/>
                  </a:lnTo>
                  <a:lnTo>
                    <a:pt x="3732529" y="76200"/>
                  </a:lnTo>
                  <a:lnTo>
                    <a:pt x="3713479" y="76200"/>
                  </a:lnTo>
                  <a:lnTo>
                    <a:pt x="3713353" y="114300"/>
                  </a:lnTo>
                  <a:lnTo>
                    <a:pt x="3790149" y="76200"/>
                  </a:lnTo>
                  <a:lnTo>
                    <a:pt x="3732529" y="76200"/>
                  </a:lnTo>
                  <a:lnTo>
                    <a:pt x="3790260" y="76144"/>
                  </a:lnTo>
                  <a:lnTo>
                    <a:pt x="3827779" y="57531"/>
                  </a:lnTo>
                  <a:lnTo>
                    <a:pt x="3713733" y="0"/>
                  </a:lnTo>
                  <a:close/>
                </a:path>
                <a:path w="3827779" h="114300">
                  <a:moveTo>
                    <a:pt x="3713607" y="38044"/>
                  </a:moveTo>
                  <a:lnTo>
                    <a:pt x="3713480" y="76144"/>
                  </a:lnTo>
                  <a:lnTo>
                    <a:pt x="3732529" y="76200"/>
                  </a:lnTo>
                  <a:lnTo>
                    <a:pt x="3732656" y="38100"/>
                  </a:lnTo>
                  <a:lnTo>
                    <a:pt x="3713607" y="38044"/>
                  </a:lnTo>
                  <a:close/>
                </a:path>
                <a:path w="3827779" h="114300">
                  <a:moveTo>
                    <a:pt x="0" y="27305"/>
                  </a:moveTo>
                  <a:lnTo>
                    <a:pt x="0" y="65405"/>
                  </a:lnTo>
                  <a:lnTo>
                    <a:pt x="3713480" y="76144"/>
                  </a:lnTo>
                  <a:lnTo>
                    <a:pt x="3713607" y="38044"/>
                  </a:lnTo>
                  <a:lnTo>
                    <a:pt x="0" y="27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3820" y="1530096"/>
              <a:ext cx="310959" cy="31455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803769" y="1664970"/>
              <a:ext cx="114300" cy="2949575"/>
            </a:xfrm>
            <a:custGeom>
              <a:avLst/>
              <a:gdLst/>
              <a:ahLst/>
              <a:cxnLst/>
              <a:rect l="l" t="t" r="r" b="b"/>
              <a:pathLst>
                <a:path w="114300" h="2949575">
                  <a:moveTo>
                    <a:pt x="38159" y="114215"/>
                  </a:moveTo>
                  <a:lnTo>
                    <a:pt x="28066" y="2949321"/>
                  </a:lnTo>
                  <a:lnTo>
                    <a:pt x="66166" y="2949447"/>
                  </a:lnTo>
                  <a:lnTo>
                    <a:pt x="76258" y="114384"/>
                  </a:lnTo>
                  <a:lnTo>
                    <a:pt x="38159" y="114215"/>
                  </a:lnTo>
                  <a:close/>
                </a:path>
                <a:path w="114300" h="2949575">
                  <a:moveTo>
                    <a:pt x="104670" y="95122"/>
                  </a:moveTo>
                  <a:lnTo>
                    <a:pt x="38226" y="95122"/>
                  </a:lnTo>
                  <a:lnTo>
                    <a:pt x="76326" y="95250"/>
                  </a:lnTo>
                  <a:lnTo>
                    <a:pt x="76258" y="114384"/>
                  </a:lnTo>
                  <a:lnTo>
                    <a:pt x="114300" y="114553"/>
                  </a:lnTo>
                  <a:lnTo>
                    <a:pt x="104670" y="95122"/>
                  </a:lnTo>
                  <a:close/>
                </a:path>
                <a:path w="114300" h="2949575">
                  <a:moveTo>
                    <a:pt x="38226" y="95122"/>
                  </a:moveTo>
                  <a:lnTo>
                    <a:pt x="38159" y="114215"/>
                  </a:lnTo>
                  <a:lnTo>
                    <a:pt x="76258" y="114384"/>
                  </a:lnTo>
                  <a:lnTo>
                    <a:pt x="76326" y="95250"/>
                  </a:lnTo>
                  <a:lnTo>
                    <a:pt x="38226" y="95122"/>
                  </a:lnTo>
                  <a:close/>
                </a:path>
                <a:path w="114300" h="2949575">
                  <a:moveTo>
                    <a:pt x="57530" y="0"/>
                  </a:moveTo>
                  <a:lnTo>
                    <a:pt x="0" y="114045"/>
                  </a:lnTo>
                  <a:lnTo>
                    <a:pt x="38159" y="114215"/>
                  </a:lnTo>
                  <a:lnTo>
                    <a:pt x="38226" y="95122"/>
                  </a:lnTo>
                  <a:lnTo>
                    <a:pt x="104670" y="95122"/>
                  </a:lnTo>
                  <a:lnTo>
                    <a:pt x="57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21726" y="1784604"/>
              <a:ext cx="2616200" cy="2163445"/>
            </a:xfrm>
            <a:custGeom>
              <a:avLst/>
              <a:gdLst/>
              <a:ahLst/>
              <a:cxnLst/>
              <a:rect l="l" t="t" r="r" b="b"/>
              <a:pathLst>
                <a:path w="2616200" h="2163445">
                  <a:moveTo>
                    <a:pt x="2322449" y="0"/>
                  </a:moveTo>
                  <a:lnTo>
                    <a:pt x="0" y="1780413"/>
                  </a:lnTo>
                  <a:lnTo>
                    <a:pt x="293497" y="2163191"/>
                  </a:lnTo>
                  <a:lnTo>
                    <a:pt x="2615946" y="382778"/>
                  </a:lnTo>
                  <a:lnTo>
                    <a:pt x="2322449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59856" y="3564241"/>
              <a:ext cx="95115" cy="1005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18754" y="3822249"/>
              <a:ext cx="95097" cy="1005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10706" y="3880415"/>
              <a:ext cx="95115" cy="1005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05824" y="3019337"/>
              <a:ext cx="95115" cy="10050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97042" y="3622986"/>
              <a:ext cx="95059" cy="1005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50299" y="2956998"/>
              <a:ext cx="95115" cy="1005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42759" y="3603410"/>
              <a:ext cx="95115" cy="10048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36938" y="3038151"/>
              <a:ext cx="95043" cy="1005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52460" y="1813560"/>
              <a:ext cx="2654807" cy="207111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303514" y="1849374"/>
              <a:ext cx="2552700" cy="1967864"/>
            </a:xfrm>
            <a:custGeom>
              <a:avLst/>
              <a:gdLst/>
              <a:ahLst/>
              <a:cxnLst/>
              <a:rect l="l" t="t" r="r" b="b"/>
              <a:pathLst>
                <a:path w="2552700" h="1967864">
                  <a:moveTo>
                    <a:pt x="0" y="1967611"/>
                  </a:moveTo>
                  <a:lnTo>
                    <a:pt x="25527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42658" y="3380906"/>
              <a:ext cx="95115" cy="1005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65595" y="3603410"/>
              <a:ext cx="95115" cy="1005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67494" y="2782101"/>
              <a:ext cx="95043" cy="10050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38006" y="3270944"/>
              <a:ext cx="95115" cy="10059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75775" y="3428803"/>
              <a:ext cx="95115" cy="1005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71762" y="3198153"/>
              <a:ext cx="95115" cy="1005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87384" y="3872142"/>
              <a:ext cx="95097" cy="1005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784564" y="3885878"/>
              <a:ext cx="95115" cy="10059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08059" y="3617507"/>
              <a:ext cx="95043" cy="10048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48447" y="3683928"/>
              <a:ext cx="95043" cy="10050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20534" y="2698662"/>
              <a:ext cx="95115" cy="1005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580147" y="2970442"/>
              <a:ext cx="95059" cy="10050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29959" y="3314122"/>
              <a:ext cx="95059" cy="10059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113774" y="2467610"/>
              <a:ext cx="122935" cy="11683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317990" y="2545334"/>
              <a:ext cx="121411" cy="11683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349994" y="2208530"/>
              <a:ext cx="122935" cy="11684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058910" y="1688846"/>
              <a:ext cx="121412" cy="11683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036050" y="1969262"/>
              <a:ext cx="237235" cy="23266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441434" y="1775714"/>
              <a:ext cx="122936" cy="1168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734042" y="1710182"/>
              <a:ext cx="121411" cy="11683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538970" y="2005838"/>
              <a:ext cx="121411" cy="11683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520938" y="2121662"/>
              <a:ext cx="121411" cy="11683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650222" y="2280158"/>
              <a:ext cx="122935" cy="11531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533130" y="2347213"/>
              <a:ext cx="121412" cy="11531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824214" y="2037842"/>
              <a:ext cx="121411" cy="11684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237474" y="2484374"/>
              <a:ext cx="122935" cy="11683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052814" y="2269490"/>
              <a:ext cx="121411" cy="11531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88350" y="2723642"/>
              <a:ext cx="122935" cy="11684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665718" y="2682494"/>
              <a:ext cx="121411" cy="11683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679434" y="3031490"/>
              <a:ext cx="121412" cy="11531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309102" y="2990342"/>
              <a:ext cx="121412" cy="1168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022334" y="2761742"/>
              <a:ext cx="122936" cy="11684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775446" y="2392934"/>
              <a:ext cx="121411" cy="11683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18348" y="1629156"/>
              <a:ext cx="2654807" cy="207111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169402" y="1664970"/>
              <a:ext cx="2552700" cy="1967864"/>
            </a:xfrm>
            <a:custGeom>
              <a:avLst/>
              <a:gdLst/>
              <a:ahLst/>
              <a:cxnLst/>
              <a:rect l="l" t="t" r="r" b="b"/>
              <a:pathLst>
                <a:path w="2552700" h="1967864">
                  <a:moveTo>
                    <a:pt x="0" y="1967610"/>
                  </a:moveTo>
                  <a:lnTo>
                    <a:pt x="2552700" y="0"/>
                  </a:lnTo>
                </a:path>
              </a:pathLst>
            </a:custGeom>
            <a:ln w="25400">
              <a:solidFill>
                <a:srgbClr val="004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85048" y="2008632"/>
              <a:ext cx="2654807" cy="207111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8436102" y="2044446"/>
              <a:ext cx="2552700" cy="1967864"/>
            </a:xfrm>
            <a:custGeom>
              <a:avLst/>
              <a:gdLst/>
              <a:ahLst/>
              <a:cxnLst/>
              <a:rect l="l" t="t" r="r" b="b"/>
              <a:pathLst>
                <a:path w="2552700" h="1967864">
                  <a:moveTo>
                    <a:pt x="0" y="1967610"/>
                  </a:moveTo>
                  <a:lnTo>
                    <a:pt x="2552700" y="0"/>
                  </a:lnTo>
                </a:path>
              </a:pathLst>
            </a:custGeom>
            <a:ln w="25400">
              <a:solidFill>
                <a:srgbClr val="004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035540" y="2651760"/>
              <a:ext cx="457250" cy="146608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0138791" y="2789682"/>
              <a:ext cx="315595" cy="1270635"/>
            </a:xfrm>
            <a:custGeom>
              <a:avLst/>
              <a:gdLst/>
              <a:ahLst/>
              <a:cxnLst/>
              <a:rect l="l" t="t" r="r" b="b"/>
              <a:pathLst>
                <a:path w="315595" h="1270635">
                  <a:moveTo>
                    <a:pt x="314705" y="1231518"/>
                  </a:moveTo>
                  <a:lnTo>
                    <a:pt x="276605" y="1232026"/>
                  </a:lnTo>
                  <a:lnTo>
                    <a:pt x="277113" y="1270126"/>
                  </a:lnTo>
                  <a:lnTo>
                    <a:pt x="315213" y="1269618"/>
                  </a:lnTo>
                  <a:lnTo>
                    <a:pt x="314705" y="1231518"/>
                  </a:lnTo>
                  <a:close/>
                </a:path>
                <a:path w="315595" h="1270635">
                  <a:moveTo>
                    <a:pt x="312674" y="1154937"/>
                  </a:moveTo>
                  <a:lnTo>
                    <a:pt x="274574" y="1156207"/>
                  </a:lnTo>
                  <a:lnTo>
                    <a:pt x="275843" y="1194307"/>
                  </a:lnTo>
                  <a:lnTo>
                    <a:pt x="313943" y="1193037"/>
                  </a:lnTo>
                  <a:lnTo>
                    <a:pt x="312674" y="1154937"/>
                  </a:lnTo>
                  <a:close/>
                </a:path>
                <a:path w="315595" h="1270635">
                  <a:moveTo>
                    <a:pt x="308101" y="1078102"/>
                  </a:moveTo>
                  <a:lnTo>
                    <a:pt x="270128" y="1081023"/>
                  </a:lnTo>
                  <a:lnTo>
                    <a:pt x="271144" y="1094485"/>
                  </a:lnTo>
                  <a:lnTo>
                    <a:pt x="272541" y="1118615"/>
                  </a:lnTo>
                  <a:lnTo>
                    <a:pt x="310514" y="1116456"/>
                  </a:lnTo>
                  <a:lnTo>
                    <a:pt x="309117" y="1092326"/>
                  </a:lnTo>
                  <a:lnTo>
                    <a:pt x="308101" y="1078102"/>
                  </a:lnTo>
                  <a:close/>
                </a:path>
                <a:path w="315595" h="1270635">
                  <a:moveTo>
                    <a:pt x="301498" y="1001648"/>
                  </a:moveTo>
                  <a:lnTo>
                    <a:pt x="263651" y="1005585"/>
                  </a:lnTo>
                  <a:lnTo>
                    <a:pt x="264159" y="1010792"/>
                  </a:lnTo>
                  <a:lnTo>
                    <a:pt x="266700" y="1038224"/>
                  </a:lnTo>
                  <a:lnTo>
                    <a:pt x="267080" y="1043050"/>
                  </a:lnTo>
                  <a:lnTo>
                    <a:pt x="305180" y="1040129"/>
                  </a:lnTo>
                  <a:lnTo>
                    <a:pt x="304800" y="1035176"/>
                  </a:lnTo>
                  <a:lnTo>
                    <a:pt x="302132" y="1007363"/>
                  </a:lnTo>
                  <a:lnTo>
                    <a:pt x="301498" y="1001648"/>
                  </a:lnTo>
                  <a:close/>
                </a:path>
                <a:path w="315595" h="1270635">
                  <a:moveTo>
                    <a:pt x="292480" y="925321"/>
                  </a:moveTo>
                  <a:lnTo>
                    <a:pt x="254761" y="930528"/>
                  </a:lnTo>
                  <a:lnTo>
                    <a:pt x="254888" y="931925"/>
                  </a:lnTo>
                  <a:lnTo>
                    <a:pt x="258317" y="957579"/>
                  </a:lnTo>
                  <a:lnTo>
                    <a:pt x="259460" y="967993"/>
                  </a:lnTo>
                  <a:lnTo>
                    <a:pt x="297306" y="963548"/>
                  </a:lnTo>
                  <a:lnTo>
                    <a:pt x="296036" y="953134"/>
                  </a:lnTo>
                  <a:lnTo>
                    <a:pt x="292734" y="926972"/>
                  </a:lnTo>
                  <a:lnTo>
                    <a:pt x="292480" y="925321"/>
                  </a:lnTo>
                  <a:close/>
                </a:path>
                <a:path w="315595" h="1270635">
                  <a:moveTo>
                    <a:pt x="280669" y="849248"/>
                  </a:moveTo>
                  <a:lnTo>
                    <a:pt x="243204" y="856106"/>
                  </a:lnTo>
                  <a:lnTo>
                    <a:pt x="243712" y="859281"/>
                  </a:lnTo>
                  <a:lnTo>
                    <a:pt x="247650" y="882776"/>
                  </a:lnTo>
                  <a:lnTo>
                    <a:pt x="249300" y="893190"/>
                  </a:lnTo>
                  <a:lnTo>
                    <a:pt x="287019" y="887348"/>
                  </a:lnTo>
                  <a:lnTo>
                    <a:pt x="285368" y="876934"/>
                  </a:lnTo>
                  <a:lnTo>
                    <a:pt x="280669" y="849248"/>
                  </a:lnTo>
                  <a:close/>
                </a:path>
                <a:path w="315595" h="1270635">
                  <a:moveTo>
                    <a:pt x="265175" y="773683"/>
                  </a:moveTo>
                  <a:lnTo>
                    <a:pt x="228091" y="782446"/>
                  </a:lnTo>
                  <a:lnTo>
                    <a:pt x="230885" y="794638"/>
                  </a:lnTo>
                  <a:lnTo>
                    <a:pt x="235330" y="815339"/>
                  </a:lnTo>
                  <a:lnTo>
                    <a:pt x="236092" y="819022"/>
                  </a:lnTo>
                  <a:lnTo>
                    <a:pt x="273430" y="811529"/>
                  </a:lnTo>
                  <a:lnTo>
                    <a:pt x="272668" y="807719"/>
                  </a:lnTo>
                  <a:lnTo>
                    <a:pt x="268224" y="786638"/>
                  </a:lnTo>
                  <a:lnTo>
                    <a:pt x="265175" y="773683"/>
                  </a:lnTo>
                  <a:close/>
                </a:path>
                <a:path w="315595" h="1270635">
                  <a:moveTo>
                    <a:pt x="243585" y="698626"/>
                  </a:moveTo>
                  <a:lnTo>
                    <a:pt x="207517" y="710945"/>
                  </a:lnTo>
                  <a:lnTo>
                    <a:pt x="211962" y="723900"/>
                  </a:lnTo>
                  <a:lnTo>
                    <a:pt x="216788" y="739775"/>
                  </a:lnTo>
                  <a:lnTo>
                    <a:pt x="218693" y="746378"/>
                  </a:lnTo>
                  <a:lnTo>
                    <a:pt x="255397" y="735964"/>
                  </a:lnTo>
                  <a:lnTo>
                    <a:pt x="253491" y="729360"/>
                  </a:lnTo>
                  <a:lnTo>
                    <a:pt x="248284" y="712596"/>
                  </a:lnTo>
                  <a:lnTo>
                    <a:pt x="243585" y="698626"/>
                  </a:lnTo>
                  <a:close/>
                </a:path>
                <a:path w="315595" h="1270635">
                  <a:moveTo>
                    <a:pt x="179641" y="657331"/>
                  </a:moveTo>
                  <a:lnTo>
                    <a:pt x="182499" y="660272"/>
                  </a:lnTo>
                  <a:lnTo>
                    <a:pt x="186943" y="666495"/>
                  </a:lnTo>
                  <a:lnTo>
                    <a:pt x="191769" y="674751"/>
                  </a:lnTo>
                  <a:lnTo>
                    <a:pt x="193548" y="678306"/>
                  </a:lnTo>
                  <a:lnTo>
                    <a:pt x="227710" y="661288"/>
                  </a:lnTo>
                  <a:lnTo>
                    <a:pt x="225998" y="657987"/>
                  </a:lnTo>
                  <a:lnTo>
                    <a:pt x="180466" y="657987"/>
                  </a:lnTo>
                  <a:lnTo>
                    <a:pt x="179641" y="657331"/>
                  </a:lnTo>
                  <a:close/>
                </a:path>
                <a:path w="315595" h="1270635">
                  <a:moveTo>
                    <a:pt x="178180" y="655827"/>
                  </a:moveTo>
                  <a:lnTo>
                    <a:pt x="179641" y="657331"/>
                  </a:lnTo>
                  <a:lnTo>
                    <a:pt x="180466" y="657987"/>
                  </a:lnTo>
                  <a:lnTo>
                    <a:pt x="178180" y="655827"/>
                  </a:lnTo>
                  <a:close/>
                </a:path>
                <a:path w="315595" h="1270635">
                  <a:moveTo>
                    <a:pt x="224782" y="655827"/>
                  </a:moveTo>
                  <a:lnTo>
                    <a:pt x="178180" y="655827"/>
                  </a:lnTo>
                  <a:lnTo>
                    <a:pt x="180466" y="657987"/>
                  </a:lnTo>
                  <a:lnTo>
                    <a:pt x="225998" y="657987"/>
                  </a:lnTo>
                  <a:lnTo>
                    <a:pt x="224782" y="655827"/>
                  </a:lnTo>
                  <a:close/>
                </a:path>
                <a:path w="315595" h="1270635">
                  <a:moveTo>
                    <a:pt x="199898" y="624713"/>
                  </a:moveTo>
                  <a:lnTo>
                    <a:pt x="176149" y="654557"/>
                  </a:lnTo>
                  <a:lnTo>
                    <a:pt x="179641" y="657331"/>
                  </a:lnTo>
                  <a:lnTo>
                    <a:pt x="178180" y="655827"/>
                  </a:lnTo>
                  <a:lnTo>
                    <a:pt x="224782" y="655827"/>
                  </a:lnTo>
                  <a:lnTo>
                    <a:pt x="219963" y="647318"/>
                  </a:lnTo>
                  <a:lnTo>
                    <a:pt x="213359" y="638175"/>
                  </a:lnTo>
                  <a:lnTo>
                    <a:pt x="206375" y="630173"/>
                  </a:lnTo>
                  <a:lnTo>
                    <a:pt x="205739" y="629412"/>
                  </a:lnTo>
                  <a:lnTo>
                    <a:pt x="204215" y="628141"/>
                  </a:lnTo>
                  <a:lnTo>
                    <a:pt x="199898" y="624713"/>
                  </a:lnTo>
                  <a:close/>
                </a:path>
                <a:path w="315595" h="1270635">
                  <a:moveTo>
                    <a:pt x="152780" y="582802"/>
                  </a:moveTo>
                  <a:lnTo>
                    <a:pt x="117855" y="598042"/>
                  </a:lnTo>
                  <a:lnTo>
                    <a:pt x="119252" y="601217"/>
                  </a:lnTo>
                  <a:lnTo>
                    <a:pt x="125349" y="613155"/>
                  </a:lnTo>
                  <a:lnTo>
                    <a:pt x="131825" y="624077"/>
                  </a:lnTo>
                  <a:lnTo>
                    <a:pt x="138683" y="633476"/>
                  </a:lnTo>
                  <a:lnTo>
                    <a:pt x="140842" y="635762"/>
                  </a:lnTo>
                  <a:lnTo>
                    <a:pt x="169036" y="610234"/>
                  </a:lnTo>
                  <a:lnTo>
                    <a:pt x="166877" y="607821"/>
                  </a:lnTo>
                  <a:lnTo>
                    <a:pt x="162686" y="601852"/>
                  </a:lnTo>
                  <a:lnTo>
                    <a:pt x="158114" y="593851"/>
                  </a:lnTo>
                  <a:lnTo>
                    <a:pt x="153288" y="584072"/>
                  </a:lnTo>
                  <a:lnTo>
                    <a:pt x="152780" y="582802"/>
                  </a:lnTo>
                  <a:close/>
                </a:path>
                <a:path w="315595" h="1270635">
                  <a:moveTo>
                    <a:pt x="129031" y="513206"/>
                  </a:moveTo>
                  <a:lnTo>
                    <a:pt x="92455" y="523620"/>
                  </a:lnTo>
                  <a:lnTo>
                    <a:pt x="97281" y="540892"/>
                  </a:lnTo>
                  <a:lnTo>
                    <a:pt x="102615" y="557783"/>
                  </a:lnTo>
                  <a:lnTo>
                    <a:pt x="103631" y="561085"/>
                  </a:lnTo>
                  <a:lnTo>
                    <a:pt x="139700" y="548766"/>
                  </a:lnTo>
                  <a:lnTo>
                    <a:pt x="138556" y="545464"/>
                  </a:lnTo>
                  <a:lnTo>
                    <a:pt x="133730" y="529716"/>
                  </a:lnTo>
                  <a:lnTo>
                    <a:pt x="129031" y="513206"/>
                  </a:lnTo>
                  <a:close/>
                </a:path>
                <a:path w="315595" h="1270635">
                  <a:moveTo>
                    <a:pt x="112522" y="440435"/>
                  </a:moveTo>
                  <a:lnTo>
                    <a:pt x="75056" y="447801"/>
                  </a:lnTo>
                  <a:lnTo>
                    <a:pt x="77977" y="462406"/>
                  </a:lnTo>
                  <a:lnTo>
                    <a:pt x="82550" y="483488"/>
                  </a:lnTo>
                  <a:lnTo>
                    <a:pt x="83057" y="485647"/>
                  </a:lnTo>
                  <a:lnTo>
                    <a:pt x="120268" y="477138"/>
                  </a:lnTo>
                  <a:lnTo>
                    <a:pt x="119760" y="474979"/>
                  </a:lnTo>
                  <a:lnTo>
                    <a:pt x="115188" y="454278"/>
                  </a:lnTo>
                  <a:lnTo>
                    <a:pt x="112522" y="440435"/>
                  </a:lnTo>
                  <a:close/>
                </a:path>
                <a:path w="315595" h="1270635">
                  <a:moveTo>
                    <a:pt x="99694" y="366140"/>
                  </a:moveTo>
                  <a:lnTo>
                    <a:pt x="62102" y="371855"/>
                  </a:lnTo>
                  <a:lnTo>
                    <a:pt x="65277" y="393191"/>
                  </a:lnTo>
                  <a:lnTo>
                    <a:pt x="68072" y="409828"/>
                  </a:lnTo>
                  <a:lnTo>
                    <a:pt x="105663" y="403478"/>
                  </a:lnTo>
                  <a:lnTo>
                    <a:pt x="102869" y="386841"/>
                  </a:lnTo>
                  <a:lnTo>
                    <a:pt x="99694" y="366140"/>
                  </a:lnTo>
                  <a:close/>
                </a:path>
                <a:path w="315595" h="1270635">
                  <a:moveTo>
                    <a:pt x="89915" y="291338"/>
                  </a:moveTo>
                  <a:lnTo>
                    <a:pt x="52069" y="295655"/>
                  </a:lnTo>
                  <a:lnTo>
                    <a:pt x="54482" y="316991"/>
                  </a:lnTo>
                  <a:lnTo>
                    <a:pt x="56641" y="333755"/>
                  </a:lnTo>
                  <a:lnTo>
                    <a:pt x="94487" y="328929"/>
                  </a:lnTo>
                  <a:lnTo>
                    <a:pt x="92328" y="312038"/>
                  </a:lnTo>
                  <a:lnTo>
                    <a:pt x="89915" y="291338"/>
                  </a:lnTo>
                  <a:close/>
                </a:path>
                <a:path w="315595" h="1270635">
                  <a:moveTo>
                    <a:pt x="82676" y="216153"/>
                  </a:moveTo>
                  <a:lnTo>
                    <a:pt x="44703" y="219075"/>
                  </a:lnTo>
                  <a:lnTo>
                    <a:pt x="45847" y="234950"/>
                  </a:lnTo>
                  <a:lnTo>
                    <a:pt x="48005" y="257428"/>
                  </a:lnTo>
                  <a:lnTo>
                    <a:pt x="85978" y="253745"/>
                  </a:lnTo>
                  <a:lnTo>
                    <a:pt x="83819" y="231393"/>
                  </a:lnTo>
                  <a:lnTo>
                    <a:pt x="82676" y="216153"/>
                  </a:lnTo>
                  <a:close/>
                </a:path>
                <a:path w="315595" h="1270635">
                  <a:moveTo>
                    <a:pt x="77597" y="140588"/>
                  </a:moveTo>
                  <a:lnTo>
                    <a:pt x="39497" y="142620"/>
                  </a:lnTo>
                  <a:lnTo>
                    <a:pt x="41549" y="178180"/>
                  </a:lnTo>
                  <a:lnTo>
                    <a:pt x="41782" y="181101"/>
                  </a:lnTo>
                  <a:lnTo>
                    <a:pt x="79755" y="178180"/>
                  </a:lnTo>
                  <a:lnTo>
                    <a:pt x="79501" y="175005"/>
                  </a:lnTo>
                  <a:lnTo>
                    <a:pt x="77597" y="140588"/>
                  </a:lnTo>
                  <a:close/>
                </a:path>
                <a:path w="315595" h="1270635">
                  <a:moveTo>
                    <a:pt x="54482" y="0"/>
                  </a:moveTo>
                  <a:lnTo>
                    <a:pt x="0" y="115569"/>
                  </a:lnTo>
                  <a:lnTo>
                    <a:pt x="114173" y="112902"/>
                  </a:lnTo>
                  <a:lnTo>
                    <a:pt x="109472" y="104012"/>
                  </a:lnTo>
                  <a:lnTo>
                    <a:pt x="37845" y="104012"/>
                  </a:lnTo>
                  <a:lnTo>
                    <a:pt x="37591" y="95757"/>
                  </a:lnTo>
                  <a:lnTo>
                    <a:pt x="75691" y="94741"/>
                  </a:lnTo>
                  <a:lnTo>
                    <a:pt x="104571" y="94741"/>
                  </a:lnTo>
                  <a:lnTo>
                    <a:pt x="54482" y="0"/>
                  </a:lnTo>
                  <a:close/>
                </a:path>
                <a:path w="315595" h="1270635">
                  <a:moveTo>
                    <a:pt x="75691" y="94741"/>
                  </a:moveTo>
                  <a:lnTo>
                    <a:pt x="37591" y="95757"/>
                  </a:lnTo>
                  <a:lnTo>
                    <a:pt x="37845" y="104012"/>
                  </a:lnTo>
                  <a:lnTo>
                    <a:pt x="75945" y="103123"/>
                  </a:lnTo>
                  <a:lnTo>
                    <a:pt x="75691" y="94741"/>
                  </a:lnTo>
                  <a:close/>
                </a:path>
                <a:path w="315595" h="1270635">
                  <a:moveTo>
                    <a:pt x="104571" y="94741"/>
                  </a:moveTo>
                  <a:lnTo>
                    <a:pt x="75691" y="94741"/>
                  </a:lnTo>
                  <a:lnTo>
                    <a:pt x="75945" y="103123"/>
                  </a:lnTo>
                  <a:lnTo>
                    <a:pt x="37845" y="104012"/>
                  </a:lnTo>
                  <a:lnTo>
                    <a:pt x="109472" y="104012"/>
                  </a:lnTo>
                  <a:lnTo>
                    <a:pt x="104571" y="947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961120" y="2743200"/>
              <a:ext cx="1083564" cy="138074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9072245" y="2881122"/>
              <a:ext cx="934085" cy="1186180"/>
            </a:xfrm>
            <a:custGeom>
              <a:avLst/>
              <a:gdLst/>
              <a:ahLst/>
              <a:cxnLst/>
              <a:rect l="l" t="t" r="r" b="b"/>
              <a:pathLst>
                <a:path w="934084" h="1186179">
                  <a:moveTo>
                    <a:pt x="932433" y="1146175"/>
                  </a:moveTo>
                  <a:lnTo>
                    <a:pt x="894460" y="1148714"/>
                  </a:lnTo>
                  <a:lnTo>
                    <a:pt x="895096" y="1158113"/>
                  </a:lnTo>
                  <a:lnTo>
                    <a:pt x="895730" y="1185926"/>
                  </a:lnTo>
                  <a:lnTo>
                    <a:pt x="933830" y="1185036"/>
                  </a:lnTo>
                  <a:lnTo>
                    <a:pt x="933196" y="1157223"/>
                  </a:lnTo>
                  <a:lnTo>
                    <a:pt x="932433" y="1146175"/>
                  </a:lnTo>
                  <a:close/>
                </a:path>
                <a:path w="934084" h="1186179">
                  <a:moveTo>
                    <a:pt x="923162" y="1068070"/>
                  </a:moveTo>
                  <a:lnTo>
                    <a:pt x="885825" y="1075435"/>
                  </a:lnTo>
                  <a:lnTo>
                    <a:pt x="886205" y="1077721"/>
                  </a:lnTo>
                  <a:lnTo>
                    <a:pt x="890397" y="1104519"/>
                  </a:lnTo>
                  <a:lnTo>
                    <a:pt x="891158" y="1111630"/>
                  </a:lnTo>
                  <a:lnTo>
                    <a:pt x="929004" y="1107439"/>
                  </a:lnTo>
                  <a:lnTo>
                    <a:pt x="928243" y="1100327"/>
                  </a:lnTo>
                  <a:lnTo>
                    <a:pt x="923925" y="1072007"/>
                  </a:lnTo>
                  <a:lnTo>
                    <a:pt x="923162" y="1068070"/>
                  </a:lnTo>
                  <a:close/>
                </a:path>
                <a:path w="934084" h="1186179">
                  <a:moveTo>
                    <a:pt x="905255" y="992504"/>
                  </a:moveTo>
                  <a:lnTo>
                    <a:pt x="868552" y="1002791"/>
                  </a:lnTo>
                  <a:lnTo>
                    <a:pt x="874776" y="1025016"/>
                  </a:lnTo>
                  <a:lnTo>
                    <a:pt x="878077" y="1038859"/>
                  </a:lnTo>
                  <a:lnTo>
                    <a:pt x="915161" y="1030096"/>
                  </a:lnTo>
                  <a:lnTo>
                    <a:pt x="911859" y="1016380"/>
                  </a:lnTo>
                  <a:lnTo>
                    <a:pt x="905255" y="992504"/>
                  </a:lnTo>
                  <a:close/>
                </a:path>
                <a:path w="934084" h="1186179">
                  <a:moveTo>
                    <a:pt x="879221" y="918717"/>
                  </a:moveTo>
                  <a:lnTo>
                    <a:pt x="843914" y="933069"/>
                  </a:lnTo>
                  <a:lnTo>
                    <a:pt x="850264" y="948563"/>
                  </a:lnTo>
                  <a:lnTo>
                    <a:pt x="857250" y="967866"/>
                  </a:lnTo>
                  <a:lnTo>
                    <a:pt x="893063" y="954913"/>
                  </a:lnTo>
                  <a:lnTo>
                    <a:pt x="886078" y="935482"/>
                  </a:lnTo>
                  <a:lnTo>
                    <a:pt x="879221" y="918717"/>
                  </a:lnTo>
                  <a:close/>
                </a:path>
                <a:path w="934084" h="1186179">
                  <a:moveTo>
                    <a:pt x="845565" y="847978"/>
                  </a:moveTo>
                  <a:lnTo>
                    <a:pt x="812164" y="866266"/>
                  </a:lnTo>
                  <a:lnTo>
                    <a:pt x="817626" y="876172"/>
                  </a:lnTo>
                  <a:lnTo>
                    <a:pt x="829182" y="899413"/>
                  </a:lnTo>
                  <a:lnTo>
                    <a:pt x="863346" y="882522"/>
                  </a:lnTo>
                  <a:lnTo>
                    <a:pt x="851788" y="859282"/>
                  </a:lnTo>
                  <a:lnTo>
                    <a:pt x="845565" y="847978"/>
                  </a:lnTo>
                  <a:close/>
                </a:path>
                <a:path w="934084" h="1186179">
                  <a:moveTo>
                    <a:pt x="804672" y="781176"/>
                  </a:moveTo>
                  <a:lnTo>
                    <a:pt x="773556" y="803147"/>
                  </a:lnTo>
                  <a:lnTo>
                    <a:pt x="778128" y="809497"/>
                  </a:lnTo>
                  <a:lnTo>
                    <a:pt x="791972" y="831088"/>
                  </a:lnTo>
                  <a:lnTo>
                    <a:pt x="793496" y="833754"/>
                  </a:lnTo>
                  <a:lnTo>
                    <a:pt x="826261" y="814323"/>
                  </a:lnTo>
                  <a:lnTo>
                    <a:pt x="824737" y="811657"/>
                  </a:lnTo>
                  <a:lnTo>
                    <a:pt x="810132" y="788923"/>
                  </a:lnTo>
                  <a:lnTo>
                    <a:pt x="804672" y="781176"/>
                  </a:lnTo>
                  <a:close/>
                </a:path>
                <a:path w="934084" h="1186179">
                  <a:moveTo>
                    <a:pt x="756284" y="719454"/>
                  </a:moveTo>
                  <a:lnTo>
                    <a:pt x="727963" y="744982"/>
                  </a:lnTo>
                  <a:lnTo>
                    <a:pt x="732789" y="750188"/>
                  </a:lnTo>
                  <a:lnTo>
                    <a:pt x="748410" y="769238"/>
                  </a:lnTo>
                  <a:lnTo>
                    <a:pt x="751331" y="773048"/>
                  </a:lnTo>
                  <a:lnTo>
                    <a:pt x="781684" y="749934"/>
                  </a:lnTo>
                  <a:lnTo>
                    <a:pt x="778636" y="745997"/>
                  </a:lnTo>
                  <a:lnTo>
                    <a:pt x="762126" y="725932"/>
                  </a:lnTo>
                  <a:lnTo>
                    <a:pt x="756284" y="719454"/>
                  </a:lnTo>
                  <a:close/>
                </a:path>
                <a:path w="934084" h="1186179">
                  <a:moveTo>
                    <a:pt x="699897" y="664463"/>
                  </a:moveTo>
                  <a:lnTo>
                    <a:pt x="675385" y="693674"/>
                  </a:lnTo>
                  <a:lnTo>
                    <a:pt x="682751" y="699769"/>
                  </a:lnTo>
                  <a:lnTo>
                    <a:pt x="699897" y="715517"/>
                  </a:lnTo>
                  <a:lnTo>
                    <a:pt x="702309" y="718057"/>
                  </a:lnTo>
                  <a:lnTo>
                    <a:pt x="729360" y="691261"/>
                  </a:lnTo>
                  <a:lnTo>
                    <a:pt x="726948" y="688848"/>
                  </a:lnTo>
                  <a:lnTo>
                    <a:pt x="708659" y="671829"/>
                  </a:lnTo>
                  <a:lnTo>
                    <a:pt x="699897" y="664463"/>
                  </a:lnTo>
                  <a:close/>
                </a:path>
                <a:path w="934084" h="1186179">
                  <a:moveTo>
                    <a:pt x="635380" y="618616"/>
                  </a:moveTo>
                  <a:lnTo>
                    <a:pt x="615823" y="651382"/>
                  </a:lnTo>
                  <a:lnTo>
                    <a:pt x="629411" y="659511"/>
                  </a:lnTo>
                  <a:lnTo>
                    <a:pt x="647064" y="671322"/>
                  </a:lnTo>
                  <a:lnTo>
                    <a:pt x="668274" y="639699"/>
                  </a:lnTo>
                  <a:lnTo>
                    <a:pt x="650748" y="627888"/>
                  </a:lnTo>
                  <a:lnTo>
                    <a:pt x="635380" y="618616"/>
                  </a:lnTo>
                  <a:close/>
                </a:path>
                <a:path w="934084" h="1186179">
                  <a:moveTo>
                    <a:pt x="561339" y="586104"/>
                  </a:moveTo>
                  <a:lnTo>
                    <a:pt x="550672" y="622680"/>
                  </a:lnTo>
                  <a:lnTo>
                    <a:pt x="555244" y="623951"/>
                  </a:lnTo>
                  <a:lnTo>
                    <a:pt x="573912" y="630681"/>
                  </a:lnTo>
                  <a:lnTo>
                    <a:pt x="583946" y="635126"/>
                  </a:lnTo>
                  <a:lnTo>
                    <a:pt x="599439" y="600328"/>
                  </a:lnTo>
                  <a:lnTo>
                    <a:pt x="589406" y="595883"/>
                  </a:lnTo>
                  <a:lnTo>
                    <a:pt x="568198" y="588137"/>
                  </a:lnTo>
                  <a:lnTo>
                    <a:pt x="561339" y="586104"/>
                  </a:lnTo>
                  <a:close/>
                </a:path>
                <a:path w="934084" h="1186179">
                  <a:moveTo>
                    <a:pt x="481837" y="573658"/>
                  </a:moveTo>
                  <a:lnTo>
                    <a:pt x="480186" y="611758"/>
                  </a:lnTo>
                  <a:lnTo>
                    <a:pt x="498728" y="612520"/>
                  </a:lnTo>
                  <a:lnTo>
                    <a:pt x="516635" y="614679"/>
                  </a:lnTo>
                  <a:lnTo>
                    <a:pt x="521207" y="576833"/>
                  </a:lnTo>
                  <a:lnTo>
                    <a:pt x="503300" y="574675"/>
                  </a:lnTo>
                  <a:lnTo>
                    <a:pt x="481837" y="573658"/>
                  </a:lnTo>
                  <a:close/>
                </a:path>
                <a:path w="934084" h="1186179">
                  <a:moveTo>
                    <a:pt x="411225" y="562863"/>
                  </a:moveTo>
                  <a:lnTo>
                    <a:pt x="400684" y="599439"/>
                  </a:lnTo>
                  <a:lnTo>
                    <a:pt x="416051" y="603885"/>
                  </a:lnTo>
                  <a:lnTo>
                    <a:pt x="437641" y="608202"/>
                  </a:lnTo>
                  <a:lnTo>
                    <a:pt x="440689" y="608583"/>
                  </a:lnTo>
                  <a:lnTo>
                    <a:pt x="445515" y="570738"/>
                  </a:lnTo>
                  <a:lnTo>
                    <a:pt x="442468" y="570356"/>
                  </a:lnTo>
                  <a:lnTo>
                    <a:pt x="423672" y="566547"/>
                  </a:lnTo>
                  <a:lnTo>
                    <a:pt x="411225" y="562863"/>
                  </a:lnTo>
                  <a:close/>
                </a:path>
                <a:path w="934084" h="1186179">
                  <a:moveTo>
                    <a:pt x="346075" y="534415"/>
                  </a:moveTo>
                  <a:lnTo>
                    <a:pt x="326516" y="567054"/>
                  </a:lnTo>
                  <a:lnTo>
                    <a:pt x="331850" y="570229"/>
                  </a:lnTo>
                  <a:lnTo>
                    <a:pt x="352298" y="580770"/>
                  </a:lnTo>
                  <a:lnTo>
                    <a:pt x="362584" y="585342"/>
                  </a:lnTo>
                  <a:lnTo>
                    <a:pt x="378078" y="550544"/>
                  </a:lnTo>
                  <a:lnTo>
                    <a:pt x="367791" y="545973"/>
                  </a:lnTo>
                  <a:lnTo>
                    <a:pt x="349250" y="536448"/>
                  </a:lnTo>
                  <a:lnTo>
                    <a:pt x="346075" y="534415"/>
                  </a:lnTo>
                  <a:close/>
                </a:path>
                <a:path w="934084" h="1186179">
                  <a:moveTo>
                    <a:pt x="286384" y="492251"/>
                  </a:moveTo>
                  <a:lnTo>
                    <a:pt x="262000" y="521462"/>
                  </a:lnTo>
                  <a:lnTo>
                    <a:pt x="272414" y="530098"/>
                  </a:lnTo>
                  <a:lnTo>
                    <a:pt x="291719" y="544829"/>
                  </a:lnTo>
                  <a:lnTo>
                    <a:pt x="293497" y="545973"/>
                  </a:lnTo>
                  <a:lnTo>
                    <a:pt x="314959" y="514476"/>
                  </a:lnTo>
                  <a:lnTo>
                    <a:pt x="313181" y="513206"/>
                  </a:lnTo>
                  <a:lnTo>
                    <a:pt x="295401" y="499744"/>
                  </a:lnTo>
                  <a:lnTo>
                    <a:pt x="286384" y="492251"/>
                  </a:lnTo>
                  <a:close/>
                </a:path>
                <a:path w="934084" h="1186179">
                  <a:moveTo>
                    <a:pt x="233806" y="440943"/>
                  </a:moveTo>
                  <a:lnTo>
                    <a:pt x="205612" y="466470"/>
                  </a:lnTo>
                  <a:lnTo>
                    <a:pt x="217170" y="479170"/>
                  </a:lnTo>
                  <a:lnTo>
                    <a:pt x="232282" y="494664"/>
                  </a:lnTo>
                  <a:lnTo>
                    <a:pt x="259460" y="467994"/>
                  </a:lnTo>
                  <a:lnTo>
                    <a:pt x="244348" y="452500"/>
                  </a:lnTo>
                  <a:lnTo>
                    <a:pt x="233806" y="440943"/>
                  </a:lnTo>
                  <a:close/>
                </a:path>
                <a:path w="934084" h="1186179">
                  <a:moveTo>
                    <a:pt x="188213" y="382904"/>
                  </a:moveTo>
                  <a:lnTo>
                    <a:pt x="157099" y="404749"/>
                  </a:lnTo>
                  <a:lnTo>
                    <a:pt x="167131" y="418973"/>
                  </a:lnTo>
                  <a:lnTo>
                    <a:pt x="180085" y="435990"/>
                  </a:lnTo>
                  <a:lnTo>
                    <a:pt x="210311" y="412876"/>
                  </a:lnTo>
                  <a:lnTo>
                    <a:pt x="197357" y="395986"/>
                  </a:lnTo>
                  <a:lnTo>
                    <a:pt x="188213" y="382904"/>
                  </a:lnTo>
                  <a:close/>
                </a:path>
                <a:path w="934084" h="1186179">
                  <a:moveTo>
                    <a:pt x="149478" y="319913"/>
                  </a:moveTo>
                  <a:lnTo>
                    <a:pt x="115950" y="338074"/>
                  </a:lnTo>
                  <a:lnTo>
                    <a:pt x="123189" y="351154"/>
                  </a:lnTo>
                  <a:lnTo>
                    <a:pt x="135381" y="371728"/>
                  </a:lnTo>
                  <a:lnTo>
                    <a:pt x="168148" y="352170"/>
                  </a:lnTo>
                  <a:lnTo>
                    <a:pt x="155828" y="331597"/>
                  </a:lnTo>
                  <a:lnTo>
                    <a:pt x="149478" y="319913"/>
                  </a:lnTo>
                  <a:close/>
                </a:path>
                <a:path w="934084" h="1186179">
                  <a:moveTo>
                    <a:pt x="117728" y="252983"/>
                  </a:moveTo>
                  <a:lnTo>
                    <a:pt x="82423" y="267335"/>
                  </a:lnTo>
                  <a:lnTo>
                    <a:pt x="86232" y="276605"/>
                  </a:lnTo>
                  <a:lnTo>
                    <a:pt x="98298" y="303529"/>
                  </a:lnTo>
                  <a:lnTo>
                    <a:pt x="132460" y="286512"/>
                  </a:lnTo>
                  <a:lnTo>
                    <a:pt x="131825" y="285241"/>
                  </a:lnTo>
                  <a:lnTo>
                    <a:pt x="120903" y="260985"/>
                  </a:lnTo>
                  <a:lnTo>
                    <a:pt x="117728" y="252983"/>
                  </a:lnTo>
                  <a:close/>
                </a:path>
                <a:path w="934084" h="1186179">
                  <a:moveTo>
                    <a:pt x="92963" y="183261"/>
                  </a:moveTo>
                  <a:lnTo>
                    <a:pt x="56260" y="193420"/>
                  </a:lnTo>
                  <a:lnTo>
                    <a:pt x="57403" y="197357"/>
                  </a:lnTo>
                  <a:lnTo>
                    <a:pt x="66039" y="224154"/>
                  </a:lnTo>
                  <a:lnTo>
                    <a:pt x="68579" y="231012"/>
                  </a:lnTo>
                  <a:lnTo>
                    <a:pt x="104394" y="218058"/>
                  </a:lnTo>
                  <a:lnTo>
                    <a:pt x="101853" y="211200"/>
                  </a:lnTo>
                  <a:lnTo>
                    <a:pt x="93599" y="185547"/>
                  </a:lnTo>
                  <a:lnTo>
                    <a:pt x="92963" y="183261"/>
                  </a:lnTo>
                  <a:close/>
                </a:path>
                <a:path w="934084" h="1186179">
                  <a:moveTo>
                    <a:pt x="77074" y="112039"/>
                  </a:moveTo>
                  <a:lnTo>
                    <a:pt x="63179" y="113293"/>
                  </a:lnTo>
                  <a:lnTo>
                    <a:pt x="39243" y="116839"/>
                  </a:lnTo>
                  <a:lnTo>
                    <a:pt x="43179" y="142239"/>
                  </a:lnTo>
                  <a:lnTo>
                    <a:pt x="46354" y="155955"/>
                  </a:lnTo>
                  <a:lnTo>
                    <a:pt x="83438" y="147192"/>
                  </a:lnTo>
                  <a:lnTo>
                    <a:pt x="80136" y="133476"/>
                  </a:lnTo>
                  <a:lnTo>
                    <a:pt x="77074" y="112039"/>
                  </a:lnTo>
                  <a:close/>
                </a:path>
                <a:path w="934084" h="1186179">
                  <a:moveTo>
                    <a:pt x="46608" y="0"/>
                  </a:moveTo>
                  <a:lnTo>
                    <a:pt x="0" y="118999"/>
                  </a:lnTo>
                  <a:lnTo>
                    <a:pt x="63179" y="113293"/>
                  </a:lnTo>
                  <a:lnTo>
                    <a:pt x="76961" y="111251"/>
                  </a:lnTo>
                  <a:lnTo>
                    <a:pt x="85790" y="111251"/>
                  </a:lnTo>
                  <a:lnTo>
                    <a:pt x="113919" y="108712"/>
                  </a:lnTo>
                  <a:lnTo>
                    <a:pt x="46608" y="0"/>
                  </a:lnTo>
                  <a:close/>
                </a:path>
                <a:path w="934084" h="1186179">
                  <a:moveTo>
                    <a:pt x="76961" y="111251"/>
                  </a:moveTo>
                  <a:lnTo>
                    <a:pt x="63179" y="113293"/>
                  </a:lnTo>
                  <a:lnTo>
                    <a:pt x="77074" y="112039"/>
                  </a:lnTo>
                  <a:lnTo>
                    <a:pt x="76961" y="111251"/>
                  </a:lnTo>
                  <a:close/>
                </a:path>
                <a:path w="934084" h="1186179">
                  <a:moveTo>
                    <a:pt x="85790" y="111251"/>
                  </a:moveTo>
                  <a:lnTo>
                    <a:pt x="76961" y="111251"/>
                  </a:lnTo>
                  <a:lnTo>
                    <a:pt x="77074" y="112039"/>
                  </a:lnTo>
                  <a:lnTo>
                    <a:pt x="85790" y="1112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639300" y="2945879"/>
              <a:ext cx="595909" cy="11994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9746615" y="3083813"/>
              <a:ext cx="450215" cy="1003935"/>
            </a:xfrm>
            <a:custGeom>
              <a:avLst/>
              <a:gdLst/>
              <a:ahLst/>
              <a:cxnLst/>
              <a:rect l="l" t="t" r="r" b="b"/>
              <a:pathLst>
                <a:path w="450215" h="1003935">
                  <a:moveTo>
                    <a:pt x="449452" y="964692"/>
                  </a:moveTo>
                  <a:lnTo>
                    <a:pt x="411352" y="965581"/>
                  </a:lnTo>
                  <a:lnTo>
                    <a:pt x="412241" y="1003681"/>
                  </a:lnTo>
                  <a:lnTo>
                    <a:pt x="450214" y="1002792"/>
                  </a:lnTo>
                  <a:lnTo>
                    <a:pt x="449452" y="964692"/>
                  </a:lnTo>
                  <a:close/>
                </a:path>
                <a:path w="450215" h="1003935">
                  <a:moveTo>
                    <a:pt x="443610" y="887094"/>
                  </a:moveTo>
                  <a:lnTo>
                    <a:pt x="405764" y="891286"/>
                  </a:lnTo>
                  <a:lnTo>
                    <a:pt x="407924" y="911098"/>
                  </a:lnTo>
                  <a:lnTo>
                    <a:pt x="409193" y="928497"/>
                  </a:lnTo>
                  <a:lnTo>
                    <a:pt x="447166" y="925830"/>
                  </a:lnTo>
                  <a:lnTo>
                    <a:pt x="445896" y="908431"/>
                  </a:lnTo>
                  <a:lnTo>
                    <a:pt x="443610" y="887094"/>
                  </a:lnTo>
                  <a:close/>
                </a:path>
                <a:path w="450215" h="1003935">
                  <a:moveTo>
                    <a:pt x="432434" y="810133"/>
                  </a:moveTo>
                  <a:lnTo>
                    <a:pt x="395096" y="817499"/>
                  </a:lnTo>
                  <a:lnTo>
                    <a:pt x="395985" y="821944"/>
                  </a:lnTo>
                  <a:lnTo>
                    <a:pt x="401065" y="854329"/>
                  </a:lnTo>
                  <a:lnTo>
                    <a:pt x="438657" y="848487"/>
                  </a:lnTo>
                  <a:lnTo>
                    <a:pt x="433704" y="816102"/>
                  </a:lnTo>
                  <a:lnTo>
                    <a:pt x="432434" y="810133"/>
                  </a:lnTo>
                  <a:close/>
                </a:path>
                <a:path w="450215" h="1003935">
                  <a:moveTo>
                    <a:pt x="415798" y="734949"/>
                  </a:moveTo>
                  <a:lnTo>
                    <a:pt x="378840" y="743966"/>
                  </a:lnTo>
                  <a:lnTo>
                    <a:pt x="387603" y="779526"/>
                  </a:lnTo>
                  <a:lnTo>
                    <a:pt x="387730" y="780161"/>
                  </a:lnTo>
                  <a:lnTo>
                    <a:pt x="425068" y="772794"/>
                  </a:lnTo>
                  <a:lnTo>
                    <a:pt x="424941" y="772160"/>
                  </a:lnTo>
                  <a:lnTo>
                    <a:pt x="415798" y="734949"/>
                  </a:lnTo>
                  <a:close/>
                </a:path>
                <a:path w="450215" h="1003935">
                  <a:moveTo>
                    <a:pt x="392556" y="660146"/>
                  </a:moveTo>
                  <a:lnTo>
                    <a:pt x="356869" y="673227"/>
                  </a:lnTo>
                  <a:lnTo>
                    <a:pt x="360171" y="682498"/>
                  </a:lnTo>
                  <a:lnTo>
                    <a:pt x="366394" y="700659"/>
                  </a:lnTo>
                  <a:lnTo>
                    <a:pt x="368680" y="708406"/>
                  </a:lnTo>
                  <a:lnTo>
                    <a:pt x="405129" y="697230"/>
                  </a:lnTo>
                  <a:lnTo>
                    <a:pt x="402716" y="689610"/>
                  </a:lnTo>
                  <a:lnTo>
                    <a:pt x="396366" y="670433"/>
                  </a:lnTo>
                  <a:lnTo>
                    <a:pt x="392556" y="660146"/>
                  </a:lnTo>
                  <a:close/>
                </a:path>
                <a:path w="450215" h="1003935">
                  <a:moveTo>
                    <a:pt x="361314" y="588263"/>
                  </a:moveTo>
                  <a:lnTo>
                    <a:pt x="327278" y="605536"/>
                  </a:lnTo>
                  <a:lnTo>
                    <a:pt x="333248" y="617093"/>
                  </a:lnTo>
                  <a:lnTo>
                    <a:pt x="340232" y="632079"/>
                  </a:lnTo>
                  <a:lnTo>
                    <a:pt x="343153" y="638810"/>
                  </a:lnTo>
                  <a:lnTo>
                    <a:pt x="378205" y="623824"/>
                  </a:lnTo>
                  <a:lnTo>
                    <a:pt x="375284" y="617093"/>
                  </a:lnTo>
                  <a:lnTo>
                    <a:pt x="367664" y="600963"/>
                  </a:lnTo>
                  <a:lnTo>
                    <a:pt x="361314" y="588263"/>
                  </a:lnTo>
                  <a:close/>
                </a:path>
                <a:path w="450215" h="1003935">
                  <a:moveTo>
                    <a:pt x="314832" y="520700"/>
                  </a:moveTo>
                  <a:lnTo>
                    <a:pt x="287781" y="547497"/>
                  </a:lnTo>
                  <a:lnTo>
                    <a:pt x="295655" y="556513"/>
                  </a:lnTo>
                  <a:lnTo>
                    <a:pt x="303275" y="566293"/>
                  </a:lnTo>
                  <a:lnTo>
                    <a:pt x="309117" y="574929"/>
                  </a:lnTo>
                  <a:lnTo>
                    <a:pt x="340613" y="553466"/>
                  </a:lnTo>
                  <a:lnTo>
                    <a:pt x="334771" y="544830"/>
                  </a:lnTo>
                  <a:lnTo>
                    <a:pt x="325881" y="533146"/>
                  </a:lnTo>
                  <a:lnTo>
                    <a:pt x="316610" y="522605"/>
                  </a:lnTo>
                  <a:lnTo>
                    <a:pt x="314832" y="520700"/>
                  </a:lnTo>
                  <a:close/>
                </a:path>
                <a:path w="450215" h="1003935">
                  <a:moveTo>
                    <a:pt x="253381" y="522900"/>
                  </a:moveTo>
                  <a:lnTo>
                    <a:pt x="258317" y="524763"/>
                  </a:lnTo>
                  <a:lnTo>
                    <a:pt x="262635" y="527177"/>
                  </a:lnTo>
                  <a:lnTo>
                    <a:pt x="264876" y="523113"/>
                  </a:lnTo>
                  <a:lnTo>
                    <a:pt x="254253" y="523113"/>
                  </a:lnTo>
                  <a:lnTo>
                    <a:pt x="253381" y="522900"/>
                  </a:lnTo>
                  <a:close/>
                </a:path>
                <a:path w="450215" h="1003935">
                  <a:moveTo>
                    <a:pt x="251586" y="522224"/>
                  </a:moveTo>
                  <a:lnTo>
                    <a:pt x="253381" y="522900"/>
                  </a:lnTo>
                  <a:lnTo>
                    <a:pt x="254253" y="523113"/>
                  </a:lnTo>
                  <a:lnTo>
                    <a:pt x="251586" y="522224"/>
                  </a:lnTo>
                  <a:close/>
                </a:path>
                <a:path w="450215" h="1003935">
                  <a:moveTo>
                    <a:pt x="265366" y="522224"/>
                  </a:moveTo>
                  <a:lnTo>
                    <a:pt x="251586" y="522224"/>
                  </a:lnTo>
                  <a:lnTo>
                    <a:pt x="254253" y="523113"/>
                  </a:lnTo>
                  <a:lnTo>
                    <a:pt x="264876" y="523113"/>
                  </a:lnTo>
                  <a:lnTo>
                    <a:pt x="265366" y="522224"/>
                  </a:lnTo>
                  <a:close/>
                </a:path>
                <a:path w="450215" h="1003935">
                  <a:moveTo>
                    <a:pt x="247072" y="521368"/>
                  </a:moveTo>
                  <a:lnTo>
                    <a:pt x="253381" y="522900"/>
                  </a:lnTo>
                  <a:lnTo>
                    <a:pt x="251586" y="522224"/>
                  </a:lnTo>
                  <a:lnTo>
                    <a:pt x="265366" y="522224"/>
                  </a:lnTo>
                  <a:lnTo>
                    <a:pt x="265786" y="521462"/>
                  </a:lnTo>
                  <a:lnTo>
                    <a:pt x="248157" y="521462"/>
                  </a:lnTo>
                  <a:lnTo>
                    <a:pt x="247072" y="521368"/>
                  </a:lnTo>
                  <a:close/>
                </a:path>
                <a:path w="450215" h="1003935">
                  <a:moveTo>
                    <a:pt x="245363" y="520953"/>
                  </a:moveTo>
                  <a:lnTo>
                    <a:pt x="247072" y="521368"/>
                  </a:lnTo>
                  <a:lnTo>
                    <a:pt x="248157" y="521462"/>
                  </a:lnTo>
                  <a:lnTo>
                    <a:pt x="245363" y="520953"/>
                  </a:lnTo>
                  <a:close/>
                </a:path>
                <a:path w="450215" h="1003935">
                  <a:moveTo>
                    <a:pt x="266066" y="520953"/>
                  </a:moveTo>
                  <a:lnTo>
                    <a:pt x="245363" y="520953"/>
                  </a:lnTo>
                  <a:lnTo>
                    <a:pt x="248157" y="521462"/>
                  </a:lnTo>
                  <a:lnTo>
                    <a:pt x="265786" y="521462"/>
                  </a:lnTo>
                  <a:lnTo>
                    <a:pt x="266066" y="520953"/>
                  </a:lnTo>
                  <a:close/>
                </a:path>
                <a:path w="450215" h="1003935">
                  <a:moveTo>
                    <a:pt x="236981" y="482219"/>
                  </a:moveTo>
                  <a:lnTo>
                    <a:pt x="233679" y="520191"/>
                  </a:lnTo>
                  <a:lnTo>
                    <a:pt x="247072" y="521368"/>
                  </a:lnTo>
                  <a:lnTo>
                    <a:pt x="245363" y="520953"/>
                  </a:lnTo>
                  <a:lnTo>
                    <a:pt x="266066" y="520953"/>
                  </a:lnTo>
                  <a:lnTo>
                    <a:pt x="281050" y="493775"/>
                  </a:lnTo>
                  <a:lnTo>
                    <a:pt x="276605" y="491363"/>
                  </a:lnTo>
                  <a:lnTo>
                    <a:pt x="265683" y="486790"/>
                  </a:lnTo>
                  <a:lnTo>
                    <a:pt x="264794" y="486537"/>
                  </a:lnTo>
                  <a:lnTo>
                    <a:pt x="263905" y="486156"/>
                  </a:lnTo>
                  <a:lnTo>
                    <a:pt x="263016" y="486028"/>
                  </a:lnTo>
                  <a:lnTo>
                    <a:pt x="254126" y="483870"/>
                  </a:lnTo>
                  <a:lnTo>
                    <a:pt x="253237" y="483743"/>
                  </a:lnTo>
                  <a:lnTo>
                    <a:pt x="252349" y="483488"/>
                  </a:lnTo>
                  <a:lnTo>
                    <a:pt x="251332" y="483488"/>
                  </a:lnTo>
                  <a:lnTo>
                    <a:pt x="236981" y="482219"/>
                  </a:lnTo>
                  <a:close/>
                </a:path>
                <a:path w="450215" h="1003935">
                  <a:moveTo>
                    <a:pt x="187325" y="448437"/>
                  </a:moveTo>
                  <a:lnTo>
                    <a:pt x="158495" y="473328"/>
                  </a:lnTo>
                  <a:lnTo>
                    <a:pt x="165861" y="481838"/>
                  </a:lnTo>
                  <a:lnTo>
                    <a:pt x="175513" y="491363"/>
                  </a:lnTo>
                  <a:lnTo>
                    <a:pt x="185546" y="499745"/>
                  </a:lnTo>
                  <a:lnTo>
                    <a:pt x="189483" y="502538"/>
                  </a:lnTo>
                  <a:lnTo>
                    <a:pt x="211454" y="471424"/>
                  </a:lnTo>
                  <a:lnTo>
                    <a:pt x="207517" y="468630"/>
                  </a:lnTo>
                  <a:lnTo>
                    <a:pt x="200405" y="462407"/>
                  </a:lnTo>
                  <a:lnTo>
                    <a:pt x="192912" y="454913"/>
                  </a:lnTo>
                  <a:lnTo>
                    <a:pt x="187325" y="448437"/>
                  </a:lnTo>
                  <a:close/>
                </a:path>
                <a:path w="450215" h="1003935">
                  <a:moveTo>
                    <a:pt x="149351" y="387985"/>
                  </a:moveTo>
                  <a:lnTo>
                    <a:pt x="115315" y="405257"/>
                  </a:lnTo>
                  <a:lnTo>
                    <a:pt x="122046" y="418464"/>
                  </a:lnTo>
                  <a:lnTo>
                    <a:pt x="130301" y="433070"/>
                  </a:lnTo>
                  <a:lnTo>
                    <a:pt x="134619" y="439927"/>
                  </a:lnTo>
                  <a:lnTo>
                    <a:pt x="167004" y="419862"/>
                  </a:lnTo>
                  <a:lnTo>
                    <a:pt x="162686" y="412876"/>
                  </a:lnTo>
                  <a:lnTo>
                    <a:pt x="155320" y="399796"/>
                  </a:lnTo>
                  <a:lnTo>
                    <a:pt x="149351" y="387985"/>
                  </a:lnTo>
                  <a:close/>
                </a:path>
                <a:path w="450215" h="1003935">
                  <a:moveTo>
                    <a:pt x="121157" y="320166"/>
                  </a:moveTo>
                  <a:lnTo>
                    <a:pt x="85089" y="332359"/>
                  </a:lnTo>
                  <a:lnTo>
                    <a:pt x="92201" y="351916"/>
                  </a:lnTo>
                  <a:lnTo>
                    <a:pt x="99059" y="368935"/>
                  </a:lnTo>
                  <a:lnTo>
                    <a:pt x="134365" y="354838"/>
                  </a:lnTo>
                  <a:lnTo>
                    <a:pt x="127634" y="337820"/>
                  </a:lnTo>
                  <a:lnTo>
                    <a:pt x="121284" y="320421"/>
                  </a:lnTo>
                  <a:lnTo>
                    <a:pt x="121157" y="320166"/>
                  </a:lnTo>
                  <a:close/>
                </a:path>
                <a:path w="450215" h="1003935">
                  <a:moveTo>
                    <a:pt x="100202" y="248665"/>
                  </a:moveTo>
                  <a:lnTo>
                    <a:pt x="63118" y="257683"/>
                  </a:lnTo>
                  <a:lnTo>
                    <a:pt x="67182" y="274193"/>
                  </a:lnTo>
                  <a:lnTo>
                    <a:pt x="73025" y="294513"/>
                  </a:lnTo>
                  <a:lnTo>
                    <a:pt x="73278" y="295528"/>
                  </a:lnTo>
                  <a:lnTo>
                    <a:pt x="109727" y="284480"/>
                  </a:lnTo>
                  <a:lnTo>
                    <a:pt x="109346" y="283337"/>
                  </a:lnTo>
                  <a:lnTo>
                    <a:pt x="103885" y="263778"/>
                  </a:lnTo>
                  <a:lnTo>
                    <a:pt x="100202" y="248665"/>
                  </a:lnTo>
                  <a:close/>
                </a:path>
                <a:path w="450215" h="1003935">
                  <a:moveTo>
                    <a:pt x="84708" y="175768"/>
                  </a:moveTo>
                  <a:lnTo>
                    <a:pt x="47116" y="181610"/>
                  </a:lnTo>
                  <a:lnTo>
                    <a:pt x="48132" y="187960"/>
                  </a:lnTo>
                  <a:lnTo>
                    <a:pt x="54355" y="219710"/>
                  </a:lnTo>
                  <a:lnTo>
                    <a:pt x="91820" y="212344"/>
                  </a:lnTo>
                  <a:lnTo>
                    <a:pt x="85470" y="180466"/>
                  </a:lnTo>
                  <a:lnTo>
                    <a:pt x="84708" y="175768"/>
                  </a:lnTo>
                  <a:close/>
                </a:path>
                <a:path w="450215" h="1003935">
                  <a:moveTo>
                    <a:pt x="76574" y="112999"/>
                  </a:moveTo>
                  <a:lnTo>
                    <a:pt x="38539" y="115159"/>
                  </a:lnTo>
                  <a:lnTo>
                    <a:pt x="41020" y="142366"/>
                  </a:lnTo>
                  <a:lnTo>
                    <a:pt x="41275" y="143890"/>
                  </a:lnTo>
                  <a:lnTo>
                    <a:pt x="78866" y="138049"/>
                  </a:lnTo>
                  <a:lnTo>
                    <a:pt x="78612" y="136525"/>
                  </a:lnTo>
                  <a:lnTo>
                    <a:pt x="76574" y="112999"/>
                  </a:lnTo>
                  <a:close/>
                </a:path>
                <a:path w="450215" h="1003935">
                  <a:moveTo>
                    <a:pt x="50418" y="0"/>
                  </a:moveTo>
                  <a:lnTo>
                    <a:pt x="0" y="117348"/>
                  </a:lnTo>
                  <a:lnTo>
                    <a:pt x="38539" y="115159"/>
                  </a:lnTo>
                  <a:lnTo>
                    <a:pt x="37591" y="104775"/>
                  </a:lnTo>
                  <a:lnTo>
                    <a:pt x="75564" y="101346"/>
                  </a:lnTo>
                  <a:lnTo>
                    <a:pt x="108579" y="101346"/>
                  </a:lnTo>
                  <a:lnTo>
                    <a:pt x="50418" y="0"/>
                  </a:lnTo>
                  <a:close/>
                </a:path>
                <a:path w="450215" h="1003935">
                  <a:moveTo>
                    <a:pt x="75564" y="101346"/>
                  </a:moveTo>
                  <a:lnTo>
                    <a:pt x="37591" y="104775"/>
                  </a:lnTo>
                  <a:lnTo>
                    <a:pt x="38539" y="115159"/>
                  </a:lnTo>
                  <a:lnTo>
                    <a:pt x="76574" y="112999"/>
                  </a:lnTo>
                  <a:lnTo>
                    <a:pt x="75564" y="101346"/>
                  </a:lnTo>
                  <a:close/>
                </a:path>
                <a:path w="450215" h="1003935">
                  <a:moveTo>
                    <a:pt x="108579" y="101346"/>
                  </a:moveTo>
                  <a:lnTo>
                    <a:pt x="75564" y="101346"/>
                  </a:lnTo>
                  <a:lnTo>
                    <a:pt x="76574" y="112999"/>
                  </a:lnTo>
                  <a:lnTo>
                    <a:pt x="114045" y="110871"/>
                  </a:lnTo>
                  <a:lnTo>
                    <a:pt x="108579" y="101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644378" y="1739645"/>
              <a:ext cx="893444" cy="684530"/>
            </a:xfrm>
            <a:custGeom>
              <a:avLst/>
              <a:gdLst/>
              <a:ahLst/>
              <a:cxnLst/>
              <a:rect l="l" t="t" r="r" b="b"/>
              <a:pathLst>
                <a:path w="893445" h="684530">
                  <a:moveTo>
                    <a:pt x="263779" y="361569"/>
                  </a:moveTo>
                  <a:lnTo>
                    <a:pt x="252704" y="295783"/>
                  </a:lnTo>
                  <a:lnTo>
                    <a:pt x="242570" y="235458"/>
                  </a:lnTo>
                  <a:lnTo>
                    <a:pt x="211785" y="257937"/>
                  </a:lnTo>
                  <a:lnTo>
                    <a:pt x="82765" y="81114"/>
                  </a:lnTo>
                  <a:lnTo>
                    <a:pt x="103949" y="65659"/>
                  </a:lnTo>
                  <a:lnTo>
                    <a:pt x="113538" y="58674"/>
                  </a:lnTo>
                  <a:lnTo>
                    <a:pt x="0" y="0"/>
                  </a:lnTo>
                  <a:lnTo>
                    <a:pt x="21209" y="125984"/>
                  </a:lnTo>
                  <a:lnTo>
                    <a:pt x="51993" y="103543"/>
                  </a:lnTo>
                  <a:lnTo>
                    <a:pt x="181038" y="280403"/>
                  </a:lnTo>
                  <a:lnTo>
                    <a:pt x="150241" y="302895"/>
                  </a:lnTo>
                  <a:lnTo>
                    <a:pt x="263779" y="361569"/>
                  </a:lnTo>
                  <a:close/>
                </a:path>
                <a:path w="893445" h="684530">
                  <a:moveTo>
                    <a:pt x="893064" y="498856"/>
                  </a:moveTo>
                  <a:lnTo>
                    <a:pt x="890143" y="484441"/>
                  </a:lnTo>
                  <a:lnTo>
                    <a:pt x="882180" y="472655"/>
                  </a:lnTo>
                  <a:lnTo>
                    <a:pt x="870394" y="464693"/>
                  </a:lnTo>
                  <a:lnTo>
                    <a:pt x="855980" y="461772"/>
                  </a:lnTo>
                  <a:lnTo>
                    <a:pt x="282448" y="461772"/>
                  </a:lnTo>
                  <a:lnTo>
                    <a:pt x="268020" y="464693"/>
                  </a:lnTo>
                  <a:lnTo>
                    <a:pt x="256235" y="472655"/>
                  </a:lnTo>
                  <a:lnTo>
                    <a:pt x="248272" y="484441"/>
                  </a:lnTo>
                  <a:lnTo>
                    <a:pt x="245364" y="498856"/>
                  </a:lnTo>
                  <a:lnTo>
                    <a:pt x="245364" y="647192"/>
                  </a:lnTo>
                  <a:lnTo>
                    <a:pt x="248272" y="661619"/>
                  </a:lnTo>
                  <a:lnTo>
                    <a:pt x="256235" y="673404"/>
                  </a:lnTo>
                  <a:lnTo>
                    <a:pt x="268020" y="681367"/>
                  </a:lnTo>
                  <a:lnTo>
                    <a:pt x="282448" y="684276"/>
                  </a:lnTo>
                  <a:lnTo>
                    <a:pt x="855980" y="684276"/>
                  </a:lnTo>
                  <a:lnTo>
                    <a:pt x="870394" y="681367"/>
                  </a:lnTo>
                  <a:lnTo>
                    <a:pt x="882180" y="673404"/>
                  </a:lnTo>
                  <a:lnTo>
                    <a:pt x="890143" y="661619"/>
                  </a:lnTo>
                  <a:lnTo>
                    <a:pt x="893064" y="647192"/>
                  </a:lnTo>
                  <a:lnTo>
                    <a:pt x="893064" y="498856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889742" y="2201418"/>
              <a:ext cx="647700" cy="222885"/>
            </a:xfrm>
            <a:custGeom>
              <a:avLst/>
              <a:gdLst/>
              <a:ahLst/>
              <a:cxnLst/>
              <a:rect l="l" t="t" r="r" b="b"/>
              <a:pathLst>
                <a:path w="647700" h="222885">
                  <a:moveTo>
                    <a:pt x="0" y="37084"/>
                  </a:moveTo>
                  <a:lnTo>
                    <a:pt x="2919" y="22663"/>
                  </a:lnTo>
                  <a:lnTo>
                    <a:pt x="10874" y="10874"/>
                  </a:lnTo>
                  <a:lnTo>
                    <a:pt x="22663" y="2919"/>
                  </a:lnTo>
                  <a:lnTo>
                    <a:pt x="37083" y="0"/>
                  </a:lnTo>
                  <a:lnTo>
                    <a:pt x="610615" y="0"/>
                  </a:lnTo>
                  <a:lnTo>
                    <a:pt x="625036" y="2919"/>
                  </a:lnTo>
                  <a:lnTo>
                    <a:pt x="636825" y="10874"/>
                  </a:lnTo>
                  <a:lnTo>
                    <a:pt x="644780" y="22663"/>
                  </a:lnTo>
                  <a:lnTo>
                    <a:pt x="647700" y="37084"/>
                  </a:lnTo>
                  <a:lnTo>
                    <a:pt x="647700" y="185420"/>
                  </a:lnTo>
                  <a:lnTo>
                    <a:pt x="644780" y="199840"/>
                  </a:lnTo>
                  <a:lnTo>
                    <a:pt x="636825" y="211629"/>
                  </a:lnTo>
                  <a:lnTo>
                    <a:pt x="625036" y="219584"/>
                  </a:lnTo>
                  <a:lnTo>
                    <a:pt x="610615" y="222504"/>
                  </a:lnTo>
                  <a:lnTo>
                    <a:pt x="37083" y="222504"/>
                  </a:lnTo>
                  <a:lnTo>
                    <a:pt x="22663" y="219584"/>
                  </a:lnTo>
                  <a:lnTo>
                    <a:pt x="10874" y="211629"/>
                  </a:lnTo>
                  <a:lnTo>
                    <a:pt x="2919" y="199840"/>
                  </a:lnTo>
                  <a:lnTo>
                    <a:pt x="0" y="185420"/>
                  </a:lnTo>
                  <a:lnTo>
                    <a:pt x="0" y="37084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1022838" y="2185543"/>
            <a:ext cx="382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>
                <a:latin typeface="微软雅黑"/>
                <a:cs typeface="微软雅黑"/>
              </a:rPr>
              <a:t>距离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62255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30"/>
              </a:spcBef>
            </a:pP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360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>
                <a:latin typeface="Arial"/>
                <a:cs typeface="Arial"/>
              </a:rPr>
              <a:t>1.</a:t>
            </a:r>
            <a:r>
              <a:rPr spc="-10"/>
              <a:t>支持向量机概述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7166" y="1474089"/>
            <a:ext cx="403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0">
                <a:solidFill>
                  <a:srgbClr val="333333"/>
                </a:solidFill>
                <a:latin typeface="微软雅黑"/>
                <a:cs typeface="微软雅黑"/>
              </a:rPr>
              <a:t>硬间隔、软间隔和非线性</a:t>
            </a:r>
            <a:r>
              <a:rPr sz="2400" b="1" spc="-25">
                <a:solidFill>
                  <a:srgbClr val="333333"/>
                </a:solidFill>
                <a:latin typeface="Calibri"/>
                <a:cs typeface="Calibri"/>
              </a:rPr>
              <a:t>SVM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330" y="4393184"/>
            <a:ext cx="9789160" cy="2099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715" algn="just">
              <a:lnSpc>
                <a:spcPct val="100000"/>
              </a:lnSpc>
              <a:spcBef>
                <a:spcPts val="100"/>
              </a:spcBef>
              <a:tabLst>
                <a:tab pos="3361054" algn="l"/>
                <a:tab pos="5950585" algn="l"/>
                <a:tab pos="8405495" algn="l"/>
              </a:tabLst>
            </a:pPr>
            <a:r>
              <a:rPr sz="3000" baseline="1388" err="1">
                <a:solidFill>
                  <a:srgbClr val="333333"/>
                </a:solidFill>
                <a:latin typeface="微软雅黑"/>
                <a:cs typeface="微软雅黑"/>
              </a:rPr>
              <a:t>线性可</a:t>
            </a:r>
            <a:r>
              <a:rPr sz="3000" spc="-75" baseline="1388" err="1">
                <a:solidFill>
                  <a:srgbClr val="333333"/>
                </a:solidFill>
                <a:latin typeface="微软雅黑"/>
                <a:cs typeface="微软雅黑"/>
              </a:rPr>
              <a:t>分</a:t>
            </a:r>
            <a:r>
              <a:rPr sz="3000" baseline="1388">
                <a:solidFill>
                  <a:srgbClr val="333333"/>
                </a:solidFill>
                <a:latin typeface="微软雅黑"/>
                <a:cs typeface="微软雅黑"/>
              </a:rPr>
              <a:t>	</a:t>
            </a:r>
            <a:r>
              <a:rPr sz="3000" baseline="1388" err="1">
                <a:solidFill>
                  <a:srgbClr val="333333"/>
                </a:solidFill>
                <a:latin typeface="微软雅黑"/>
                <a:cs typeface="微软雅黑"/>
              </a:rPr>
              <a:t>硬间</a:t>
            </a:r>
            <a:r>
              <a:rPr sz="3000" spc="-75" baseline="1388" err="1">
                <a:solidFill>
                  <a:srgbClr val="333333"/>
                </a:solidFill>
                <a:latin typeface="微软雅黑"/>
                <a:cs typeface="微软雅黑"/>
              </a:rPr>
              <a:t>隔</a:t>
            </a:r>
            <a:r>
              <a:rPr sz="3000" baseline="1388">
                <a:solidFill>
                  <a:srgbClr val="333333"/>
                </a:solidFill>
                <a:latin typeface="微软雅黑"/>
                <a:cs typeface="微软雅黑"/>
              </a:rPr>
              <a:t>	</a:t>
            </a:r>
            <a:r>
              <a:rPr sz="2000" err="1">
                <a:solidFill>
                  <a:srgbClr val="333333"/>
                </a:solidFill>
                <a:latin typeface="微软雅黑"/>
                <a:cs typeface="微软雅黑"/>
              </a:rPr>
              <a:t>软间</a:t>
            </a:r>
            <a:r>
              <a:rPr sz="2000" spc="-50" err="1">
                <a:solidFill>
                  <a:srgbClr val="333333"/>
                </a:solidFill>
                <a:latin typeface="微软雅黑"/>
                <a:cs typeface="微软雅黑"/>
              </a:rPr>
              <a:t>隔</a:t>
            </a:r>
            <a:r>
              <a:rPr sz="2000">
                <a:solidFill>
                  <a:srgbClr val="333333"/>
                </a:solidFill>
                <a:latin typeface="微软雅黑"/>
                <a:cs typeface="微软雅黑"/>
              </a:rPr>
              <a:t>	</a:t>
            </a:r>
            <a:r>
              <a:rPr sz="3000" baseline="2777" err="1">
                <a:solidFill>
                  <a:srgbClr val="333333"/>
                </a:solidFill>
                <a:latin typeface="微软雅黑"/>
                <a:cs typeface="微软雅黑"/>
              </a:rPr>
              <a:t>线性不可</a:t>
            </a:r>
            <a:r>
              <a:rPr sz="3000" spc="-75" baseline="2777" err="1">
                <a:solidFill>
                  <a:srgbClr val="333333"/>
                </a:solidFill>
                <a:latin typeface="微软雅黑"/>
                <a:cs typeface="微软雅黑"/>
              </a:rPr>
              <a:t>分</a:t>
            </a:r>
            <a:endParaRPr sz="3000" baseline="2777">
              <a:latin typeface="微软雅黑"/>
              <a:cs typeface="微软雅黑"/>
            </a:endParaRPr>
          </a:p>
          <a:p>
            <a:pPr marL="12700" marR="5080" algn="just">
              <a:lnSpc>
                <a:spcPct val="150000"/>
              </a:lnSpc>
              <a:spcBef>
                <a:spcPts val="970"/>
              </a:spcBef>
            </a:pPr>
            <a:r>
              <a:rPr sz="2400" spc="-10">
                <a:solidFill>
                  <a:srgbClr val="333333"/>
                </a:solidFill>
                <a:latin typeface="微软雅黑"/>
                <a:cs typeface="微软雅黑"/>
              </a:rPr>
              <a:t>假如数据是完全的线性可分的，那么学习到的模型可以称为硬间隔支持向</a:t>
            </a:r>
            <a:r>
              <a:rPr sz="2400" spc="-5">
                <a:solidFill>
                  <a:srgbClr val="333333"/>
                </a:solidFill>
                <a:latin typeface="微软雅黑"/>
                <a:cs typeface="微软雅黑"/>
              </a:rPr>
              <a:t>量机。换个说法，硬间隔指的就是完全分类准确，不能存在分类错误的情况。软间隔，就是允许一定量的样本分类错误。</a:t>
            </a:r>
            <a:endParaRPr sz="2400">
              <a:latin typeface="微软雅黑"/>
              <a:cs typeface="微软雅黑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8150" y="2231389"/>
            <a:ext cx="115316" cy="1137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4578" y="2045461"/>
            <a:ext cx="115316" cy="1122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93761" y="2254250"/>
            <a:ext cx="115316" cy="11379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90030" y="2296922"/>
            <a:ext cx="115316" cy="1137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44438" y="2728214"/>
            <a:ext cx="115315" cy="11379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86170" y="2959861"/>
            <a:ext cx="113791" cy="11379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308090" y="2379217"/>
            <a:ext cx="2028189" cy="1518285"/>
            <a:chOff x="6308090" y="2379217"/>
            <a:chExt cx="2028189" cy="151828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85317" y="3744573"/>
              <a:ext cx="90233" cy="967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3943" y="3800709"/>
              <a:ext cx="90233" cy="9674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00008" y="3667867"/>
              <a:ext cx="90201" cy="9674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45776" y="3235884"/>
              <a:ext cx="90201" cy="9674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08090" y="2379217"/>
              <a:ext cx="115315" cy="1122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0282" y="2595625"/>
              <a:ext cx="115315" cy="1137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43726" y="2520949"/>
              <a:ext cx="1765300" cy="1368444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94473" y="2202433"/>
            <a:ext cx="115316" cy="113791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526790" y="2523998"/>
            <a:ext cx="2016125" cy="1377950"/>
            <a:chOff x="3526790" y="2523998"/>
            <a:chExt cx="2016125" cy="1377950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92079" y="3748583"/>
              <a:ext cx="90233" cy="9679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70657" y="3804717"/>
              <a:ext cx="90265" cy="9679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65017" y="3660318"/>
              <a:ext cx="90217" cy="9674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06770" y="3671931"/>
              <a:ext cx="90201" cy="9674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52538" y="3239930"/>
              <a:ext cx="90201" cy="96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26790" y="2600198"/>
              <a:ext cx="115315" cy="1122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9898" y="2523998"/>
              <a:ext cx="115315" cy="1137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50234" y="2604770"/>
              <a:ext cx="1765506" cy="1288688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94658" y="2235961"/>
            <a:ext cx="115315" cy="11379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72609" y="2048510"/>
            <a:ext cx="115315" cy="11379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700270" y="2258822"/>
            <a:ext cx="115315" cy="11226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14597" y="2382266"/>
            <a:ext cx="115315" cy="11379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96538" y="2301494"/>
            <a:ext cx="115315" cy="1137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52470" y="2732785"/>
            <a:ext cx="115315" cy="11226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92678" y="2964433"/>
            <a:ext cx="115316" cy="11226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00982" y="2207005"/>
            <a:ext cx="115315" cy="113792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1131061" y="2418842"/>
            <a:ext cx="1687195" cy="1605915"/>
            <a:chOff x="1131061" y="2418842"/>
            <a:chExt cx="1687195" cy="1605915"/>
          </a:xfrm>
        </p:grpSpPr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04984" y="3687760"/>
              <a:ext cx="75485" cy="8115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22723" y="3892738"/>
              <a:ext cx="75485" cy="8115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67884" y="3938966"/>
              <a:ext cx="75422" cy="8115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42169" y="3254889"/>
              <a:ext cx="75485" cy="8119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81905" y="3734496"/>
              <a:ext cx="75485" cy="8115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27017" y="3205414"/>
              <a:ext cx="75469" cy="8115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572543" y="3718875"/>
              <a:ext cx="75438" cy="8115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43727" y="3269821"/>
              <a:ext cx="75422" cy="8119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32331" y="2706636"/>
              <a:ext cx="1603247" cy="125119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183385" y="2742438"/>
              <a:ext cx="1501140" cy="1147445"/>
            </a:xfrm>
            <a:custGeom>
              <a:avLst/>
              <a:gdLst/>
              <a:ahLst/>
              <a:cxnLst/>
              <a:rect l="l" t="t" r="r" b="b"/>
              <a:pathLst>
                <a:path w="1501139" h="1147445">
                  <a:moveTo>
                    <a:pt x="0" y="1147445"/>
                  </a:moveTo>
                  <a:lnTo>
                    <a:pt x="1501013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345610" y="3542091"/>
              <a:ext cx="75469" cy="8115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060559" y="3718875"/>
              <a:ext cx="75485" cy="8115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742422" y="3066421"/>
              <a:ext cx="75469" cy="8119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190924" y="3454842"/>
              <a:ext cx="75469" cy="8115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521886" y="3580191"/>
              <a:ext cx="75469" cy="8115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443273" y="3396930"/>
              <a:ext cx="75469" cy="8115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077005" y="3932362"/>
              <a:ext cx="75469" cy="8115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301732" y="3943284"/>
              <a:ext cx="75469" cy="8115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319448" y="3730051"/>
              <a:ext cx="75469" cy="8115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593945" y="3782883"/>
              <a:ext cx="75485" cy="8115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555732" y="3000182"/>
              <a:ext cx="75469" cy="8115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958006" y="3489132"/>
              <a:ext cx="75469" cy="8115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794001" y="2815082"/>
              <a:ext cx="98552" cy="9702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947925" y="2876042"/>
              <a:ext cx="97028" cy="9855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972309" y="2609342"/>
              <a:ext cx="98551" cy="9702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734565" y="2418842"/>
              <a:ext cx="185419" cy="18999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114041" y="2447798"/>
              <a:ext cx="98551" cy="9702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45945" y="2540762"/>
              <a:ext cx="97028" cy="9702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199386" y="2665730"/>
              <a:ext cx="98551" cy="9702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355089" y="2719070"/>
              <a:ext cx="97028" cy="9702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74545" y="2473706"/>
              <a:ext cx="98552" cy="9702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131061" y="2827274"/>
              <a:ext cx="98551" cy="9855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746757" y="2656586"/>
              <a:ext cx="98552" cy="98551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245361" y="3017774"/>
              <a:ext cx="98551" cy="9855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454149" y="2985770"/>
              <a:ext cx="98552" cy="9855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64817" y="3261614"/>
              <a:ext cx="98551" cy="9855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184401" y="3229610"/>
              <a:ext cx="98551" cy="9855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723897" y="3048254"/>
              <a:ext cx="98551" cy="9855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37969" y="2755646"/>
              <a:ext cx="98551" cy="97027"/>
            </a:xfrm>
            <a:prstGeom prst="rect">
              <a:avLst/>
            </a:prstGeom>
          </p:spPr>
        </p:pic>
      </p:grpSp>
      <p:pic>
        <p:nvPicPr>
          <p:cNvPr id="78" name="object 7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903204" y="3216082"/>
            <a:ext cx="75469" cy="81156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751329" y="2196338"/>
            <a:ext cx="98551" cy="98551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2040889" y="2264917"/>
            <a:ext cx="98552" cy="98552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261870" y="2213101"/>
            <a:ext cx="98552" cy="97027"/>
          </a:xfrm>
          <a:prstGeom prst="rect">
            <a:avLst/>
          </a:prstGeom>
        </p:spPr>
      </p:pic>
      <p:grpSp>
        <p:nvGrpSpPr>
          <p:cNvPr id="82" name="object 82"/>
          <p:cNvGrpSpPr/>
          <p:nvPr/>
        </p:nvGrpSpPr>
        <p:grpSpPr>
          <a:xfrm>
            <a:off x="9040621" y="2193289"/>
            <a:ext cx="2169795" cy="1915160"/>
            <a:chOff x="9040621" y="2193289"/>
            <a:chExt cx="2169795" cy="1915160"/>
          </a:xfrm>
        </p:grpSpPr>
        <p:pic>
          <p:nvPicPr>
            <p:cNvPr id="83" name="object 8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165589" y="2193289"/>
              <a:ext cx="2044700" cy="191516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3077" y="2196337"/>
              <a:ext cx="115316" cy="11379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0621" y="3129025"/>
              <a:ext cx="115316" cy="11379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9577" y="2877565"/>
              <a:ext cx="115316" cy="1137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62255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30"/>
              </a:spcBef>
            </a:pP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25966" y="4849621"/>
            <a:ext cx="1473200" cy="408305"/>
            <a:chOff x="9125966" y="4849621"/>
            <a:chExt cx="1473200" cy="408305"/>
          </a:xfrm>
        </p:grpSpPr>
        <p:sp>
          <p:nvSpPr>
            <p:cNvPr id="4" name="object 4"/>
            <p:cNvSpPr/>
            <p:nvPr/>
          </p:nvSpPr>
          <p:spPr>
            <a:xfrm>
              <a:off x="9138666" y="4862321"/>
              <a:ext cx="1447800" cy="382905"/>
            </a:xfrm>
            <a:custGeom>
              <a:avLst/>
              <a:gdLst/>
              <a:ahLst/>
              <a:cxnLst/>
              <a:rect l="l" t="t" r="r" b="b"/>
              <a:pathLst>
                <a:path w="1447800" h="382904">
                  <a:moveTo>
                    <a:pt x="1384045" y="0"/>
                  </a:moveTo>
                  <a:lnTo>
                    <a:pt x="63753" y="0"/>
                  </a:lnTo>
                  <a:lnTo>
                    <a:pt x="38951" y="5014"/>
                  </a:lnTo>
                  <a:lnTo>
                    <a:pt x="18684" y="18684"/>
                  </a:lnTo>
                  <a:lnTo>
                    <a:pt x="5014" y="38951"/>
                  </a:lnTo>
                  <a:lnTo>
                    <a:pt x="0" y="63753"/>
                  </a:lnTo>
                  <a:lnTo>
                    <a:pt x="0" y="318769"/>
                  </a:lnTo>
                  <a:lnTo>
                    <a:pt x="5014" y="343572"/>
                  </a:lnTo>
                  <a:lnTo>
                    <a:pt x="18684" y="363839"/>
                  </a:lnTo>
                  <a:lnTo>
                    <a:pt x="38951" y="377509"/>
                  </a:lnTo>
                  <a:lnTo>
                    <a:pt x="63753" y="382523"/>
                  </a:lnTo>
                  <a:lnTo>
                    <a:pt x="1384045" y="382523"/>
                  </a:lnTo>
                  <a:lnTo>
                    <a:pt x="1408848" y="377509"/>
                  </a:lnTo>
                  <a:lnTo>
                    <a:pt x="1429115" y="363839"/>
                  </a:lnTo>
                  <a:lnTo>
                    <a:pt x="1442785" y="343572"/>
                  </a:lnTo>
                  <a:lnTo>
                    <a:pt x="1447800" y="318769"/>
                  </a:lnTo>
                  <a:lnTo>
                    <a:pt x="1447800" y="63753"/>
                  </a:lnTo>
                  <a:lnTo>
                    <a:pt x="1442785" y="38951"/>
                  </a:lnTo>
                  <a:lnTo>
                    <a:pt x="1429115" y="18684"/>
                  </a:lnTo>
                  <a:lnTo>
                    <a:pt x="1408848" y="5014"/>
                  </a:lnTo>
                  <a:lnTo>
                    <a:pt x="138404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38666" y="4862321"/>
              <a:ext cx="1447800" cy="382905"/>
            </a:xfrm>
            <a:custGeom>
              <a:avLst/>
              <a:gdLst/>
              <a:ahLst/>
              <a:cxnLst/>
              <a:rect l="l" t="t" r="r" b="b"/>
              <a:pathLst>
                <a:path w="1447800" h="382904">
                  <a:moveTo>
                    <a:pt x="0" y="63753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3" y="0"/>
                  </a:lnTo>
                  <a:lnTo>
                    <a:pt x="1384045" y="0"/>
                  </a:lnTo>
                  <a:lnTo>
                    <a:pt x="1408848" y="5014"/>
                  </a:lnTo>
                  <a:lnTo>
                    <a:pt x="1429115" y="18684"/>
                  </a:lnTo>
                  <a:lnTo>
                    <a:pt x="1442785" y="38951"/>
                  </a:lnTo>
                  <a:lnTo>
                    <a:pt x="1447800" y="63753"/>
                  </a:lnTo>
                  <a:lnTo>
                    <a:pt x="1447800" y="318769"/>
                  </a:lnTo>
                  <a:lnTo>
                    <a:pt x="1442785" y="343572"/>
                  </a:lnTo>
                  <a:lnTo>
                    <a:pt x="1429115" y="363839"/>
                  </a:lnTo>
                  <a:lnTo>
                    <a:pt x="1408848" y="377509"/>
                  </a:lnTo>
                  <a:lnTo>
                    <a:pt x="1384045" y="382523"/>
                  </a:lnTo>
                  <a:lnTo>
                    <a:pt x="63753" y="382523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69"/>
                  </a:lnTo>
                  <a:lnTo>
                    <a:pt x="0" y="63753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348984" y="1545336"/>
            <a:ext cx="5314315" cy="4079875"/>
            <a:chOff x="6348984" y="1545336"/>
            <a:chExt cx="5314315" cy="40798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8984" y="5250243"/>
              <a:ext cx="5314188" cy="3109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10706" y="5327014"/>
              <a:ext cx="5100320" cy="114300"/>
            </a:xfrm>
            <a:custGeom>
              <a:avLst/>
              <a:gdLst/>
              <a:ahLst/>
              <a:cxnLst/>
              <a:rect l="l" t="t" r="r" b="b"/>
              <a:pathLst>
                <a:path w="5100320" h="114300">
                  <a:moveTo>
                    <a:pt x="4985766" y="0"/>
                  </a:moveTo>
                  <a:lnTo>
                    <a:pt x="4985639" y="38045"/>
                  </a:lnTo>
                  <a:lnTo>
                    <a:pt x="5004689" y="38100"/>
                  </a:lnTo>
                  <a:lnTo>
                    <a:pt x="5004562" y="76200"/>
                  </a:lnTo>
                  <a:lnTo>
                    <a:pt x="4985512" y="76200"/>
                  </a:lnTo>
                  <a:lnTo>
                    <a:pt x="4985385" y="114300"/>
                  </a:lnTo>
                  <a:lnTo>
                    <a:pt x="5062095" y="76200"/>
                  </a:lnTo>
                  <a:lnTo>
                    <a:pt x="5004562" y="76200"/>
                  </a:lnTo>
                  <a:lnTo>
                    <a:pt x="5062205" y="76145"/>
                  </a:lnTo>
                  <a:lnTo>
                    <a:pt x="5099939" y="57404"/>
                  </a:lnTo>
                  <a:lnTo>
                    <a:pt x="4985766" y="0"/>
                  </a:lnTo>
                  <a:close/>
                </a:path>
                <a:path w="5100320" h="114300">
                  <a:moveTo>
                    <a:pt x="4985639" y="38045"/>
                  </a:moveTo>
                  <a:lnTo>
                    <a:pt x="4985512" y="76145"/>
                  </a:lnTo>
                  <a:lnTo>
                    <a:pt x="5004562" y="76200"/>
                  </a:lnTo>
                  <a:lnTo>
                    <a:pt x="5004689" y="38100"/>
                  </a:lnTo>
                  <a:lnTo>
                    <a:pt x="4985639" y="38045"/>
                  </a:lnTo>
                  <a:close/>
                </a:path>
                <a:path w="5100320" h="114300">
                  <a:moveTo>
                    <a:pt x="0" y="23749"/>
                  </a:moveTo>
                  <a:lnTo>
                    <a:pt x="0" y="61849"/>
                  </a:lnTo>
                  <a:lnTo>
                    <a:pt x="4985512" y="76145"/>
                  </a:lnTo>
                  <a:lnTo>
                    <a:pt x="4985639" y="38045"/>
                  </a:lnTo>
                  <a:lnTo>
                    <a:pt x="0" y="23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2136" y="1545336"/>
              <a:ext cx="310959" cy="40797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22593" y="1680210"/>
              <a:ext cx="114300" cy="3884295"/>
            </a:xfrm>
            <a:custGeom>
              <a:avLst/>
              <a:gdLst/>
              <a:ahLst/>
              <a:cxnLst/>
              <a:rect l="l" t="t" r="r" b="b"/>
              <a:pathLst>
                <a:path w="114300" h="3884295">
                  <a:moveTo>
                    <a:pt x="38031" y="114215"/>
                  </a:moveTo>
                  <a:lnTo>
                    <a:pt x="24510" y="3884167"/>
                  </a:lnTo>
                  <a:lnTo>
                    <a:pt x="62610" y="3884295"/>
                  </a:lnTo>
                  <a:lnTo>
                    <a:pt x="76131" y="114384"/>
                  </a:lnTo>
                  <a:lnTo>
                    <a:pt x="38031" y="114215"/>
                  </a:lnTo>
                  <a:close/>
                </a:path>
                <a:path w="114300" h="3884295">
                  <a:moveTo>
                    <a:pt x="104670" y="95123"/>
                  </a:moveTo>
                  <a:lnTo>
                    <a:pt x="38100" y="95123"/>
                  </a:lnTo>
                  <a:lnTo>
                    <a:pt x="76200" y="95250"/>
                  </a:lnTo>
                  <a:lnTo>
                    <a:pt x="76131" y="114384"/>
                  </a:lnTo>
                  <a:lnTo>
                    <a:pt x="114300" y="114553"/>
                  </a:lnTo>
                  <a:lnTo>
                    <a:pt x="104670" y="95123"/>
                  </a:lnTo>
                  <a:close/>
                </a:path>
                <a:path w="114300" h="3884295">
                  <a:moveTo>
                    <a:pt x="38100" y="95123"/>
                  </a:moveTo>
                  <a:lnTo>
                    <a:pt x="38031" y="114215"/>
                  </a:lnTo>
                  <a:lnTo>
                    <a:pt x="76131" y="114384"/>
                  </a:lnTo>
                  <a:lnTo>
                    <a:pt x="76200" y="95250"/>
                  </a:lnTo>
                  <a:lnTo>
                    <a:pt x="38100" y="95123"/>
                  </a:lnTo>
                  <a:close/>
                </a:path>
                <a:path w="114300" h="3884295">
                  <a:moveTo>
                    <a:pt x="57530" y="0"/>
                  </a:moveTo>
                  <a:lnTo>
                    <a:pt x="0" y="114045"/>
                  </a:lnTo>
                  <a:lnTo>
                    <a:pt x="38031" y="114215"/>
                  </a:lnTo>
                  <a:lnTo>
                    <a:pt x="38100" y="95123"/>
                  </a:lnTo>
                  <a:lnTo>
                    <a:pt x="104670" y="95123"/>
                  </a:lnTo>
                  <a:lnTo>
                    <a:pt x="57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62597" y="1822958"/>
              <a:ext cx="3481070" cy="2876550"/>
            </a:xfrm>
            <a:custGeom>
              <a:avLst/>
              <a:gdLst/>
              <a:ahLst/>
              <a:cxnLst/>
              <a:rect l="l" t="t" r="r" b="b"/>
              <a:pathLst>
                <a:path w="3481070" h="2876550">
                  <a:moveTo>
                    <a:pt x="3094228" y="0"/>
                  </a:moveTo>
                  <a:lnTo>
                    <a:pt x="0" y="2371979"/>
                  </a:lnTo>
                  <a:lnTo>
                    <a:pt x="386460" y="2876168"/>
                  </a:lnTo>
                  <a:lnTo>
                    <a:pt x="3480688" y="504189"/>
                  </a:lnTo>
                  <a:lnTo>
                    <a:pt x="3094228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5178" y="4181703"/>
              <a:ext cx="123269" cy="12964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3977" y="4521555"/>
              <a:ext cx="123233" cy="1295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79755" y="4598136"/>
              <a:ext cx="123233" cy="1295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39393" y="3464079"/>
              <a:ext cx="123233" cy="1296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28262" y="4259099"/>
              <a:ext cx="123215" cy="1296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65148" y="3382111"/>
              <a:ext cx="123233" cy="1295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21561" y="4233265"/>
              <a:ext cx="123215" cy="1295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46930" y="3488918"/>
              <a:ext cx="123322" cy="1295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17080" y="1885188"/>
              <a:ext cx="3502152" cy="269443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168134" y="1921002"/>
              <a:ext cx="3401060" cy="2591435"/>
            </a:xfrm>
            <a:custGeom>
              <a:avLst/>
              <a:gdLst/>
              <a:ahLst/>
              <a:cxnLst/>
              <a:rect l="l" t="t" r="r" b="b"/>
              <a:pathLst>
                <a:path w="3401059" h="2591435">
                  <a:moveTo>
                    <a:pt x="0" y="2591181"/>
                  </a:moveTo>
                  <a:lnTo>
                    <a:pt x="3400933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21658" y="3940276"/>
              <a:ext cx="123320" cy="1295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19353" y="4233265"/>
              <a:ext cx="123233" cy="1295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0918" y="3151606"/>
              <a:ext cx="123215" cy="12966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49043" y="3795496"/>
              <a:ext cx="123269" cy="12966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32298" y="4003395"/>
              <a:ext cx="123215" cy="1295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393741" y="3699611"/>
              <a:ext cx="123215" cy="12964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48327" y="4587140"/>
              <a:ext cx="123215" cy="12966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144313" y="4605375"/>
              <a:ext cx="123269" cy="1295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75555" y="4251807"/>
              <a:ext cx="123215" cy="1295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97028" y="4339310"/>
              <a:ext cx="123233" cy="12966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91970" y="3041804"/>
              <a:ext cx="123215" cy="12966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204237" y="3399690"/>
              <a:ext cx="123233" cy="12966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38632" y="3852392"/>
              <a:ext cx="123215" cy="1295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254238" y="2740405"/>
              <a:ext cx="153415" cy="14579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523986" y="2842513"/>
              <a:ext cx="153416" cy="14579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568182" y="2399030"/>
              <a:ext cx="154940" cy="14579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179562" y="1714754"/>
              <a:ext cx="153416" cy="14579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150606" y="2083562"/>
              <a:ext cx="305816" cy="29819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90102" y="1829054"/>
              <a:ext cx="153416" cy="14579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078722" y="1742186"/>
              <a:ext cx="154939" cy="14579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818118" y="2130805"/>
              <a:ext cx="154939" cy="14579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63282" y="2284730"/>
              <a:ext cx="153416" cy="14579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967470" y="2491994"/>
              <a:ext cx="154939" cy="14579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478522" y="2580386"/>
              <a:ext cx="154939" cy="14579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67142" y="2173477"/>
              <a:ext cx="153415" cy="14579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85330" y="2761741"/>
              <a:ext cx="154940" cy="14579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171942" y="2478277"/>
              <a:ext cx="153415" cy="14579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86498" y="3077210"/>
              <a:ext cx="154940" cy="14579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655306" y="3023869"/>
              <a:ext cx="154940" cy="14579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673594" y="3481069"/>
              <a:ext cx="153415" cy="14579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79818" y="3429253"/>
              <a:ext cx="154939" cy="14427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30794" y="3127502"/>
              <a:ext cx="154939" cy="14579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801610" y="2641346"/>
              <a:ext cx="154940" cy="14579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38772" y="1644396"/>
              <a:ext cx="3502152" cy="269443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989826" y="1680210"/>
              <a:ext cx="3401060" cy="2591435"/>
            </a:xfrm>
            <a:custGeom>
              <a:avLst/>
              <a:gdLst/>
              <a:ahLst/>
              <a:cxnLst/>
              <a:rect l="l" t="t" r="r" b="b"/>
              <a:pathLst>
                <a:path w="3401059" h="2591435">
                  <a:moveTo>
                    <a:pt x="0" y="2591181"/>
                  </a:moveTo>
                  <a:lnTo>
                    <a:pt x="3400932" y="0"/>
                  </a:lnTo>
                </a:path>
              </a:pathLst>
            </a:custGeom>
            <a:ln w="25400">
              <a:solidFill>
                <a:srgbClr val="004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93864" y="2141219"/>
              <a:ext cx="3502152" cy="2694431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344918" y="2177034"/>
              <a:ext cx="3401060" cy="2591435"/>
            </a:xfrm>
            <a:custGeom>
              <a:avLst/>
              <a:gdLst/>
              <a:ahLst/>
              <a:cxnLst/>
              <a:rect l="l" t="t" r="r" b="b"/>
              <a:pathLst>
                <a:path w="3401059" h="2591435">
                  <a:moveTo>
                    <a:pt x="0" y="2591180"/>
                  </a:moveTo>
                  <a:lnTo>
                    <a:pt x="3400932" y="0"/>
                  </a:lnTo>
                </a:path>
              </a:pathLst>
            </a:custGeom>
            <a:ln w="25400">
              <a:solidFill>
                <a:srgbClr val="004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528048" y="3022091"/>
              <a:ext cx="536435" cy="186842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9630664" y="3159633"/>
              <a:ext cx="396240" cy="1673225"/>
            </a:xfrm>
            <a:custGeom>
              <a:avLst/>
              <a:gdLst/>
              <a:ahLst/>
              <a:cxnLst/>
              <a:rect l="l" t="t" r="r" b="b"/>
              <a:pathLst>
                <a:path w="396240" h="1673225">
                  <a:moveTo>
                    <a:pt x="395604" y="1634362"/>
                  </a:moveTo>
                  <a:lnTo>
                    <a:pt x="357504" y="1634870"/>
                  </a:lnTo>
                  <a:lnTo>
                    <a:pt x="358012" y="1672970"/>
                  </a:lnTo>
                  <a:lnTo>
                    <a:pt x="396112" y="1672462"/>
                  </a:lnTo>
                  <a:lnTo>
                    <a:pt x="395604" y="1634362"/>
                  </a:lnTo>
                  <a:close/>
                </a:path>
                <a:path w="396240" h="1673225">
                  <a:moveTo>
                    <a:pt x="393953" y="1557781"/>
                  </a:moveTo>
                  <a:lnTo>
                    <a:pt x="355853" y="1559052"/>
                  </a:lnTo>
                  <a:lnTo>
                    <a:pt x="357105" y="1594103"/>
                  </a:lnTo>
                  <a:lnTo>
                    <a:pt x="357124" y="1596770"/>
                  </a:lnTo>
                  <a:lnTo>
                    <a:pt x="395224" y="1596262"/>
                  </a:lnTo>
                  <a:lnTo>
                    <a:pt x="395096" y="1594103"/>
                  </a:lnTo>
                  <a:lnTo>
                    <a:pt x="393953" y="1557781"/>
                  </a:lnTo>
                  <a:close/>
                </a:path>
                <a:path w="396240" h="1673225">
                  <a:moveTo>
                    <a:pt x="390525" y="1481200"/>
                  </a:moveTo>
                  <a:lnTo>
                    <a:pt x="352425" y="1483359"/>
                  </a:lnTo>
                  <a:lnTo>
                    <a:pt x="354456" y="1517395"/>
                  </a:lnTo>
                  <a:lnTo>
                    <a:pt x="354583" y="1520952"/>
                  </a:lnTo>
                  <a:lnTo>
                    <a:pt x="392556" y="1519681"/>
                  </a:lnTo>
                  <a:lnTo>
                    <a:pt x="392429" y="1516125"/>
                  </a:lnTo>
                  <a:lnTo>
                    <a:pt x="390525" y="1481200"/>
                  </a:lnTo>
                  <a:close/>
                </a:path>
                <a:path w="396240" h="1673225">
                  <a:moveTo>
                    <a:pt x="385699" y="1404873"/>
                  </a:moveTo>
                  <a:lnTo>
                    <a:pt x="347599" y="1407540"/>
                  </a:lnTo>
                  <a:lnTo>
                    <a:pt x="350011" y="1441322"/>
                  </a:lnTo>
                  <a:lnTo>
                    <a:pt x="350265" y="1445386"/>
                  </a:lnTo>
                  <a:lnTo>
                    <a:pt x="388365" y="1443227"/>
                  </a:lnTo>
                  <a:lnTo>
                    <a:pt x="388111" y="1439164"/>
                  </a:lnTo>
                  <a:lnTo>
                    <a:pt x="385699" y="1404873"/>
                  </a:lnTo>
                  <a:close/>
                </a:path>
                <a:path w="396240" h="1673225">
                  <a:moveTo>
                    <a:pt x="378840" y="1328546"/>
                  </a:moveTo>
                  <a:lnTo>
                    <a:pt x="340867" y="1332229"/>
                  </a:lnTo>
                  <a:lnTo>
                    <a:pt x="344550" y="1369948"/>
                  </a:lnTo>
                  <a:lnTo>
                    <a:pt x="382396" y="1366646"/>
                  </a:lnTo>
                  <a:lnTo>
                    <a:pt x="382269" y="1364106"/>
                  </a:lnTo>
                  <a:lnTo>
                    <a:pt x="378840" y="1328546"/>
                  </a:lnTo>
                  <a:close/>
                </a:path>
                <a:path w="396240" h="1673225">
                  <a:moveTo>
                    <a:pt x="370204" y="1252092"/>
                  </a:moveTo>
                  <a:lnTo>
                    <a:pt x="332358" y="1257172"/>
                  </a:lnTo>
                  <a:lnTo>
                    <a:pt x="332866" y="1260728"/>
                  </a:lnTo>
                  <a:lnTo>
                    <a:pt x="336930" y="1294637"/>
                  </a:lnTo>
                  <a:lnTo>
                    <a:pt x="374776" y="1290192"/>
                  </a:lnTo>
                  <a:lnTo>
                    <a:pt x="370204" y="1252092"/>
                  </a:lnTo>
                  <a:close/>
                </a:path>
                <a:path w="396240" h="1673225">
                  <a:moveTo>
                    <a:pt x="359536" y="1176273"/>
                  </a:moveTo>
                  <a:lnTo>
                    <a:pt x="321944" y="1182115"/>
                  </a:lnTo>
                  <a:lnTo>
                    <a:pt x="323722" y="1193927"/>
                  </a:lnTo>
                  <a:lnTo>
                    <a:pt x="327405" y="1219580"/>
                  </a:lnTo>
                  <a:lnTo>
                    <a:pt x="365125" y="1214119"/>
                  </a:lnTo>
                  <a:lnTo>
                    <a:pt x="361441" y="1188465"/>
                  </a:lnTo>
                  <a:lnTo>
                    <a:pt x="359536" y="1176273"/>
                  </a:lnTo>
                  <a:close/>
                </a:path>
                <a:path w="396240" h="1673225">
                  <a:moveTo>
                    <a:pt x="346709" y="1100581"/>
                  </a:moveTo>
                  <a:lnTo>
                    <a:pt x="309117" y="1107566"/>
                  </a:lnTo>
                  <a:lnTo>
                    <a:pt x="313562" y="1131061"/>
                  </a:lnTo>
                  <a:lnTo>
                    <a:pt x="315849" y="1144777"/>
                  </a:lnTo>
                  <a:lnTo>
                    <a:pt x="353440" y="1138300"/>
                  </a:lnTo>
                  <a:lnTo>
                    <a:pt x="351027" y="1124584"/>
                  </a:lnTo>
                  <a:lnTo>
                    <a:pt x="346709" y="1100581"/>
                  </a:lnTo>
                  <a:close/>
                </a:path>
                <a:path w="396240" h="1673225">
                  <a:moveTo>
                    <a:pt x="330580" y="1025143"/>
                  </a:moveTo>
                  <a:lnTo>
                    <a:pt x="293496" y="1033906"/>
                  </a:lnTo>
                  <a:lnTo>
                    <a:pt x="296290" y="1045717"/>
                  </a:lnTo>
                  <a:lnTo>
                    <a:pt x="301878" y="1070736"/>
                  </a:lnTo>
                  <a:lnTo>
                    <a:pt x="339089" y="1062608"/>
                  </a:lnTo>
                  <a:lnTo>
                    <a:pt x="333628" y="1037589"/>
                  </a:lnTo>
                  <a:lnTo>
                    <a:pt x="330580" y="1025143"/>
                  </a:lnTo>
                  <a:close/>
                </a:path>
                <a:path w="396240" h="1673225">
                  <a:moveTo>
                    <a:pt x="310260" y="950340"/>
                  </a:moveTo>
                  <a:lnTo>
                    <a:pt x="273938" y="961770"/>
                  </a:lnTo>
                  <a:lnTo>
                    <a:pt x="277494" y="973073"/>
                  </a:lnTo>
                  <a:lnTo>
                    <a:pt x="283971" y="995679"/>
                  </a:lnTo>
                  <a:lnTo>
                    <a:pt x="284352" y="997330"/>
                  </a:lnTo>
                  <a:lnTo>
                    <a:pt x="321309" y="987805"/>
                  </a:lnTo>
                  <a:lnTo>
                    <a:pt x="320801" y="986154"/>
                  </a:lnTo>
                  <a:lnTo>
                    <a:pt x="314070" y="962659"/>
                  </a:lnTo>
                  <a:lnTo>
                    <a:pt x="310260" y="950340"/>
                  </a:lnTo>
                  <a:close/>
                </a:path>
                <a:path w="396240" h="1673225">
                  <a:moveTo>
                    <a:pt x="281431" y="876426"/>
                  </a:moveTo>
                  <a:lnTo>
                    <a:pt x="247522" y="893698"/>
                  </a:lnTo>
                  <a:lnTo>
                    <a:pt x="250570" y="899794"/>
                  </a:lnTo>
                  <a:lnTo>
                    <a:pt x="257428" y="915288"/>
                  </a:lnTo>
                  <a:lnTo>
                    <a:pt x="261874" y="926972"/>
                  </a:lnTo>
                  <a:lnTo>
                    <a:pt x="297433" y="913129"/>
                  </a:lnTo>
                  <a:lnTo>
                    <a:pt x="292861" y="901445"/>
                  </a:lnTo>
                  <a:lnTo>
                    <a:pt x="285622" y="884554"/>
                  </a:lnTo>
                  <a:lnTo>
                    <a:pt x="281431" y="876426"/>
                  </a:lnTo>
                  <a:close/>
                </a:path>
                <a:path w="396240" h="1673225">
                  <a:moveTo>
                    <a:pt x="219629" y="856684"/>
                  </a:moveTo>
                  <a:lnTo>
                    <a:pt x="220217" y="856995"/>
                  </a:lnTo>
                  <a:lnTo>
                    <a:pt x="222376" y="858392"/>
                  </a:lnTo>
                  <a:lnTo>
                    <a:pt x="224662" y="860170"/>
                  </a:lnTo>
                  <a:lnTo>
                    <a:pt x="229996" y="866012"/>
                  </a:lnTo>
                  <a:lnTo>
                    <a:pt x="239675" y="857122"/>
                  </a:lnTo>
                  <a:lnTo>
                    <a:pt x="220725" y="857122"/>
                  </a:lnTo>
                  <a:lnTo>
                    <a:pt x="219629" y="856684"/>
                  </a:lnTo>
                  <a:close/>
                </a:path>
                <a:path w="396240" h="1673225">
                  <a:moveTo>
                    <a:pt x="218058" y="855852"/>
                  </a:moveTo>
                  <a:lnTo>
                    <a:pt x="219629" y="856684"/>
                  </a:lnTo>
                  <a:lnTo>
                    <a:pt x="220725" y="857122"/>
                  </a:lnTo>
                  <a:lnTo>
                    <a:pt x="218058" y="855852"/>
                  </a:lnTo>
                  <a:close/>
                </a:path>
                <a:path w="396240" h="1673225">
                  <a:moveTo>
                    <a:pt x="241610" y="855344"/>
                  </a:moveTo>
                  <a:lnTo>
                    <a:pt x="215137" y="855344"/>
                  </a:lnTo>
                  <a:lnTo>
                    <a:pt x="216915" y="855598"/>
                  </a:lnTo>
                  <a:lnTo>
                    <a:pt x="218312" y="855852"/>
                  </a:lnTo>
                  <a:lnTo>
                    <a:pt x="218058" y="855852"/>
                  </a:lnTo>
                  <a:lnTo>
                    <a:pt x="220725" y="857122"/>
                  </a:lnTo>
                  <a:lnTo>
                    <a:pt x="239675" y="857122"/>
                  </a:lnTo>
                  <a:lnTo>
                    <a:pt x="241610" y="855344"/>
                  </a:lnTo>
                  <a:close/>
                </a:path>
                <a:path w="396240" h="1673225">
                  <a:moveTo>
                    <a:pt x="217395" y="855790"/>
                  </a:moveTo>
                  <a:lnTo>
                    <a:pt x="219629" y="856684"/>
                  </a:lnTo>
                  <a:lnTo>
                    <a:pt x="218058" y="855852"/>
                  </a:lnTo>
                  <a:lnTo>
                    <a:pt x="218312" y="855852"/>
                  </a:lnTo>
                  <a:lnTo>
                    <a:pt x="217395" y="855790"/>
                  </a:lnTo>
                  <a:close/>
                </a:path>
                <a:path w="396240" h="1673225">
                  <a:moveTo>
                    <a:pt x="217042" y="855649"/>
                  </a:moveTo>
                  <a:lnTo>
                    <a:pt x="217395" y="855790"/>
                  </a:lnTo>
                  <a:lnTo>
                    <a:pt x="218312" y="855852"/>
                  </a:lnTo>
                  <a:lnTo>
                    <a:pt x="217042" y="855649"/>
                  </a:lnTo>
                  <a:close/>
                </a:path>
                <a:path w="396240" h="1673225">
                  <a:moveTo>
                    <a:pt x="216254" y="817728"/>
                  </a:moveTo>
                  <a:lnTo>
                    <a:pt x="206755" y="854582"/>
                  </a:lnTo>
                  <a:lnTo>
                    <a:pt x="207517" y="854709"/>
                  </a:lnTo>
                  <a:lnTo>
                    <a:pt x="208660" y="854963"/>
                  </a:lnTo>
                  <a:lnTo>
                    <a:pt x="209676" y="855217"/>
                  </a:lnTo>
                  <a:lnTo>
                    <a:pt x="210819" y="855344"/>
                  </a:lnTo>
                  <a:lnTo>
                    <a:pt x="217395" y="855790"/>
                  </a:lnTo>
                  <a:lnTo>
                    <a:pt x="217042" y="855649"/>
                  </a:lnTo>
                  <a:lnTo>
                    <a:pt x="215137" y="855344"/>
                  </a:lnTo>
                  <a:lnTo>
                    <a:pt x="241610" y="855344"/>
                  </a:lnTo>
                  <a:lnTo>
                    <a:pt x="258063" y="840231"/>
                  </a:lnTo>
                  <a:lnTo>
                    <a:pt x="252729" y="834389"/>
                  </a:lnTo>
                  <a:lnTo>
                    <a:pt x="247522" y="829690"/>
                  </a:lnTo>
                  <a:lnTo>
                    <a:pt x="242061" y="825753"/>
                  </a:lnTo>
                  <a:lnTo>
                    <a:pt x="236727" y="822705"/>
                  </a:lnTo>
                  <a:lnTo>
                    <a:pt x="235965" y="822197"/>
                  </a:lnTo>
                  <a:lnTo>
                    <a:pt x="221233" y="817879"/>
                  </a:lnTo>
                  <a:lnTo>
                    <a:pt x="217042" y="817879"/>
                  </a:lnTo>
                  <a:lnTo>
                    <a:pt x="216254" y="817728"/>
                  </a:lnTo>
                  <a:close/>
                </a:path>
                <a:path w="396240" h="1673225">
                  <a:moveTo>
                    <a:pt x="216280" y="817625"/>
                  </a:moveTo>
                  <a:lnTo>
                    <a:pt x="217042" y="817879"/>
                  </a:lnTo>
                  <a:lnTo>
                    <a:pt x="216280" y="817625"/>
                  </a:lnTo>
                  <a:close/>
                </a:path>
                <a:path w="396240" h="1673225">
                  <a:moveTo>
                    <a:pt x="217550" y="817625"/>
                  </a:moveTo>
                  <a:lnTo>
                    <a:pt x="216280" y="817625"/>
                  </a:lnTo>
                  <a:lnTo>
                    <a:pt x="217042" y="817879"/>
                  </a:lnTo>
                  <a:lnTo>
                    <a:pt x="221233" y="817879"/>
                  </a:lnTo>
                  <a:lnTo>
                    <a:pt x="217550" y="817625"/>
                  </a:lnTo>
                  <a:close/>
                </a:path>
                <a:path w="396240" h="1673225">
                  <a:moveTo>
                    <a:pt x="213740" y="817244"/>
                  </a:moveTo>
                  <a:lnTo>
                    <a:pt x="216254" y="817728"/>
                  </a:lnTo>
                  <a:lnTo>
                    <a:pt x="217550" y="817625"/>
                  </a:lnTo>
                  <a:lnTo>
                    <a:pt x="213740" y="817244"/>
                  </a:lnTo>
                  <a:close/>
                </a:path>
                <a:path w="396240" h="1673225">
                  <a:moveTo>
                    <a:pt x="180975" y="772159"/>
                  </a:moveTo>
                  <a:lnTo>
                    <a:pt x="146176" y="787526"/>
                  </a:lnTo>
                  <a:lnTo>
                    <a:pt x="147065" y="789558"/>
                  </a:lnTo>
                  <a:lnTo>
                    <a:pt x="154939" y="805052"/>
                  </a:lnTo>
                  <a:lnTo>
                    <a:pt x="163194" y="818641"/>
                  </a:lnTo>
                  <a:lnTo>
                    <a:pt x="167004" y="823975"/>
                  </a:lnTo>
                  <a:lnTo>
                    <a:pt x="197992" y="801623"/>
                  </a:lnTo>
                  <a:lnTo>
                    <a:pt x="194055" y="796416"/>
                  </a:lnTo>
                  <a:lnTo>
                    <a:pt x="187705" y="785494"/>
                  </a:lnTo>
                  <a:lnTo>
                    <a:pt x="181101" y="772286"/>
                  </a:lnTo>
                  <a:close/>
                </a:path>
                <a:path w="396240" h="1673225">
                  <a:moveTo>
                    <a:pt x="155447" y="702690"/>
                  </a:moveTo>
                  <a:lnTo>
                    <a:pt x="119125" y="714120"/>
                  </a:lnTo>
                  <a:lnTo>
                    <a:pt x="125094" y="733043"/>
                  </a:lnTo>
                  <a:lnTo>
                    <a:pt x="131190" y="750823"/>
                  </a:lnTo>
                  <a:lnTo>
                    <a:pt x="167258" y="738377"/>
                  </a:lnTo>
                  <a:lnTo>
                    <a:pt x="161162" y="720597"/>
                  </a:lnTo>
                  <a:lnTo>
                    <a:pt x="155447" y="702690"/>
                  </a:lnTo>
                  <a:close/>
                </a:path>
                <a:path w="396240" h="1673225">
                  <a:moveTo>
                    <a:pt x="136397" y="630300"/>
                  </a:moveTo>
                  <a:lnTo>
                    <a:pt x="99313" y="639190"/>
                  </a:lnTo>
                  <a:lnTo>
                    <a:pt x="105028" y="662431"/>
                  </a:lnTo>
                  <a:lnTo>
                    <a:pt x="108584" y="676401"/>
                  </a:lnTo>
                  <a:lnTo>
                    <a:pt x="145541" y="666876"/>
                  </a:lnTo>
                  <a:lnTo>
                    <a:pt x="141858" y="652779"/>
                  </a:lnTo>
                  <a:lnTo>
                    <a:pt x="136397" y="630300"/>
                  </a:lnTo>
                  <a:close/>
                </a:path>
                <a:path w="396240" h="1673225">
                  <a:moveTo>
                    <a:pt x="121411" y="556640"/>
                  </a:moveTo>
                  <a:lnTo>
                    <a:pt x="83819" y="563498"/>
                  </a:lnTo>
                  <a:lnTo>
                    <a:pt x="86740" y="578992"/>
                  </a:lnTo>
                  <a:lnTo>
                    <a:pt x="91185" y="601217"/>
                  </a:lnTo>
                  <a:lnTo>
                    <a:pt x="128524" y="593724"/>
                  </a:lnTo>
                  <a:lnTo>
                    <a:pt x="124078" y="571499"/>
                  </a:lnTo>
                  <a:lnTo>
                    <a:pt x="121411" y="556640"/>
                  </a:lnTo>
                  <a:close/>
                </a:path>
                <a:path w="396240" h="1673225">
                  <a:moveTo>
                    <a:pt x="108838" y="481964"/>
                  </a:moveTo>
                  <a:lnTo>
                    <a:pt x="71119" y="487806"/>
                  </a:lnTo>
                  <a:lnTo>
                    <a:pt x="75818" y="517270"/>
                  </a:lnTo>
                  <a:lnTo>
                    <a:pt x="77215" y="525779"/>
                  </a:lnTo>
                  <a:lnTo>
                    <a:pt x="114807" y="519302"/>
                  </a:lnTo>
                  <a:lnTo>
                    <a:pt x="113283" y="510793"/>
                  </a:lnTo>
                  <a:lnTo>
                    <a:pt x="108838" y="481964"/>
                  </a:lnTo>
                  <a:close/>
                </a:path>
                <a:path w="396240" h="1673225">
                  <a:moveTo>
                    <a:pt x="98678" y="407162"/>
                  </a:moveTo>
                  <a:lnTo>
                    <a:pt x="60832" y="411733"/>
                  </a:lnTo>
                  <a:lnTo>
                    <a:pt x="65658" y="449579"/>
                  </a:lnTo>
                  <a:lnTo>
                    <a:pt x="103504" y="444753"/>
                  </a:lnTo>
                  <a:lnTo>
                    <a:pt x="99280" y="411733"/>
                  </a:lnTo>
                  <a:lnTo>
                    <a:pt x="98678" y="407162"/>
                  </a:lnTo>
                  <a:close/>
                </a:path>
                <a:path w="396240" h="1673225">
                  <a:moveTo>
                    <a:pt x="90296" y="331850"/>
                  </a:moveTo>
                  <a:lnTo>
                    <a:pt x="52450" y="335533"/>
                  </a:lnTo>
                  <a:lnTo>
                    <a:pt x="53466" y="345820"/>
                  </a:lnTo>
                  <a:lnTo>
                    <a:pt x="56387" y="373633"/>
                  </a:lnTo>
                  <a:lnTo>
                    <a:pt x="94233" y="369569"/>
                  </a:lnTo>
                  <a:lnTo>
                    <a:pt x="91312" y="341756"/>
                  </a:lnTo>
                  <a:lnTo>
                    <a:pt x="90296" y="331850"/>
                  </a:lnTo>
                  <a:close/>
                </a:path>
                <a:path w="396240" h="1673225">
                  <a:moveTo>
                    <a:pt x="83819" y="256412"/>
                  </a:moveTo>
                  <a:lnTo>
                    <a:pt x="45719" y="259206"/>
                  </a:lnTo>
                  <a:lnTo>
                    <a:pt x="46735" y="271779"/>
                  </a:lnTo>
                  <a:lnTo>
                    <a:pt x="48894" y="297306"/>
                  </a:lnTo>
                  <a:lnTo>
                    <a:pt x="86867" y="294131"/>
                  </a:lnTo>
                  <a:lnTo>
                    <a:pt x="84708" y="268604"/>
                  </a:lnTo>
                  <a:lnTo>
                    <a:pt x="83819" y="256412"/>
                  </a:lnTo>
                  <a:close/>
                </a:path>
                <a:path w="396240" h="1673225">
                  <a:moveTo>
                    <a:pt x="78993" y="180593"/>
                  </a:moveTo>
                  <a:lnTo>
                    <a:pt x="41020" y="182752"/>
                  </a:lnTo>
                  <a:lnTo>
                    <a:pt x="43179" y="220852"/>
                  </a:lnTo>
                  <a:lnTo>
                    <a:pt x="81152" y="218693"/>
                  </a:lnTo>
                  <a:lnTo>
                    <a:pt x="78993" y="180593"/>
                  </a:lnTo>
                  <a:close/>
                </a:path>
                <a:path w="396240" h="1673225">
                  <a:moveTo>
                    <a:pt x="76338" y="113874"/>
                  </a:moveTo>
                  <a:lnTo>
                    <a:pt x="38225" y="114593"/>
                  </a:lnTo>
                  <a:lnTo>
                    <a:pt x="39115" y="144271"/>
                  </a:lnTo>
                  <a:lnTo>
                    <a:pt x="77215" y="143128"/>
                  </a:lnTo>
                  <a:lnTo>
                    <a:pt x="76338" y="113874"/>
                  </a:lnTo>
                  <a:close/>
                </a:path>
                <a:path w="396240" h="1673225">
                  <a:moveTo>
                    <a:pt x="54863" y="0"/>
                  </a:moveTo>
                  <a:lnTo>
                    <a:pt x="0" y="115315"/>
                  </a:lnTo>
                  <a:lnTo>
                    <a:pt x="38225" y="114593"/>
                  </a:lnTo>
                  <a:lnTo>
                    <a:pt x="37972" y="106171"/>
                  </a:lnTo>
                  <a:lnTo>
                    <a:pt x="76072" y="105028"/>
                  </a:lnTo>
                  <a:lnTo>
                    <a:pt x="110030" y="105028"/>
                  </a:lnTo>
                  <a:lnTo>
                    <a:pt x="54863" y="0"/>
                  </a:lnTo>
                  <a:close/>
                </a:path>
                <a:path w="396240" h="1673225">
                  <a:moveTo>
                    <a:pt x="76072" y="105028"/>
                  </a:moveTo>
                  <a:lnTo>
                    <a:pt x="37972" y="106171"/>
                  </a:lnTo>
                  <a:lnTo>
                    <a:pt x="38225" y="114593"/>
                  </a:lnTo>
                  <a:lnTo>
                    <a:pt x="76338" y="113874"/>
                  </a:lnTo>
                  <a:lnTo>
                    <a:pt x="76072" y="105028"/>
                  </a:lnTo>
                  <a:close/>
                </a:path>
                <a:path w="396240" h="1673225">
                  <a:moveTo>
                    <a:pt x="110030" y="105028"/>
                  </a:moveTo>
                  <a:lnTo>
                    <a:pt x="76072" y="105028"/>
                  </a:lnTo>
                  <a:lnTo>
                    <a:pt x="76338" y="113874"/>
                  </a:lnTo>
                  <a:lnTo>
                    <a:pt x="114300" y="113156"/>
                  </a:lnTo>
                  <a:lnTo>
                    <a:pt x="110030" y="105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097012" y="3142488"/>
              <a:ext cx="1371600" cy="175717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205724" y="3280409"/>
              <a:ext cx="1224915" cy="1562100"/>
            </a:xfrm>
            <a:custGeom>
              <a:avLst/>
              <a:gdLst/>
              <a:ahLst/>
              <a:cxnLst/>
              <a:rect l="l" t="t" r="r" b="b"/>
              <a:pathLst>
                <a:path w="1224915" h="1562100">
                  <a:moveTo>
                    <a:pt x="1223772" y="1521714"/>
                  </a:moveTo>
                  <a:lnTo>
                    <a:pt x="1185799" y="1524381"/>
                  </a:lnTo>
                  <a:lnTo>
                    <a:pt x="1185799" y="1525015"/>
                  </a:lnTo>
                  <a:lnTo>
                    <a:pt x="1186687" y="1561591"/>
                  </a:lnTo>
                  <a:lnTo>
                    <a:pt x="1224787" y="1560702"/>
                  </a:lnTo>
                  <a:lnTo>
                    <a:pt x="1223899" y="1524127"/>
                  </a:lnTo>
                  <a:lnTo>
                    <a:pt x="1223772" y="1521714"/>
                  </a:lnTo>
                  <a:close/>
                </a:path>
                <a:path w="1224915" h="1562100">
                  <a:moveTo>
                    <a:pt x="1216405" y="1444370"/>
                  </a:moveTo>
                  <a:lnTo>
                    <a:pt x="1178814" y="1450085"/>
                  </a:lnTo>
                  <a:lnTo>
                    <a:pt x="1179322" y="1453895"/>
                  </a:lnTo>
                  <a:lnTo>
                    <a:pt x="1183131" y="1487170"/>
                  </a:lnTo>
                  <a:lnTo>
                    <a:pt x="1220977" y="1482978"/>
                  </a:lnTo>
                  <a:lnTo>
                    <a:pt x="1217295" y="1449577"/>
                  </a:lnTo>
                  <a:lnTo>
                    <a:pt x="1216405" y="1444370"/>
                  </a:lnTo>
                  <a:close/>
                </a:path>
                <a:path w="1224915" h="1562100">
                  <a:moveTo>
                    <a:pt x="1202435" y="1367916"/>
                  </a:moveTo>
                  <a:lnTo>
                    <a:pt x="1165352" y="1376679"/>
                  </a:lnTo>
                  <a:lnTo>
                    <a:pt x="1167002" y="1383410"/>
                  </a:lnTo>
                  <a:lnTo>
                    <a:pt x="1172845" y="1413383"/>
                  </a:lnTo>
                  <a:lnTo>
                    <a:pt x="1210309" y="1405889"/>
                  </a:lnTo>
                  <a:lnTo>
                    <a:pt x="1204341" y="1375917"/>
                  </a:lnTo>
                  <a:lnTo>
                    <a:pt x="1202435" y="1367916"/>
                  </a:lnTo>
                  <a:close/>
                </a:path>
                <a:path w="1224915" h="1562100">
                  <a:moveTo>
                    <a:pt x="1181989" y="1292859"/>
                  </a:moveTo>
                  <a:lnTo>
                    <a:pt x="1145794" y="1304670"/>
                  </a:lnTo>
                  <a:lnTo>
                    <a:pt x="1148969" y="1314322"/>
                  </a:lnTo>
                  <a:lnTo>
                    <a:pt x="1156334" y="1340484"/>
                  </a:lnTo>
                  <a:lnTo>
                    <a:pt x="1193037" y="1330197"/>
                  </a:lnTo>
                  <a:lnTo>
                    <a:pt x="1185545" y="1303908"/>
                  </a:lnTo>
                  <a:lnTo>
                    <a:pt x="1181989" y="1292859"/>
                  </a:lnTo>
                  <a:close/>
                </a:path>
                <a:path w="1224915" h="1562100">
                  <a:moveTo>
                    <a:pt x="1155700" y="1219962"/>
                  </a:moveTo>
                  <a:lnTo>
                    <a:pt x="1120394" y="1234439"/>
                  </a:lnTo>
                  <a:lnTo>
                    <a:pt x="1125601" y="1247139"/>
                  </a:lnTo>
                  <a:lnTo>
                    <a:pt x="1133855" y="1269238"/>
                  </a:lnTo>
                  <a:lnTo>
                    <a:pt x="1169543" y="1256157"/>
                  </a:lnTo>
                  <a:lnTo>
                    <a:pt x="1161415" y="1233932"/>
                  </a:lnTo>
                  <a:lnTo>
                    <a:pt x="1155700" y="1219962"/>
                  </a:lnTo>
                  <a:close/>
                </a:path>
                <a:path w="1224915" h="1562100">
                  <a:moveTo>
                    <a:pt x="1123569" y="1149222"/>
                  </a:moveTo>
                  <a:lnTo>
                    <a:pt x="1089532" y="1166367"/>
                  </a:lnTo>
                  <a:lnTo>
                    <a:pt x="1097660" y="1182370"/>
                  </a:lnTo>
                  <a:lnTo>
                    <a:pt x="1105661" y="1200022"/>
                  </a:lnTo>
                  <a:lnTo>
                    <a:pt x="1140332" y="1184275"/>
                  </a:lnTo>
                  <a:lnTo>
                    <a:pt x="1132331" y="1166621"/>
                  </a:lnTo>
                  <a:lnTo>
                    <a:pt x="1123569" y="1149222"/>
                  </a:lnTo>
                  <a:close/>
                </a:path>
                <a:path w="1224915" h="1562100">
                  <a:moveTo>
                    <a:pt x="1085977" y="1081404"/>
                  </a:moveTo>
                  <a:lnTo>
                    <a:pt x="1053337" y="1100963"/>
                  </a:lnTo>
                  <a:lnTo>
                    <a:pt x="1065276" y="1120775"/>
                  </a:lnTo>
                  <a:lnTo>
                    <a:pt x="1072006" y="1133220"/>
                  </a:lnTo>
                  <a:lnTo>
                    <a:pt x="1105407" y="1114933"/>
                  </a:lnTo>
                  <a:lnTo>
                    <a:pt x="1098550" y="1102487"/>
                  </a:lnTo>
                  <a:lnTo>
                    <a:pt x="1085977" y="1081404"/>
                  </a:lnTo>
                  <a:close/>
                </a:path>
                <a:path w="1224915" h="1562100">
                  <a:moveTo>
                    <a:pt x="1042924" y="1016762"/>
                  </a:moveTo>
                  <a:lnTo>
                    <a:pt x="1011808" y="1038732"/>
                  </a:lnTo>
                  <a:lnTo>
                    <a:pt x="1028953" y="1062989"/>
                  </a:lnTo>
                  <a:lnTo>
                    <a:pt x="1033272" y="1069466"/>
                  </a:lnTo>
                  <a:lnTo>
                    <a:pt x="1065022" y="1048639"/>
                  </a:lnTo>
                  <a:lnTo>
                    <a:pt x="1060830" y="1042034"/>
                  </a:lnTo>
                  <a:lnTo>
                    <a:pt x="1042924" y="1016762"/>
                  </a:lnTo>
                  <a:close/>
                </a:path>
                <a:path w="1224915" h="1562100">
                  <a:moveTo>
                    <a:pt x="993648" y="955675"/>
                  </a:moveTo>
                  <a:lnTo>
                    <a:pt x="965453" y="981328"/>
                  </a:lnTo>
                  <a:lnTo>
                    <a:pt x="968121" y="984250"/>
                  </a:lnTo>
                  <a:lnTo>
                    <a:pt x="989583" y="1009776"/>
                  </a:lnTo>
                  <a:lnTo>
                    <a:pt x="1018794" y="985265"/>
                  </a:lnTo>
                  <a:lnTo>
                    <a:pt x="997330" y="959738"/>
                  </a:lnTo>
                  <a:lnTo>
                    <a:pt x="993648" y="955675"/>
                  </a:lnTo>
                  <a:close/>
                </a:path>
                <a:path w="1224915" h="1562100">
                  <a:moveTo>
                    <a:pt x="938910" y="900302"/>
                  </a:moveTo>
                  <a:lnTo>
                    <a:pt x="913129" y="928242"/>
                  </a:lnTo>
                  <a:lnTo>
                    <a:pt x="923925" y="938148"/>
                  </a:lnTo>
                  <a:lnTo>
                    <a:pt x="940053" y="954151"/>
                  </a:lnTo>
                  <a:lnTo>
                    <a:pt x="966977" y="927226"/>
                  </a:lnTo>
                  <a:lnTo>
                    <a:pt x="950849" y="911225"/>
                  </a:lnTo>
                  <a:lnTo>
                    <a:pt x="938910" y="900302"/>
                  </a:lnTo>
                  <a:close/>
                </a:path>
                <a:path w="1224915" h="1562100">
                  <a:moveTo>
                    <a:pt x="878458" y="850900"/>
                  </a:moveTo>
                  <a:lnTo>
                    <a:pt x="855726" y="881379"/>
                  </a:lnTo>
                  <a:lnTo>
                    <a:pt x="877570" y="897635"/>
                  </a:lnTo>
                  <a:lnTo>
                    <a:pt x="885190" y="903985"/>
                  </a:lnTo>
                  <a:lnTo>
                    <a:pt x="909447" y="874648"/>
                  </a:lnTo>
                  <a:lnTo>
                    <a:pt x="901826" y="868298"/>
                  </a:lnTo>
                  <a:lnTo>
                    <a:pt x="878458" y="850900"/>
                  </a:lnTo>
                  <a:close/>
                </a:path>
                <a:path w="1224915" h="1562100">
                  <a:moveTo>
                    <a:pt x="810895" y="809370"/>
                  </a:moveTo>
                  <a:lnTo>
                    <a:pt x="793496" y="843279"/>
                  </a:lnTo>
                  <a:lnTo>
                    <a:pt x="804418" y="848867"/>
                  </a:lnTo>
                  <a:lnTo>
                    <a:pt x="825626" y="861440"/>
                  </a:lnTo>
                  <a:lnTo>
                    <a:pt x="845057" y="828675"/>
                  </a:lnTo>
                  <a:lnTo>
                    <a:pt x="823849" y="816101"/>
                  </a:lnTo>
                  <a:lnTo>
                    <a:pt x="810895" y="809370"/>
                  </a:lnTo>
                  <a:close/>
                </a:path>
                <a:path w="1224915" h="1562100">
                  <a:moveTo>
                    <a:pt x="737107" y="778763"/>
                  </a:moveTo>
                  <a:lnTo>
                    <a:pt x="726694" y="815466"/>
                  </a:lnTo>
                  <a:lnTo>
                    <a:pt x="728852" y="815975"/>
                  </a:lnTo>
                  <a:lnTo>
                    <a:pt x="754252" y="825119"/>
                  </a:lnTo>
                  <a:lnTo>
                    <a:pt x="760095" y="827658"/>
                  </a:lnTo>
                  <a:lnTo>
                    <a:pt x="775334" y="792733"/>
                  </a:lnTo>
                  <a:lnTo>
                    <a:pt x="769493" y="790194"/>
                  </a:lnTo>
                  <a:lnTo>
                    <a:pt x="741679" y="780160"/>
                  </a:lnTo>
                  <a:lnTo>
                    <a:pt x="737107" y="778763"/>
                  </a:lnTo>
                  <a:close/>
                </a:path>
                <a:path w="1224915" h="1562100">
                  <a:moveTo>
                    <a:pt x="659765" y="763142"/>
                  </a:moveTo>
                  <a:lnTo>
                    <a:pt x="655066" y="800988"/>
                  </a:lnTo>
                  <a:lnTo>
                    <a:pt x="677799" y="803782"/>
                  </a:lnTo>
                  <a:lnTo>
                    <a:pt x="691260" y="806450"/>
                  </a:lnTo>
                  <a:lnTo>
                    <a:pt x="698753" y="769112"/>
                  </a:lnTo>
                  <a:lnTo>
                    <a:pt x="685292" y="766317"/>
                  </a:lnTo>
                  <a:lnTo>
                    <a:pt x="659765" y="763142"/>
                  </a:lnTo>
                  <a:close/>
                </a:path>
                <a:path w="1224915" h="1562100">
                  <a:moveTo>
                    <a:pt x="583692" y="758189"/>
                  </a:moveTo>
                  <a:lnTo>
                    <a:pt x="579120" y="796035"/>
                  </a:lnTo>
                  <a:lnTo>
                    <a:pt x="599058" y="798448"/>
                  </a:lnTo>
                  <a:lnTo>
                    <a:pt x="613409" y="799338"/>
                  </a:lnTo>
                  <a:lnTo>
                    <a:pt x="618998" y="799464"/>
                  </a:lnTo>
                  <a:lnTo>
                    <a:pt x="619759" y="761364"/>
                  </a:lnTo>
                  <a:lnTo>
                    <a:pt x="614299" y="761238"/>
                  </a:lnTo>
                  <a:lnTo>
                    <a:pt x="601472" y="760476"/>
                  </a:lnTo>
                  <a:lnTo>
                    <a:pt x="583692" y="758189"/>
                  </a:lnTo>
                  <a:close/>
                </a:path>
                <a:path w="1224915" h="1562100">
                  <a:moveTo>
                    <a:pt x="514096" y="740917"/>
                  </a:moveTo>
                  <a:lnTo>
                    <a:pt x="501142" y="776732"/>
                  </a:lnTo>
                  <a:lnTo>
                    <a:pt x="514350" y="781431"/>
                  </a:lnTo>
                  <a:lnTo>
                    <a:pt x="538860" y="788288"/>
                  </a:lnTo>
                  <a:lnTo>
                    <a:pt x="549148" y="751585"/>
                  </a:lnTo>
                  <a:lnTo>
                    <a:pt x="524636" y="744727"/>
                  </a:lnTo>
                  <a:lnTo>
                    <a:pt x="514096" y="740917"/>
                  </a:lnTo>
                  <a:close/>
                </a:path>
                <a:path w="1224915" h="1562100">
                  <a:moveTo>
                    <a:pt x="448055" y="710945"/>
                  </a:moveTo>
                  <a:lnTo>
                    <a:pt x="428625" y="743712"/>
                  </a:lnTo>
                  <a:lnTo>
                    <a:pt x="431926" y="745616"/>
                  </a:lnTo>
                  <a:lnTo>
                    <a:pt x="458977" y="759459"/>
                  </a:lnTo>
                  <a:lnTo>
                    <a:pt x="464693" y="762000"/>
                  </a:lnTo>
                  <a:lnTo>
                    <a:pt x="479932" y="727075"/>
                  </a:lnTo>
                  <a:lnTo>
                    <a:pt x="474218" y="724534"/>
                  </a:lnTo>
                  <a:lnTo>
                    <a:pt x="449325" y="711707"/>
                  </a:lnTo>
                  <a:lnTo>
                    <a:pt x="448055" y="710945"/>
                  </a:lnTo>
                  <a:close/>
                </a:path>
                <a:path w="1224915" h="1562100">
                  <a:moveTo>
                    <a:pt x="386206" y="670178"/>
                  </a:moveTo>
                  <a:lnTo>
                    <a:pt x="363347" y="700658"/>
                  </a:lnTo>
                  <a:lnTo>
                    <a:pt x="379222" y="712469"/>
                  </a:lnTo>
                  <a:lnTo>
                    <a:pt x="395224" y="723264"/>
                  </a:lnTo>
                  <a:lnTo>
                    <a:pt x="416432" y="691641"/>
                  </a:lnTo>
                  <a:lnTo>
                    <a:pt x="400430" y="680846"/>
                  </a:lnTo>
                  <a:lnTo>
                    <a:pt x="386206" y="670178"/>
                  </a:lnTo>
                  <a:close/>
                </a:path>
                <a:path w="1224915" h="1562100">
                  <a:moveTo>
                    <a:pt x="330200" y="622553"/>
                  </a:moveTo>
                  <a:lnTo>
                    <a:pt x="303275" y="649477"/>
                  </a:lnTo>
                  <a:lnTo>
                    <a:pt x="304419" y="650620"/>
                  </a:lnTo>
                  <a:lnTo>
                    <a:pt x="328675" y="672719"/>
                  </a:lnTo>
                  <a:lnTo>
                    <a:pt x="332867" y="676275"/>
                  </a:lnTo>
                  <a:lnTo>
                    <a:pt x="357250" y="646938"/>
                  </a:lnTo>
                  <a:lnTo>
                    <a:pt x="353059" y="643382"/>
                  </a:lnTo>
                  <a:lnTo>
                    <a:pt x="330200" y="622553"/>
                  </a:lnTo>
                  <a:close/>
                </a:path>
                <a:path w="1224915" h="1562100">
                  <a:moveTo>
                    <a:pt x="279273" y="568197"/>
                  </a:moveTo>
                  <a:lnTo>
                    <a:pt x="250190" y="592708"/>
                  </a:lnTo>
                  <a:lnTo>
                    <a:pt x="257936" y="601979"/>
                  </a:lnTo>
                  <a:lnTo>
                    <a:pt x="275971" y="621791"/>
                  </a:lnTo>
                  <a:lnTo>
                    <a:pt x="304165" y="596010"/>
                  </a:lnTo>
                  <a:lnTo>
                    <a:pt x="286003" y="576326"/>
                  </a:lnTo>
                  <a:lnTo>
                    <a:pt x="279273" y="568197"/>
                  </a:lnTo>
                  <a:close/>
                </a:path>
                <a:path w="1224915" h="1562100">
                  <a:moveTo>
                    <a:pt x="233552" y="509269"/>
                  </a:moveTo>
                  <a:lnTo>
                    <a:pt x="202565" y="531240"/>
                  </a:lnTo>
                  <a:lnTo>
                    <a:pt x="214629" y="548258"/>
                  </a:lnTo>
                  <a:lnTo>
                    <a:pt x="225678" y="562482"/>
                  </a:lnTo>
                  <a:lnTo>
                    <a:pt x="255777" y="539241"/>
                  </a:lnTo>
                  <a:lnTo>
                    <a:pt x="244728" y="525017"/>
                  </a:lnTo>
                  <a:lnTo>
                    <a:pt x="233552" y="509269"/>
                  </a:lnTo>
                  <a:close/>
                </a:path>
                <a:path w="1224915" h="1562100">
                  <a:moveTo>
                    <a:pt x="193167" y="446404"/>
                  </a:moveTo>
                  <a:lnTo>
                    <a:pt x="160527" y="466089"/>
                  </a:lnTo>
                  <a:lnTo>
                    <a:pt x="174878" y="489965"/>
                  </a:lnTo>
                  <a:lnTo>
                    <a:pt x="180848" y="499109"/>
                  </a:lnTo>
                  <a:lnTo>
                    <a:pt x="212725" y="478281"/>
                  </a:lnTo>
                  <a:lnTo>
                    <a:pt x="206755" y="469138"/>
                  </a:lnTo>
                  <a:lnTo>
                    <a:pt x="193167" y="446404"/>
                  </a:lnTo>
                  <a:close/>
                </a:path>
                <a:path w="1224915" h="1562100">
                  <a:moveTo>
                    <a:pt x="157987" y="380491"/>
                  </a:moveTo>
                  <a:lnTo>
                    <a:pt x="123951" y="397509"/>
                  </a:lnTo>
                  <a:lnTo>
                    <a:pt x="139065" y="427735"/>
                  </a:lnTo>
                  <a:lnTo>
                    <a:pt x="141477" y="432181"/>
                  </a:lnTo>
                  <a:lnTo>
                    <a:pt x="174878" y="413765"/>
                  </a:lnTo>
                  <a:lnTo>
                    <a:pt x="172339" y="409320"/>
                  </a:lnTo>
                  <a:lnTo>
                    <a:pt x="157987" y="380491"/>
                  </a:lnTo>
                  <a:close/>
                </a:path>
                <a:path w="1224915" h="1562100">
                  <a:moveTo>
                    <a:pt x="128524" y="312547"/>
                  </a:moveTo>
                  <a:lnTo>
                    <a:pt x="92709" y="325754"/>
                  </a:lnTo>
                  <a:lnTo>
                    <a:pt x="93472" y="327787"/>
                  </a:lnTo>
                  <a:lnTo>
                    <a:pt x="107569" y="361950"/>
                  </a:lnTo>
                  <a:lnTo>
                    <a:pt x="107696" y="362331"/>
                  </a:lnTo>
                  <a:lnTo>
                    <a:pt x="142367" y="346456"/>
                  </a:lnTo>
                  <a:lnTo>
                    <a:pt x="142112" y="346075"/>
                  </a:lnTo>
                  <a:lnTo>
                    <a:pt x="128777" y="313436"/>
                  </a:lnTo>
                  <a:lnTo>
                    <a:pt x="128524" y="312547"/>
                  </a:lnTo>
                  <a:close/>
                </a:path>
                <a:path w="1224915" h="1562100">
                  <a:moveTo>
                    <a:pt x="104267" y="241807"/>
                  </a:moveTo>
                  <a:lnTo>
                    <a:pt x="67691" y="252222"/>
                  </a:lnTo>
                  <a:lnTo>
                    <a:pt x="69342" y="257937"/>
                  </a:lnTo>
                  <a:lnTo>
                    <a:pt x="79501" y="289178"/>
                  </a:lnTo>
                  <a:lnTo>
                    <a:pt x="115697" y="277494"/>
                  </a:lnTo>
                  <a:lnTo>
                    <a:pt x="105536" y="246125"/>
                  </a:lnTo>
                  <a:lnTo>
                    <a:pt x="104267" y="241807"/>
                  </a:lnTo>
                  <a:close/>
                </a:path>
                <a:path w="1224915" h="1562100">
                  <a:moveTo>
                    <a:pt x="86105" y="169417"/>
                  </a:moveTo>
                  <a:lnTo>
                    <a:pt x="48641" y="176911"/>
                  </a:lnTo>
                  <a:lnTo>
                    <a:pt x="50546" y="185927"/>
                  </a:lnTo>
                  <a:lnTo>
                    <a:pt x="57403" y="214756"/>
                  </a:lnTo>
                  <a:lnTo>
                    <a:pt x="94487" y="205866"/>
                  </a:lnTo>
                  <a:lnTo>
                    <a:pt x="87479" y="176911"/>
                  </a:lnTo>
                  <a:lnTo>
                    <a:pt x="86105" y="169417"/>
                  </a:lnTo>
                  <a:close/>
                </a:path>
                <a:path w="1224915" h="1562100">
                  <a:moveTo>
                    <a:pt x="77054" y="112618"/>
                  </a:moveTo>
                  <a:lnTo>
                    <a:pt x="38962" y="115333"/>
                  </a:lnTo>
                  <a:lnTo>
                    <a:pt x="41782" y="138049"/>
                  </a:lnTo>
                  <a:lnTo>
                    <a:pt x="79628" y="133350"/>
                  </a:lnTo>
                  <a:lnTo>
                    <a:pt x="77054" y="112618"/>
                  </a:lnTo>
                  <a:close/>
                </a:path>
                <a:path w="1224915" h="1562100">
                  <a:moveTo>
                    <a:pt x="48895" y="0"/>
                  </a:moveTo>
                  <a:lnTo>
                    <a:pt x="0" y="118110"/>
                  </a:lnTo>
                  <a:lnTo>
                    <a:pt x="38962" y="115333"/>
                  </a:lnTo>
                  <a:lnTo>
                    <a:pt x="37083" y="100202"/>
                  </a:lnTo>
                  <a:lnTo>
                    <a:pt x="74929" y="95503"/>
                  </a:lnTo>
                  <a:lnTo>
                    <a:pt x="105469" y="95503"/>
                  </a:lnTo>
                  <a:lnTo>
                    <a:pt x="48895" y="0"/>
                  </a:lnTo>
                  <a:close/>
                </a:path>
                <a:path w="1224915" h="1562100">
                  <a:moveTo>
                    <a:pt x="74929" y="95503"/>
                  </a:moveTo>
                  <a:lnTo>
                    <a:pt x="37083" y="100202"/>
                  </a:lnTo>
                  <a:lnTo>
                    <a:pt x="38962" y="115333"/>
                  </a:lnTo>
                  <a:lnTo>
                    <a:pt x="77054" y="112618"/>
                  </a:lnTo>
                  <a:lnTo>
                    <a:pt x="74929" y="95503"/>
                  </a:lnTo>
                  <a:close/>
                </a:path>
                <a:path w="1224915" h="1562100">
                  <a:moveTo>
                    <a:pt x="105469" y="95503"/>
                  </a:moveTo>
                  <a:lnTo>
                    <a:pt x="74929" y="95503"/>
                  </a:lnTo>
                  <a:lnTo>
                    <a:pt x="77054" y="112618"/>
                  </a:lnTo>
                  <a:lnTo>
                    <a:pt x="114046" y="109981"/>
                  </a:lnTo>
                  <a:lnTo>
                    <a:pt x="105469" y="95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000744" y="3409187"/>
              <a:ext cx="722401" cy="151790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9106408" y="3547109"/>
              <a:ext cx="578485" cy="1321435"/>
            </a:xfrm>
            <a:custGeom>
              <a:avLst/>
              <a:gdLst/>
              <a:ahLst/>
              <a:cxnLst/>
              <a:rect l="l" t="t" r="r" b="b"/>
              <a:pathLst>
                <a:path w="578484" h="1321435">
                  <a:moveTo>
                    <a:pt x="577723" y="1282445"/>
                  </a:moveTo>
                  <a:lnTo>
                    <a:pt x="539750" y="1283715"/>
                  </a:lnTo>
                  <a:lnTo>
                    <a:pt x="539876" y="1290446"/>
                  </a:lnTo>
                  <a:lnTo>
                    <a:pt x="540258" y="1321434"/>
                  </a:lnTo>
                  <a:lnTo>
                    <a:pt x="578358" y="1320927"/>
                  </a:lnTo>
                  <a:lnTo>
                    <a:pt x="577976" y="1290065"/>
                  </a:lnTo>
                  <a:lnTo>
                    <a:pt x="577723" y="1282445"/>
                  </a:lnTo>
                  <a:close/>
                </a:path>
                <a:path w="578484" h="1321435">
                  <a:moveTo>
                    <a:pt x="573405" y="1205483"/>
                  </a:moveTo>
                  <a:lnTo>
                    <a:pt x="535432" y="1208532"/>
                  </a:lnTo>
                  <a:lnTo>
                    <a:pt x="537083" y="1229740"/>
                  </a:lnTo>
                  <a:lnTo>
                    <a:pt x="538099" y="1246123"/>
                  </a:lnTo>
                  <a:lnTo>
                    <a:pt x="576072" y="1243964"/>
                  </a:lnTo>
                  <a:lnTo>
                    <a:pt x="575183" y="1227454"/>
                  </a:lnTo>
                  <a:lnTo>
                    <a:pt x="573405" y="1205483"/>
                  </a:lnTo>
                  <a:close/>
                </a:path>
                <a:path w="578484" h="1321435">
                  <a:moveTo>
                    <a:pt x="564769" y="1128648"/>
                  </a:moveTo>
                  <a:lnTo>
                    <a:pt x="527050" y="1134109"/>
                  </a:lnTo>
                  <a:lnTo>
                    <a:pt x="527939" y="1140078"/>
                  </a:lnTo>
                  <a:lnTo>
                    <a:pt x="531622" y="1169542"/>
                  </a:lnTo>
                  <a:lnTo>
                    <a:pt x="531749" y="1171066"/>
                  </a:lnTo>
                  <a:lnTo>
                    <a:pt x="569722" y="1167257"/>
                  </a:lnTo>
                  <a:lnTo>
                    <a:pt x="569595" y="1165733"/>
                  </a:lnTo>
                  <a:lnTo>
                    <a:pt x="565658" y="1135252"/>
                  </a:lnTo>
                  <a:lnTo>
                    <a:pt x="564769" y="1128648"/>
                  </a:lnTo>
                  <a:close/>
                </a:path>
                <a:path w="578484" h="1321435">
                  <a:moveTo>
                    <a:pt x="552069" y="1052702"/>
                  </a:moveTo>
                  <a:lnTo>
                    <a:pt x="514603" y="1059688"/>
                  </a:lnTo>
                  <a:lnTo>
                    <a:pt x="518795" y="1081913"/>
                  </a:lnTo>
                  <a:lnTo>
                    <a:pt x="521335" y="1096898"/>
                  </a:lnTo>
                  <a:lnTo>
                    <a:pt x="558926" y="1090548"/>
                  </a:lnTo>
                  <a:lnTo>
                    <a:pt x="556387" y="1075563"/>
                  </a:lnTo>
                  <a:lnTo>
                    <a:pt x="552069" y="1052702"/>
                  </a:lnTo>
                  <a:close/>
                </a:path>
                <a:path w="578484" h="1321435">
                  <a:moveTo>
                    <a:pt x="534924" y="977138"/>
                  </a:moveTo>
                  <a:lnTo>
                    <a:pt x="497967" y="986663"/>
                  </a:lnTo>
                  <a:lnTo>
                    <a:pt x="501015" y="998473"/>
                  </a:lnTo>
                  <a:lnTo>
                    <a:pt x="506984" y="1023365"/>
                  </a:lnTo>
                  <a:lnTo>
                    <a:pt x="544068" y="1014476"/>
                  </a:lnTo>
                  <a:lnTo>
                    <a:pt x="538099" y="989583"/>
                  </a:lnTo>
                  <a:lnTo>
                    <a:pt x="534924" y="977138"/>
                  </a:lnTo>
                  <a:close/>
                </a:path>
                <a:path w="578484" h="1321435">
                  <a:moveTo>
                    <a:pt x="513080" y="902715"/>
                  </a:moveTo>
                  <a:lnTo>
                    <a:pt x="476885" y="914907"/>
                  </a:lnTo>
                  <a:lnTo>
                    <a:pt x="478917" y="921003"/>
                  </a:lnTo>
                  <a:lnTo>
                    <a:pt x="486791" y="946150"/>
                  </a:lnTo>
                  <a:lnTo>
                    <a:pt x="488061" y="950467"/>
                  </a:lnTo>
                  <a:lnTo>
                    <a:pt x="524637" y="939926"/>
                  </a:lnTo>
                  <a:lnTo>
                    <a:pt x="523367" y="935608"/>
                  </a:lnTo>
                  <a:lnTo>
                    <a:pt x="515366" y="909701"/>
                  </a:lnTo>
                  <a:lnTo>
                    <a:pt x="513080" y="902715"/>
                  </a:lnTo>
                  <a:close/>
                </a:path>
                <a:path w="578484" h="1321435">
                  <a:moveTo>
                    <a:pt x="485521" y="829944"/>
                  </a:moveTo>
                  <a:lnTo>
                    <a:pt x="450596" y="845184"/>
                  </a:lnTo>
                  <a:lnTo>
                    <a:pt x="453263" y="851534"/>
                  </a:lnTo>
                  <a:lnTo>
                    <a:pt x="462280" y="873632"/>
                  </a:lnTo>
                  <a:lnTo>
                    <a:pt x="464439" y="879475"/>
                  </a:lnTo>
                  <a:lnTo>
                    <a:pt x="500125" y="866266"/>
                  </a:lnTo>
                  <a:lnTo>
                    <a:pt x="497967" y="860425"/>
                  </a:lnTo>
                  <a:lnTo>
                    <a:pt x="488696" y="837310"/>
                  </a:lnTo>
                  <a:lnTo>
                    <a:pt x="485521" y="829944"/>
                  </a:lnTo>
                  <a:close/>
                </a:path>
                <a:path w="578484" h="1321435">
                  <a:moveTo>
                    <a:pt x="450723" y="759967"/>
                  </a:moveTo>
                  <a:lnTo>
                    <a:pt x="417702" y="778763"/>
                  </a:lnTo>
                  <a:lnTo>
                    <a:pt x="424815" y="791337"/>
                  </a:lnTo>
                  <a:lnTo>
                    <a:pt x="434594" y="810132"/>
                  </a:lnTo>
                  <a:lnTo>
                    <a:pt x="434975" y="811021"/>
                  </a:lnTo>
                  <a:lnTo>
                    <a:pt x="469519" y="794765"/>
                  </a:lnTo>
                  <a:lnTo>
                    <a:pt x="469011" y="793876"/>
                  </a:lnTo>
                  <a:lnTo>
                    <a:pt x="458597" y="773810"/>
                  </a:lnTo>
                  <a:lnTo>
                    <a:pt x="450723" y="759967"/>
                  </a:lnTo>
                  <a:close/>
                </a:path>
                <a:path w="578484" h="1321435">
                  <a:moveTo>
                    <a:pt x="404495" y="694816"/>
                  </a:moveTo>
                  <a:lnTo>
                    <a:pt x="375793" y="719963"/>
                  </a:lnTo>
                  <a:lnTo>
                    <a:pt x="383794" y="729107"/>
                  </a:lnTo>
                  <a:lnTo>
                    <a:pt x="394335" y="742569"/>
                  </a:lnTo>
                  <a:lnTo>
                    <a:pt x="398145" y="748029"/>
                  </a:lnTo>
                  <a:lnTo>
                    <a:pt x="429387" y="726313"/>
                  </a:lnTo>
                  <a:lnTo>
                    <a:pt x="425576" y="720851"/>
                  </a:lnTo>
                  <a:lnTo>
                    <a:pt x="413893" y="705738"/>
                  </a:lnTo>
                  <a:lnTo>
                    <a:pt x="404495" y="694816"/>
                  </a:lnTo>
                  <a:close/>
                </a:path>
                <a:path w="578484" h="1321435">
                  <a:moveTo>
                    <a:pt x="332867" y="645667"/>
                  </a:moveTo>
                  <a:lnTo>
                    <a:pt x="322580" y="682244"/>
                  </a:lnTo>
                  <a:lnTo>
                    <a:pt x="332105" y="685800"/>
                  </a:lnTo>
                  <a:lnTo>
                    <a:pt x="342138" y="691133"/>
                  </a:lnTo>
                  <a:lnTo>
                    <a:pt x="351155" y="697357"/>
                  </a:lnTo>
                  <a:lnTo>
                    <a:pt x="372872" y="666114"/>
                  </a:lnTo>
                  <a:lnTo>
                    <a:pt x="363982" y="659891"/>
                  </a:lnTo>
                  <a:lnTo>
                    <a:pt x="350393" y="652271"/>
                  </a:lnTo>
                  <a:lnTo>
                    <a:pt x="336296" y="646683"/>
                  </a:lnTo>
                  <a:lnTo>
                    <a:pt x="332867" y="645667"/>
                  </a:lnTo>
                  <a:close/>
                </a:path>
                <a:path w="578484" h="1321435">
                  <a:moveTo>
                    <a:pt x="266826" y="628522"/>
                  </a:moveTo>
                  <a:lnTo>
                    <a:pt x="245110" y="659764"/>
                  </a:lnTo>
                  <a:lnTo>
                    <a:pt x="249300" y="662558"/>
                  </a:lnTo>
                  <a:lnTo>
                    <a:pt x="263144" y="669925"/>
                  </a:lnTo>
                  <a:lnTo>
                    <a:pt x="277495" y="675385"/>
                  </a:lnTo>
                  <a:lnTo>
                    <a:pt x="286258" y="677544"/>
                  </a:lnTo>
                  <a:lnTo>
                    <a:pt x="295275" y="640460"/>
                  </a:lnTo>
                  <a:lnTo>
                    <a:pt x="286512" y="638301"/>
                  </a:lnTo>
                  <a:lnTo>
                    <a:pt x="277241" y="634491"/>
                  </a:lnTo>
                  <a:lnTo>
                    <a:pt x="267462" y="629031"/>
                  </a:lnTo>
                  <a:lnTo>
                    <a:pt x="266826" y="628522"/>
                  </a:lnTo>
                  <a:close/>
                </a:path>
                <a:path w="578484" h="1321435">
                  <a:moveTo>
                    <a:pt x="217297" y="578992"/>
                  </a:moveTo>
                  <a:lnTo>
                    <a:pt x="187198" y="602233"/>
                  </a:lnTo>
                  <a:lnTo>
                    <a:pt x="198247" y="616457"/>
                  </a:lnTo>
                  <a:lnTo>
                    <a:pt x="210439" y="630173"/>
                  </a:lnTo>
                  <a:lnTo>
                    <a:pt x="213487" y="633221"/>
                  </a:lnTo>
                  <a:lnTo>
                    <a:pt x="240284" y="606170"/>
                  </a:lnTo>
                  <a:lnTo>
                    <a:pt x="237236" y="603122"/>
                  </a:lnTo>
                  <a:lnTo>
                    <a:pt x="226822" y="591312"/>
                  </a:lnTo>
                  <a:lnTo>
                    <a:pt x="217297" y="578992"/>
                  </a:lnTo>
                  <a:close/>
                </a:path>
                <a:path w="578484" h="1321435">
                  <a:moveTo>
                    <a:pt x="179832" y="516763"/>
                  </a:moveTo>
                  <a:lnTo>
                    <a:pt x="145923" y="534162"/>
                  </a:lnTo>
                  <a:lnTo>
                    <a:pt x="153162" y="548132"/>
                  </a:lnTo>
                  <a:lnTo>
                    <a:pt x="163957" y="567054"/>
                  </a:lnTo>
                  <a:lnTo>
                    <a:pt x="165100" y="568959"/>
                  </a:lnTo>
                  <a:lnTo>
                    <a:pt x="197485" y="548766"/>
                  </a:lnTo>
                  <a:lnTo>
                    <a:pt x="196215" y="546862"/>
                  </a:lnTo>
                  <a:lnTo>
                    <a:pt x="186309" y="529335"/>
                  </a:lnTo>
                  <a:lnTo>
                    <a:pt x="179832" y="516763"/>
                  </a:lnTo>
                  <a:close/>
                </a:path>
                <a:path w="578484" h="1321435">
                  <a:moveTo>
                    <a:pt x="149733" y="448817"/>
                  </a:moveTo>
                  <a:lnTo>
                    <a:pt x="114300" y="462914"/>
                  </a:lnTo>
                  <a:lnTo>
                    <a:pt x="122936" y="484504"/>
                  </a:lnTo>
                  <a:lnTo>
                    <a:pt x="129159" y="498601"/>
                  </a:lnTo>
                  <a:lnTo>
                    <a:pt x="164084" y="483488"/>
                  </a:lnTo>
                  <a:lnTo>
                    <a:pt x="157988" y="469264"/>
                  </a:lnTo>
                  <a:lnTo>
                    <a:pt x="149733" y="448817"/>
                  </a:lnTo>
                  <a:close/>
                </a:path>
                <a:path w="578484" h="1321435">
                  <a:moveTo>
                    <a:pt x="125602" y="378078"/>
                  </a:moveTo>
                  <a:lnTo>
                    <a:pt x="89153" y="389381"/>
                  </a:lnTo>
                  <a:lnTo>
                    <a:pt x="96266" y="411988"/>
                  </a:lnTo>
                  <a:lnTo>
                    <a:pt x="101092" y="426084"/>
                  </a:lnTo>
                  <a:lnTo>
                    <a:pt x="137160" y="413892"/>
                  </a:lnTo>
                  <a:lnTo>
                    <a:pt x="132334" y="399669"/>
                  </a:lnTo>
                  <a:lnTo>
                    <a:pt x="125602" y="378078"/>
                  </a:lnTo>
                  <a:close/>
                </a:path>
                <a:path w="578484" h="1321435">
                  <a:moveTo>
                    <a:pt x="106299" y="305688"/>
                  </a:moveTo>
                  <a:lnTo>
                    <a:pt x="69342" y="314578"/>
                  </a:lnTo>
                  <a:lnTo>
                    <a:pt x="73406" y="332104"/>
                  </a:lnTo>
                  <a:lnTo>
                    <a:pt x="78613" y="351916"/>
                  </a:lnTo>
                  <a:lnTo>
                    <a:pt x="115443" y="342264"/>
                  </a:lnTo>
                  <a:lnTo>
                    <a:pt x="110363" y="322452"/>
                  </a:lnTo>
                  <a:lnTo>
                    <a:pt x="106299" y="305688"/>
                  </a:lnTo>
                  <a:close/>
                </a:path>
                <a:path w="578484" h="1321435">
                  <a:moveTo>
                    <a:pt x="91440" y="232282"/>
                  </a:moveTo>
                  <a:lnTo>
                    <a:pt x="53848" y="238632"/>
                  </a:lnTo>
                  <a:lnTo>
                    <a:pt x="55118" y="246125"/>
                  </a:lnTo>
                  <a:lnTo>
                    <a:pt x="60706" y="275335"/>
                  </a:lnTo>
                  <a:lnTo>
                    <a:pt x="60960" y="276859"/>
                  </a:lnTo>
                  <a:lnTo>
                    <a:pt x="98298" y="268985"/>
                  </a:lnTo>
                  <a:lnTo>
                    <a:pt x="97917" y="267462"/>
                  </a:lnTo>
                  <a:lnTo>
                    <a:pt x="92518" y="238632"/>
                  </a:lnTo>
                  <a:lnTo>
                    <a:pt x="91440" y="232282"/>
                  </a:lnTo>
                  <a:close/>
                </a:path>
                <a:path w="578484" h="1321435">
                  <a:moveTo>
                    <a:pt x="80518" y="157733"/>
                  </a:moveTo>
                  <a:lnTo>
                    <a:pt x="42799" y="162432"/>
                  </a:lnTo>
                  <a:lnTo>
                    <a:pt x="45847" y="186308"/>
                  </a:lnTo>
                  <a:lnTo>
                    <a:pt x="47878" y="200532"/>
                  </a:lnTo>
                  <a:lnTo>
                    <a:pt x="85598" y="195071"/>
                  </a:lnTo>
                  <a:lnTo>
                    <a:pt x="83439" y="180975"/>
                  </a:lnTo>
                  <a:lnTo>
                    <a:pt x="80518" y="157733"/>
                  </a:lnTo>
                  <a:close/>
                </a:path>
                <a:path w="578484" h="1321435">
                  <a:moveTo>
                    <a:pt x="76271" y="113404"/>
                  </a:moveTo>
                  <a:lnTo>
                    <a:pt x="38274" y="115052"/>
                  </a:lnTo>
                  <a:lnTo>
                    <a:pt x="38735" y="123189"/>
                  </a:lnTo>
                  <a:lnTo>
                    <a:pt x="76708" y="121157"/>
                  </a:lnTo>
                  <a:lnTo>
                    <a:pt x="76271" y="113404"/>
                  </a:lnTo>
                  <a:close/>
                </a:path>
                <a:path w="578484" h="1321435">
                  <a:moveTo>
                    <a:pt x="52070" y="0"/>
                  </a:moveTo>
                  <a:lnTo>
                    <a:pt x="0" y="116712"/>
                  </a:lnTo>
                  <a:lnTo>
                    <a:pt x="38274" y="115052"/>
                  </a:lnTo>
                  <a:lnTo>
                    <a:pt x="37211" y="96265"/>
                  </a:lnTo>
                  <a:lnTo>
                    <a:pt x="75184" y="94106"/>
                  </a:lnTo>
                  <a:lnTo>
                    <a:pt x="104363" y="94106"/>
                  </a:lnTo>
                  <a:lnTo>
                    <a:pt x="52070" y="0"/>
                  </a:lnTo>
                  <a:close/>
                </a:path>
                <a:path w="578484" h="1321435">
                  <a:moveTo>
                    <a:pt x="75184" y="94106"/>
                  </a:moveTo>
                  <a:lnTo>
                    <a:pt x="37211" y="96265"/>
                  </a:lnTo>
                  <a:lnTo>
                    <a:pt x="38274" y="115052"/>
                  </a:lnTo>
                  <a:lnTo>
                    <a:pt x="76271" y="113404"/>
                  </a:lnTo>
                  <a:lnTo>
                    <a:pt x="75184" y="94106"/>
                  </a:lnTo>
                  <a:close/>
                </a:path>
                <a:path w="578484" h="1321435">
                  <a:moveTo>
                    <a:pt x="104363" y="94106"/>
                  </a:moveTo>
                  <a:lnTo>
                    <a:pt x="75184" y="94106"/>
                  </a:lnTo>
                  <a:lnTo>
                    <a:pt x="76271" y="113404"/>
                  </a:lnTo>
                  <a:lnTo>
                    <a:pt x="114173" y="111759"/>
                  </a:lnTo>
                  <a:lnTo>
                    <a:pt x="104363" y="94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286238" y="1777745"/>
              <a:ext cx="1191895" cy="902335"/>
            </a:xfrm>
            <a:custGeom>
              <a:avLst/>
              <a:gdLst/>
              <a:ahLst/>
              <a:cxnLst/>
              <a:rect l="l" t="t" r="r" b="b"/>
              <a:pathLst>
                <a:path w="1191895" h="902335">
                  <a:moveTo>
                    <a:pt x="351409" y="476123"/>
                  </a:moveTo>
                  <a:lnTo>
                    <a:pt x="339991" y="410718"/>
                  </a:lnTo>
                  <a:lnTo>
                    <a:pt x="329438" y="350139"/>
                  </a:lnTo>
                  <a:lnTo>
                    <a:pt x="298805" y="372770"/>
                  </a:lnTo>
                  <a:lnTo>
                    <a:pt x="83185" y="80606"/>
                  </a:lnTo>
                  <a:lnTo>
                    <a:pt x="103974" y="65278"/>
                  </a:lnTo>
                  <a:lnTo>
                    <a:pt x="113792" y="58039"/>
                  </a:lnTo>
                  <a:lnTo>
                    <a:pt x="0" y="0"/>
                  </a:lnTo>
                  <a:lnTo>
                    <a:pt x="21844" y="125857"/>
                  </a:lnTo>
                  <a:lnTo>
                    <a:pt x="52514" y="103238"/>
                  </a:lnTo>
                  <a:lnTo>
                    <a:pt x="268198" y="395389"/>
                  </a:lnTo>
                  <a:lnTo>
                    <a:pt x="237490" y="418084"/>
                  </a:lnTo>
                  <a:lnTo>
                    <a:pt x="351409" y="476123"/>
                  </a:lnTo>
                  <a:close/>
                </a:path>
                <a:path w="1191895" h="902335">
                  <a:moveTo>
                    <a:pt x="1191768" y="655828"/>
                  </a:moveTo>
                  <a:lnTo>
                    <a:pt x="1187881" y="636663"/>
                  </a:lnTo>
                  <a:lnTo>
                    <a:pt x="1177315" y="621004"/>
                  </a:lnTo>
                  <a:lnTo>
                    <a:pt x="1161656" y="610438"/>
                  </a:lnTo>
                  <a:lnTo>
                    <a:pt x="1142492" y="606552"/>
                  </a:lnTo>
                  <a:lnTo>
                    <a:pt x="376936" y="606552"/>
                  </a:lnTo>
                  <a:lnTo>
                    <a:pt x="357759" y="610438"/>
                  </a:lnTo>
                  <a:lnTo>
                    <a:pt x="342099" y="621004"/>
                  </a:lnTo>
                  <a:lnTo>
                    <a:pt x="331533" y="636663"/>
                  </a:lnTo>
                  <a:lnTo>
                    <a:pt x="327660" y="655828"/>
                  </a:lnTo>
                  <a:lnTo>
                    <a:pt x="327660" y="852932"/>
                  </a:lnTo>
                  <a:lnTo>
                    <a:pt x="331533" y="872109"/>
                  </a:lnTo>
                  <a:lnTo>
                    <a:pt x="342099" y="887768"/>
                  </a:lnTo>
                  <a:lnTo>
                    <a:pt x="357759" y="898334"/>
                  </a:lnTo>
                  <a:lnTo>
                    <a:pt x="376936" y="902208"/>
                  </a:lnTo>
                  <a:lnTo>
                    <a:pt x="1142492" y="902208"/>
                  </a:lnTo>
                  <a:lnTo>
                    <a:pt x="1161656" y="898334"/>
                  </a:lnTo>
                  <a:lnTo>
                    <a:pt x="1177315" y="887768"/>
                  </a:lnTo>
                  <a:lnTo>
                    <a:pt x="1187881" y="872109"/>
                  </a:lnTo>
                  <a:lnTo>
                    <a:pt x="1191768" y="852932"/>
                  </a:lnTo>
                  <a:lnTo>
                    <a:pt x="1191768" y="655828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613898" y="2384297"/>
              <a:ext cx="864235" cy="295910"/>
            </a:xfrm>
            <a:custGeom>
              <a:avLst/>
              <a:gdLst/>
              <a:ahLst/>
              <a:cxnLst/>
              <a:rect l="l" t="t" r="r" b="b"/>
              <a:pathLst>
                <a:path w="864234" h="295910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814831" y="0"/>
                  </a:lnTo>
                  <a:lnTo>
                    <a:pt x="833997" y="3877"/>
                  </a:lnTo>
                  <a:lnTo>
                    <a:pt x="849661" y="14446"/>
                  </a:lnTo>
                  <a:lnTo>
                    <a:pt x="860230" y="30110"/>
                  </a:lnTo>
                  <a:lnTo>
                    <a:pt x="864107" y="49275"/>
                  </a:lnTo>
                  <a:lnTo>
                    <a:pt x="864107" y="246379"/>
                  </a:lnTo>
                  <a:lnTo>
                    <a:pt x="860230" y="265545"/>
                  </a:lnTo>
                  <a:lnTo>
                    <a:pt x="849661" y="281209"/>
                  </a:lnTo>
                  <a:lnTo>
                    <a:pt x="833997" y="291778"/>
                  </a:lnTo>
                  <a:lnTo>
                    <a:pt x="814831" y="295655"/>
                  </a:lnTo>
                  <a:lnTo>
                    <a:pt x="49275" y="295655"/>
                  </a:lnTo>
                  <a:lnTo>
                    <a:pt x="30110" y="291778"/>
                  </a:lnTo>
                  <a:lnTo>
                    <a:pt x="14446" y="281209"/>
                  </a:lnTo>
                  <a:lnTo>
                    <a:pt x="3877" y="265545"/>
                  </a:lnTo>
                  <a:lnTo>
                    <a:pt x="0" y="246379"/>
                  </a:lnTo>
                  <a:lnTo>
                    <a:pt x="0" y="49275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360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>
                <a:latin typeface="Arial"/>
                <a:cs typeface="Arial"/>
              </a:rPr>
              <a:t>1.</a:t>
            </a:r>
            <a:r>
              <a:rPr spc="-10"/>
              <a:t>支持向量机概述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47166" y="1474089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>
                <a:latin typeface="微软雅黑"/>
                <a:cs typeface="微软雅黑"/>
              </a:rPr>
              <a:t>算法思想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61187" y="1929846"/>
            <a:ext cx="4703445" cy="277050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err="1">
                <a:latin typeface="微软雅黑"/>
                <a:cs typeface="微软雅黑"/>
              </a:rPr>
              <a:t>找到集合边缘上的若干数据（</a:t>
            </a:r>
            <a:r>
              <a:rPr sz="2400" spc="-25" err="1">
                <a:latin typeface="微软雅黑"/>
                <a:cs typeface="微软雅黑"/>
              </a:rPr>
              <a:t>称为</a:t>
            </a:r>
            <a:endParaRPr sz="2400">
              <a:latin typeface="微软雅黑"/>
              <a:cs typeface="微软雅黑"/>
            </a:endParaRPr>
          </a:p>
          <a:p>
            <a:pPr marL="12700" algn="just">
              <a:lnSpc>
                <a:spcPct val="100000"/>
              </a:lnSpc>
              <a:spcBef>
                <a:spcPts val="1445"/>
              </a:spcBef>
            </a:pPr>
            <a:r>
              <a:rPr sz="2400" spc="229" err="1">
                <a:latin typeface="微软雅黑"/>
                <a:cs typeface="微软雅黑"/>
              </a:rPr>
              <a:t>支持向量</a:t>
            </a:r>
            <a:r>
              <a:rPr sz="2400">
                <a:latin typeface="微软雅黑"/>
                <a:cs typeface="微软雅黑"/>
              </a:rPr>
              <a:t>（</a:t>
            </a:r>
            <a:r>
              <a:rPr sz="2400" spc="-465">
                <a:latin typeface="微软雅黑"/>
                <a:cs typeface="微软雅黑"/>
              </a:rPr>
              <a:t> </a:t>
            </a:r>
            <a:r>
              <a:rPr sz="2400">
                <a:latin typeface="微软雅黑"/>
                <a:cs typeface="微软雅黑"/>
              </a:rPr>
              <a:t>Support</a:t>
            </a:r>
            <a:r>
              <a:rPr sz="2400" spc="45">
                <a:latin typeface="微软雅黑"/>
                <a:cs typeface="微软雅黑"/>
              </a:rPr>
              <a:t>  </a:t>
            </a:r>
            <a:r>
              <a:rPr sz="2400" spc="-40">
                <a:latin typeface="微软雅黑"/>
                <a:cs typeface="微软雅黑"/>
              </a:rPr>
              <a:t>Vector</a:t>
            </a:r>
            <a:r>
              <a:rPr sz="2400" spc="-470">
                <a:latin typeface="微软雅黑"/>
                <a:cs typeface="微软雅黑"/>
              </a:rPr>
              <a:t> </a:t>
            </a:r>
            <a:r>
              <a:rPr sz="2400" spc="100">
                <a:latin typeface="微软雅黑"/>
                <a:cs typeface="微软雅黑"/>
              </a:rPr>
              <a:t>）） </a:t>
            </a:r>
            <a:endParaRPr sz="2400">
              <a:latin typeface="微软雅黑"/>
              <a:cs typeface="微软雅黑"/>
            </a:endParaRPr>
          </a:p>
          <a:p>
            <a:pPr marL="12700" marR="38735" algn="just">
              <a:lnSpc>
                <a:spcPct val="150000"/>
              </a:lnSpc>
            </a:pPr>
            <a:r>
              <a:rPr sz="2400" spc="5">
                <a:latin typeface="微软雅黑"/>
                <a:cs typeface="微软雅黑"/>
              </a:rPr>
              <a:t>，</a:t>
            </a:r>
            <a:r>
              <a:rPr sz="2400" spc="5" err="1">
                <a:latin typeface="微软雅黑"/>
                <a:cs typeface="微软雅黑"/>
              </a:rPr>
              <a:t>用这些点找出一个平面</a:t>
            </a:r>
            <a:r>
              <a:rPr sz="2400" err="1">
                <a:latin typeface="微软雅黑"/>
                <a:cs typeface="微软雅黑"/>
              </a:rPr>
              <a:t>（</a:t>
            </a:r>
            <a:r>
              <a:rPr sz="2400" spc="-20" err="1">
                <a:latin typeface="微软雅黑"/>
                <a:cs typeface="微软雅黑"/>
              </a:rPr>
              <a:t>称为决</a:t>
            </a:r>
            <a:r>
              <a:rPr sz="2400" err="1">
                <a:latin typeface="微软雅黑"/>
                <a:cs typeface="微软雅黑"/>
              </a:rPr>
              <a:t>策面</a:t>
            </a:r>
            <a:r>
              <a:rPr sz="2400">
                <a:latin typeface="微软雅黑"/>
                <a:cs typeface="微软雅黑"/>
              </a:rPr>
              <a:t>）</a:t>
            </a:r>
            <a:r>
              <a:rPr sz="2400" spc="-5">
                <a:latin typeface="微软雅黑"/>
                <a:cs typeface="微软雅黑"/>
              </a:rPr>
              <a:t>，</a:t>
            </a:r>
            <a:r>
              <a:rPr sz="2400" spc="-5" err="1">
                <a:latin typeface="微软雅黑"/>
                <a:cs typeface="微软雅黑"/>
              </a:rPr>
              <a:t>使得支持向量到该平面的</a:t>
            </a:r>
            <a:r>
              <a:rPr sz="2400" spc="-20" err="1">
                <a:latin typeface="微软雅黑"/>
                <a:cs typeface="微软雅黑"/>
              </a:rPr>
              <a:t>距离最大</a:t>
            </a:r>
            <a:r>
              <a:rPr sz="2400" spc="-2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778997" y="2355850"/>
            <a:ext cx="53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>
                <a:latin typeface="微软雅黑"/>
                <a:cs typeface="微软雅黑"/>
              </a:rPr>
              <a:t>距离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2" name="object 71">
            <a:extLst>
              <a:ext uri="{FF2B5EF4-FFF2-40B4-BE49-F238E27FC236}">
                <a16:creationId xmlns:a16="http://schemas.microsoft.com/office/drawing/2014/main" id="{CF88DF4D-51B2-4FFD-8F36-7F06958C18C1}"/>
              </a:ext>
            </a:extLst>
          </p:cNvPr>
          <p:cNvSpPr txBox="1"/>
          <p:nvPr/>
        </p:nvSpPr>
        <p:spPr>
          <a:xfrm>
            <a:off x="9393742" y="4860861"/>
            <a:ext cx="119272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2000" spc="-25">
                <a:latin typeface="微软雅黑"/>
                <a:cs typeface="微软雅黑"/>
              </a:rPr>
              <a:t>支持向量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500" y="2108559"/>
            <a:ext cx="61442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40">
                <a:latin typeface="微软雅黑"/>
                <a:cs typeface="微软雅黑"/>
              </a:rPr>
              <a:t>①</a:t>
            </a:r>
            <a:r>
              <a:rPr sz="2000" spc="-20">
                <a:latin typeface="微软雅黑"/>
                <a:cs typeface="微软雅黑"/>
              </a:rPr>
              <a:t>转化为凸函数：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7961" y="2160509"/>
            <a:ext cx="516255" cy="473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5"/>
              </a:spcBef>
            </a:pPr>
            <a:r>
              <a:rPr sz="2000" spc="-25">
                <a:latin typeface="Cambria Math"/>
                <a:cs typeface="Cambria Math"/>
              </a:rPr>
              <a:t>𝑚𝑎𝑥</a:t>
            </a:r>
            <a:endParaRPr sz="2000">
              <a:latin typeface="Cambria Math"/>
              <a:cs typeface="Cambria Math"/>
            </a:endParaRPr>
          </a:p>
          <a:p>
            <a:pPr marL="100965">
              <a:lnSpc>
                <a:spcPts val="1425"/>
              </a:lnSpc>
            </a:pPr>
            <a:r>
              <a:rPr sz="1450" spc="55">
                <a:latin typeface="Cambria Math"/>
                <a:cs typeface="Cambria Math"/>
              </a:rPr>
              <a:t>𝑤,𝑏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69649" y="2346056"/>
            <a:ext cx="518159" cy="17145"/>
          </a:xfrm>
          <a:custGeom>
            <a:avLst/>
            <a:gdLst/>
            <a:ahLst/>
            <a:cxnLst/>
            <a:rect l="l" t="t" r="r" b="b"/>
            <a:pathLst>
              <a:path w="518160" h="17144">
                <a:moveTo>
                  <a:pt x="518160" y="0"/>
                </a:moveTo>
                <a:lnTo>
                  <a:pt x="0" y="0"/>
                </a:lnTo>
                <a:lnTo>
                  <a:pt x="0" y="16763"/>
                </a:lnTo>
                <a:lnTo>
                  <a:pt x="518160" y="16763"/>
                </a:lnTo>
                <a:lnTo>
                  <a:pt x="518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45163" y="1967926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>
                <a:latin typeface="Cambria Math"/>
                <a:cs typeface="Cambria Math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57711" y="2331197"/>
            <a:ext cx="543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>
                <a:latin typeface="Cambria Math"/>
                <a:cs typeface="Cambria Math"/>
              </a:rPr>
              <a:t>||𝑤||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1306" y="2695292"/>
            <a:ext cx="3956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Cambria Math"/>
                <a:cs typeface="Cambria Math"/>
              </a:rPr>
              <a:t>𝑠.</a:t>
            </a:r>
            <a:r>
              <a:rPr sz="2000" spc="-10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𝑡.</a:t>
            </a:r>
            <a:r>
              <a:rPr sz="2000" spc="409">
                <a:latin typeface="Cambria Math"/>
                <a:cs typeface="Cambria Math"/>
              </a:rPr>
              <a:t> </a:t>
            </a:r>
            <a:r>
              <a:rPr sz="2000" spc="55">
                <a:latin typeface="Cambria Math"/>
                <a:cs typeface="Cambria Math"/>
              </a:rPr>
              <a:t>𝑦</a:t>
            </a:r>
            <a:r>
              <a:rPr sz="2175" spc="82" baseline="-15325">
                <a:latin typeface="Cambria Math"/>
                <a:cs typeface="Cambria Math"/>
              </a:rPr>
              <a:t>𝑖</a:t>
            </a:r>
            <a:r>
              <a:rPr sz="2000" spc="55">
                <a:latin typeface="Cambria Math"/>
                <a:cs typeface="Cambria Math"/>
              </a:rPr>
              <a:t>(𝑤</a:t>
            </a:r>
            <a:r>
              <a:rPr sz="2175" spc="82" baseline="28735">
                <a:latin typeface="Cambria Math"/>
                <a:cs typeface="Cambria Math"/>
              </a:rPr>
              <a:t>𝑇</a:t>
            </a:r>
            <a:r>
              <a:rPr sz="2000" spc="55">
                <a:latin typeface="Cambria Math"/>
                <a:cs typeface="Cambria Math"/>
              </a:rPr>
              <a:t>𝑥</a:t>
            </a:r>
            <a:r>
              <a:rPr sz="2175" spc="82" baseline="-15325">
                <a:latin typeface="Cambria Math"/>
                <a:cs typeface="Cambria Math"/>
              </a:rPr>
              <a:t>𝑖</a:t>
            </a:r>
            <a:r>
              <a:rPr sz="2175" spc="405" baseline="-1532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+</a:t>
            </a:r>
            <a:r>
              <a:rPr sz="2000" spc="1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𝑏)</a:t>
            </a:r>
            <a:r>
              <a:rPr sz="2000" spc="114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≥</a:t>
            </a:r>
            <a:r>
              <a:rPr sz="2000" spc="120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1,</a:t>
            </a:r>
            <a:r>
              <a:rPr sz="2000" spc="41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𝑖</a:t>
            </a:r>
            <a:r>
              <a:rPr sz="2000" spc="18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=</a:t>
            </a:r>
            <a:r>
              <a:rPr sz="2000" spc="13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1,2,</a:t>
            </a:r>
            <a:r>
              <a:rPr sz="2000" spc="-10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.</a:t>
            </a:r>
            <a:r>
              <a:rPr sz="2000" spc="-100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.</a:t>
            </a:r>
            <a:r>
              <a:rPr sz="2000" spc="-10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,</a:t>
            </a:r>
            <a:r>
              <a:rPr sz="2000" spc="-100">
                <a:latin typeface="Cambria Math"/>
                <a:cs typeface="Cambria Math"/>
              </a:rPr>
              <a:t> </a:t>
            </a:r>
            <a:r>
              <a:rPr sz="2000" spc="-50">
                <a:latin typeface="Cambria Math"/>
                <a:cs typeface="Cambria Math"/>
              </a:rPr>
              <a:t>𝑚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5850" y="3200649"/>
            <a:ext cx="10255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微软雅黑"/>
                <a:cs typeface="微软雅黑"/>
              </a:rPr>
              <a:t>再将</a:t>
            </a:r>
            <a:r>
              <a:rPr sz="2000" spc="-25">
                <a:latin typeface="Cambria Math"/>
                <a:cs typeface="Cambria Math"/>
              </a:rPr>
              <a:t>𝑚𝑎𝑥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3308" y="3424676"/>
            <a:ext cx="33337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5">
                <a:latin typeface="Cambria Math"/>
                <a:cs typeface="Cambria Math"/>
              </a:rPr>
              <a:t>𝑤,𝑏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61158" y="3385814"/>
            <a:ext cx="391795" cy="17145"/>
          </a:xfrm>
          <a:custGeom>
            <a:avLst/>
            <a:gdLst/>
            <a:ahLst/>
            <a:cxnLst/>
            <a:rect l="l" t="t" r="r" b="b"/>
            <a:pathLst>
              <a:path w="391794" h="17145">
                <a:moveTo>
                  <a:pt x="391668" y="0"/>
                </a:moveTo>
                <a:lnTo>
                  <a:pt x="0" y="0"/>
                </a:lnTo>
                <a:lnTo>
                  <a:pt x="0" y="16763"/>
                </a:lnTo>
                <a:lnTo>
                  <a:pt x="391668" y="16763"/>
                </a:lnTo>
                <a:lnTo>
                  <a:pt x="391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90445" y="3119876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8713" y="3397244"/>
            <a:ext cx="41846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20">
                <a:latin typeface="Cambria Math"/>
                <a:cs typeface="Cambria Math"/>
              </a:rPr>
              <a:t>||𝑤||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8167" y="3424676"/>
            <a:ext cx="33210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5">
                <a:latin typeface="Cambria Math"/>
                <a:cs typeface="Cambria Math"/>
              </a:rPr>
              <a:t>𝑤,𝑏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54322" y="3385814"/>
            <a:ext cx="108585" cy="17145"/>
          </a:xfrm>
          <a:custGeom>
            <a:avLst/>
            <a:gdLst/>
            <a:ahLst/>
            <a:cxnLst/>
            <a:rect l="l" t="t" r="r" b="b"/>
            <a:pathLst>
              <a:path w="108585" h="17145">
                <a:moveTo>
                  <a:pt x="108203" y="0"/>
                </a:moveTo>
                <a:lnTo>
                  <a:pt x="0" y="0"/>
                </a:lnTo>
                <a:lnTo>
                  <a:pt x="0" y="16763"/>
                </a:lnTo>
                <a:lnTo>
                  <a:pt x="108203" y="16763"/>
                </a:lnTo>
                <a:lnTo>
                  <a:pt x="108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42130" y="3119876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42130" y="3397244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4980" y="3200649"/>
            <a:ext cx="7145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89075" algn="l"/>
              </a:tabLst>
            </a:pPr>
            <a:r>
              <a:rPr sz="2000">
                <a:latin typeface="微软雅黑"/>
                <a:cs typeface="微软雅黑"/>
              </a:rPr>
              <a:t>转化成</a:t>
            </a:r>
            <a:r>
              <a:rPr sz="2000" spc="-25">
                <a:latin typeface="Cambria Math"/>
                <a:cs typeface="Cambria Math"/>
              </a:rPr>
              <a:t>𝑚𝑖𝑛</a:t>
            </a:r>
            <a:r>
              <a:rPr sz="2000">
                <a:latin typeface="Cambria Math"/>
                <a:cs typeface="Cambria Math"/>
              </a:rPr>
              <a:t>	||𝑤||</a:t>
            </a:r>
            <a:r>
              <a:rPr sz="2175" baseline="28735">
                <a:latin typeface="Cambria Math"/>
                <a:cs typeface="Cambria Math"/>
              </a:rPr>
              <a:t>2</a:t>
            </a:r>
            <a:r>
              <a:rPr sz="2000">
                <a:latin typeface="微软雅黑"/>
                <a:cs typeface="微软雅黑"/>
              </a:rPr>
              <a:t>求解凸函数</a:t>
            </a:r>
            <a:r>
              <a:rPr sz="2000" spc="-10">
                <a:latin typeface="微软雅黑"/>
                <a:cs typeface="微软雅黑"/>
              </a:rPr>
              <a:t>，</a:t>
            </a:r>
            <a:r>
              <a:rPr sz="2000" spc="-10">
                <a:latin typeface="Cambria"/>
                <a:cs typeface="Cambria"/>
              </a:rPr>
              <a:t>1/2</a:t>
            </a:r>
            <a:r>
              <a:rPr sz="2000">
                <a:latin typeface="微软雅黑"/>
                <a:cs typeface="微软雅黑"/>
              </a:rPr>
              <a:t>是为了求</a:t>
            </a:r>
            <a:r>
              <a:rPr sz="2000" spc="-15">
                <a:latin typeface="微软雅黑"/>
                <a:cs typeface="微软雅黑"/>
              </a:rPr>
              <a:t>导</a:t>
            </a:r>
            <a:r>
              <a:rPr sz="2000">
                <a:latin typeface="微软雅黑"/>
                <a:cs typeface="微软雅黑"/>
              </a:rPr>
              <a:t>之后</a:t>
            </a:r>
            <a:r>
              <a:rPr sz="2000" spc="-15">
                <a:latin typeface="微软雅黑"/>
                <a:cs typeface="微软雅黑"/>
              </a:rPr>
              <a:t>方</a:t>
            </a:r>
            <a:r>
              <a:rPr sz="2000">
                <a:latin typeface="微软雅黑"/>
                <a:cs typeface="微软雅黑"/>
              </a:rPr>
              <a:t>便计</a:t>
            </a:r>
            <a:r>
              <a:rPr sz="2000" spc="-10">
                <a:latin typeface="微软雅黑"/>
                <a:cs typeface="微软雅黑"/>
              </a:rPr>
              <a:t>算</a:t>
            </a:r>
            <a:r>
              <a:rPr sz="2000" spc="-5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36669" y="3892655"/>
            <a:ext cx="33210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55">
                <a:latin typeface="Cambria Math"/>
                <a:cs typeface="Cambria Math"/>
              </a:rPr>
              <a:t>𝑤,𝑏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85310" y="3853526"/>
            <a:ext cx="142240" cy="17145"/>
          </a:xfrm>
          <a:custGeom>
            <a:avLst/>
            <a:gdLst/>
            <a:ahLst/>
            <a:cxnLst/>
            <a:rect l="l" t="t" r="r" b="b"/>
            <a:pathLst>
              <a:path w="142239" h="17145">
                <a:moveTo>
                  <a:pt x="141732" y="0"/>
                </a:moveTo>
                <a:lnTo>
                  <a:pt x="0" y="0"/>
                </a:lnTo>
                <a:lnTo>
                  <a:pt x="0" y="16763"/>
                </a:lnTo>
                <a:lnTo>
                  <a:pt x="141732" y="16763"/>
                </a:lnTo>
                <a:lnTo>
                  <a:pt x="141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73372" y="3839315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Cambria Math"/>
                <a:cs typeface="Cambria Math"/>
              </a:rPr>
              <a:t>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747261" y="3476603"/>
            <a:ext cx="1487170" cy="52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325" algn="ctr">
              <a:lnSpc>
                <a:spcPts val="1955"/>
              </a:lnSpc>
              <a:spcBef>
                <a:spcPts val="100"/>
              </a:spcBef>
            </a:pPr>
            <a:r>
              <a:rPr sz="2000">
                <a:latin typeface="Cambria Math"/>
                <a:cs typeface="Cambria Math"/>
              </a:rPr>
              <a:t>1</a:t>
            </a:r>
          </a:p>
          <a:p>
            <a:pPr algn="ctr">
              <a:lnSpc>
                <a:spcPts val="1955"/>
              </a:lnSpc>
              <a:tabLst>
                <a:tab pos="782955" algn="l"/>
              </a:tabLst>
            </a:pPr>
            <a:r>
              <a:rPr sz="2000" spc="-25">
                <a:latin typeface="Cambria Math"/>
                <a:cs typeface="Cambria Math"/>
              </a:rPr>
              <a:t>𝑚𝑖𝑛</a:t>
            </a:r>
            <a:r>
              <a:rPr sz="2000">
                <a:latin typeface="Cambria Math"/>
                <a:cs typeface="Cambria Math"/>
              </a:rPr>
              <a:t>	</a:t>
            </a:r>
            <a:r>
              <a:rPr sz="2000" spc="-10">
                <a:latin typeface="Cambria Math"/>
                <a:cs typeface="Cambria Math"/>
              </a:rPr>
              <a:t>||𝑤||</a:t>
            </a:r>
            <a:r>
              <a:rPr sz="2175" spc="-15" baseline="28735">
                <a:latin typeface="Cambria Math"/>
                <a:cs typeface="Cambria Math"/>
              </a:rPr>
              <a:t>2</a:t>
            </a:r>
            <a:endParaRPr sz="2175" baseline="28735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5869" y="4378811"/>
            <a:ext cx="3956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Cambria Math"/>
                <a:cs typeface="Cambria Math"/>
              </a:rPr>
              <a:t>𝑠.</a:t>
            </a:r>
            <a:r>
              <a:rPr sz="2000" spc="-10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𝑡.</a:t>
            </a:r>
            <a:r>
              <a:rPr sz="2000" spc="409">
                <a:latin typeface="Cambria Math"/>
                <a:cs typeface="Cambria Math"/>
              </a:rPr>
              <a:t> </a:t>
            </a:r>
            <a:r>
              <a:rPr sz="2000" spc="55">
                <a:latin typeface="Cambria Math"/>
                <a:cs typeface="Cambria Math"/>
              </a:rPr>
              <a:t>𝑦</a:t>
            </a:r>
            <a:r>
              <a:rPr sz="2175" spc="82" baseline="-15325">
                <a:latin typeface="Cambria Math"/>
                <a:cs typeface="Cambria Math"/>
              </a:rPr>
              <a:t>𝑖</a:t>
            </a:r>
            <a:r>
              <a:rPr sz="2000" spc="55">
                <a:latin typeface="Cambria Math"/>
                <a:cs typeface="Cambria Math"/>
              </a:rPr>
              <a:t>(𝑤</a:t>
            </a:r>
            <a:r>
              <a:rPr sz="2175" spc="82" baseline="28735">
                <a:latin typeface="Cambria Math"/>
                <a:cs typeface="Cambria Math"/>
              </a:rPr>
              <a:t>𝑇</a:t>
            </a:r>
            <a:r>
              <a:rPr sz="2000" spc="55">
                <a:latin typeface="Cambria Math"/>
                <a:cs typeface="Cambria Math"/>
              </a:rPr>
              <a:t>𝑥</a:t>
            </a:r>
            <a:r>
              <a:rPr sz="2175" spc="82" baseline="-15325">
                <a:latin typeface="Cambria Math"/>
                <a:cs typeface="Cambria Math"/>
              </a:rPr>
              <a:t>𝑖</a:t>
            </a:r>
            <a:r>
              <a:rPr sz="2175" spc="405" baseline="-1532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+</a:t>
            </a:r>
            <a:r>
              <a:rPr sz="2000" spc="1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𝑏)</a:t>
            </a:r>
            <a:r>
              <a:rPr sz="2000" spc="114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≥</a:t>
            </a:r>
            <a:r>
              <a:rPr sz="2000" spc="120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1,</a:t>
            </a:r>
            <a:r>
              <a:rPr sz="2000" spc="41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𝑖</a:t>
            </a:r>
            <a:r>
              <a:rPr sz="2000" spc="18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=</a:t>
            </a:r>
            <a:r>
              <a:rPr sz="2000" spc="13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1,2,</a:t>
            </a:r>
            <a:r>
              <a:rPr sz="2000" spc="-10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.</a:t>
            </a:r>
            <a:r>
              <a:rPr sz="2000" spc="-100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.</a:t>
            </a:r>
            <a:r>
              <a:rPr sz="2000" spc="-105">
                <a:latin typeface="Cambria Math"/>
                <a:cs typeface="Cambria Math"/>
              </a:rPr>
              <a:t> </a:t>
            </a:r>
            <a:r>
              <a:rPr sz="2000">
                <a:latin typeface="Cambria Math"/>
                <a:cs typeface="Cambria Math"/>
              </a:rPr>
              <a:t>,</a:t>
            </a:r>
            <a:r>
              <a:rPr sz="2000" spc="-100">
                <a:latin typeface="Cambria Math"/>
                <a:cs typeface="Cambria Math"/>
              </a:rPr>
              <a:t> </a:t>
            </a:r>
            <a:r>
              <a:rPr sz="2000" spc="-50">
                <a:latin typeface="Cambria Math"/>
                <a:cs typeface="Cambria Math"/>
              </a:rPr>
              <a:t>𝑚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694131" y="227533"/>
            <a:ext cx="48456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1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1.</a:t>
            </a:r>
            <a:r>
              <a:rPr lang="zh-CN" altLang="en-US" spc="-1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支持向量机概述</a:t>
            </a:r>
            <a:endParaRPr spc="-2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22D495B9-73DE-43B1-B2E4-9F1FFBF92F88}"/>
              </a:ext>
            </a:extLst>
          </p:cNvPr>
          <p:cNvSpPr txBox="1"/>
          <p:nvPr/>
        </p:nvSpPr>
        <p:spPr>
          <a:xfrm>
            <a:off x="646430" y="4771041"/>
            <a:ext cx="4637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微软雅黑"/>
                <a:cs typeface="微软雅黑"/>
              </a:rPr>
              <a:t>②</a:t>
            </a:r>
            <a:r>
              <a:rPr sz="1800">
                <a:latin typeface="微软雅黑"/>
                <a:cs typeface="微软雅黑"/>
              </a:rPr>
              <a:t>用拉格朗日乘子法和</a:t>
            </a:r>
            <a:r>
              <a:rPr sz="1800" spc="-10">
                <a:latin typeface="Cambria"/>
                <a:cs typeface="Cambria"/>
              </a:rPr>
              <a:t>KKT</a:t>
            </a:r>
            <a:r>
              <a:rPr sz="1800" spc="-10">
                <a:latin typeface="微软雅黑"/>
                <a:cs typeface="微软雅黑"/>
              </a:rPr>
              <a:t>条件求解最优值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CC1D99-5106-4B08-823F-05E5EB1CA242}"/>
              </a:ext>
            </a:extLst>
          </p:cNvPr>
          <p:cNvSpPr txBox="1"/>
          <p:nvPr/>
        </p:nvSpPr>
        <p:spPr>
          <a:xfrm>
            <a:off x="671697" y="526592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635">
              <a:lnSpc>
                <a:spcPct val="100000"/>
              </a:lnSpc>
            </a:pPr>
            <a:r>
              <a:rPr lang="zh-CN" altLang="en-US" sz="1800" spc="-5">
                <a:solidFill>
                  <a:srgbClr val="333333"/>
                </a:solidFill>
                <a:latin typeface="微软雅黑"/>
                <a:cs typeface="微软雅黑"/>
              </a:rPr>
              <a:t>解出后，代入超平面模型也就是：</a:t>
            </a:r>
            <a:endParaRPr lang="zh-CN" altLang="en-US" sz="1800">
              <a:latin typeface="微软雅黑"/>
              <a:cs typeface="微软雅黑"/>
            </a:endParaRPr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C6F2E227-4383-4FF3-9378-5E3796AA28C1}"/>
              </a:ext>
            </a:extLst>
          </p:cNvPr>
          <p:cNvSpPr/>
          <p:nvPr/>
        </p:nvSpPr>
        <p:spPr>
          <a:xfrm>
            <a:off x="3654049" y="5812713"/>
            <a:ext cx="719455" cy="276225"/>
          </a:xfrm>
          <a:custGeom>
            <a:avLst/>
            <a:gdLst/>
            <a:ahLst/>
            <a:cxnLst/>
            <a:rect l="l" t="t" r="r" b="b"/>
            <a:pathLst>
              <a:path w="719454" h="276225">
                <a:moveTo>
                  <a:pt x="646805" y="0"/>
                </a:moveTo>
                <a:lnTo>
                  <a:pt x="644011" y="9156"/>
                </a:lnTo>
                <a:lnTo>
                  <a:pt x="656705" y="15733"/>
                </a:lnTo>
                <a:lnTo>
                  <a:pt x="667744" y="25311"/>
                </a:lnTo>
                <a:lnTo>
                  <a:pt x="690999" y="71571"/>
                </a:lnTo>
                <a:lnTo>
                  <a:pt x="697996" y="113933"/>
                </a:lnTo>
                <a:lnTo>
                  <a:pt x="698875" y="138188"/>
                </a:lnTo>
                <a:lnTo>
                  <a:pt x="697996" y="162396"/>
                </a:lnTo>
                <a:lnTo>
                  <a:pt x="690999" y="204673"/>
                </a:lnTo>
                <a:lnTo>
                  <a:pt x="667744" y="250861"/>
                </a:lnTo>
                <a:lnTo>
                  <a:pt x="644011" y="267004"/>
                </a:lnTo>
                <a:lnTo>
                  <a:pt x="646805" y="276148"/>
                </a:lnTo>
                <a:lnTo>
                  <a:pt x="690096" y="246037"/>
                </a:lnTo>
                <a:lnTo>
                  <a:pt x="708787" y="208690"/>
                </a:lnTo>
                <a:lnTo>
                  <a:pt x="718260" y="163370"/>
                </a:lnTo>
                <a:lnTo>
                  <a:pt x="719449" y="138074"/>
                </a:lnTo>
                <a:lnTo>
                  <a:pt x="718260" y="112778"/>
                </a:lnTo>
                <a:lnTo>
                  <a:pt x="708787" y="67463"/>
                </a:lnTo>
                <a:lnTo>
                  <a:pt x="690096" y="30123"/>
                </a:lnTo>
                <a:lnTo>
                  <a:pt x="663236" y="6400"/>
                </a:lnTo>
                <a:lnTo>
                  <a:pt x="646805" y="0"/>
                </a:lnTo>
                <a:close/>
              </a:path>
              <a:path w="719454" h="276225">
                <a:moveTo>
                  <a:pt x="72638" y="0"/>
                </a:moveTo>
                <a:lnTo>
                  <a:pt x="29347" y="30123"/>
                </a:lnTo>
                <a:lnTo>
                  <a:pt x="10656" y="67463"/>
                </a:lnTo>
                <a:lnTo>
                  <a:pt x="1183" y="112778"/>
                </a:lnTo>
                <a:lnTo>
                  <a:pt x="0" y="138188"/>
                </a:lnTo>
                <a:lnTo>
                  <a:pt x="1183" y="163370"/>
                </a:lnTo>
                <a:lnTo>
                  <a:pt x="10656" y="208690"/>
                </a:lnTo>
                <a:lnTo>
                  <a:pt x="29347" y="246037"/>
                </a:lnTo>
                <a:lnTo>
                  <a:pt x="72638" y="276148"/>
                </a:lnTo>
                <a:lnTo>
                  <a:pt x="75432" y="267004"/>
                </a:lnTo>
                <a:lnTo>
                  <a:pt x="62720" y="260430"/>
                </a:lnTo>
                <a:lnTo>
                  <a:pt x="51651" y="250861"/>
                </a:lnTo>
                <a:lnTo>
                  <a:pt x="28444" y="204673"/>
                </a:lnTo>
                <a:lnTo>
                  <a:pt x="21447" y="162396"/>
                </a:lnTo>
                <a:lnTo>
                  <a:pt x="20572" y="138074"/>
                </a:lnTo>
                <a:lnTo>
                  <a:pt x="21447" y="113933"/>
                </a:lnTo>
                <a:lnTo>
                  <a:pt x="28444" y="71571"/>
                </a:lnTo>
                <a:lnTo>
                  <a:pt x="51651" y="25311"/>
                </a:lnTo>
                <a:lnTo>
                  <a:pt x="75432" y="9156"/>
                </a:lnTo>
                <a:lnTo>
                  <a:pt x="7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C3C661BB-9EF6-4300-9F22-23301289FBEE}"/>
              </a:ext>
            </a:extLst>
          </p:cNvPr>
          <p:cNvSpPr txBox="1"/>
          <p:nvPr/>
        </p:nvSpPr>
        <p:spPr>
          <a:xfrm>
            <a:off x="885850" y="5776366"/>
            <a:ext cx="598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275840" algn="l"/>
                <a:tab pos="3557904" algn="l"/>
              </a:tabLst>
            </a:pPr>
            <a:r>
              <a:rPr sz="1800">
                <a:latin typeface="Cambria Math"/>
                <a:cs typeface="Cambria Math"/>
              </a:rPr>
              <a:t>𝑦</a:t>
            </a:r>
            <a:r>
              <a:rPr sz="1800" spc="90">
                <a:latin typeface="Cambria Math"/>
                <a:cs typeface="Cambria Math"/>
              </a:rPr>
              <a:t> = </a:t>
            </a:r>
            <a:r>
              <a:rPr sz="1800" spc="80">
                <a:latin typeface="Cambria Math"/>
                <a:cs typeface="Cambria Math"/>
              </a:rPr>
              <a:t>𝑤</a:t>
            </a:r>
            <a:r>
              <a:rPr sz="1950" spc="120" baseline="27777">
                <a:latin typeface="Cambria Math"/>
                <a:cs typeface="Cambria Math"/>
              </a:rPr>
              <a:t>∗</a:t>
            </a:r>
            <a:r>
              <a:rPr sz="1950" spc="120" baseline="38461">
                <a:latin typeface="Cambria Math"/>
                <a:cs typeface="Cambria Math"/>
              </a:rPr>
              <a:t>𝑇</a:t>
            </a:r>
            <a:r>
              <a:rPr sz="1800" spc="80">
                <a:latin typeface="Cambria Math"/>
                <a:cs typeface="Cambria Math"/>
              </a:rPr>
              <a:t>𝑥</a:t>
            </a:r>
            <a:r>
              <a:rPr sz="1800" spc="30">
                <a:latin typeface="Cambria Math"/>
                <a:cs typeface="Cambria Math"/>
              </a:rPr>
              <a:t> + </a:t>
            </a:r>
            <a:r>
              <a:rPr sz="1800">
                <a:latin typeface="Cambria Math"/>
                <a:cs typeface="Cambria Math"/>
              </a:rPr>
              <a:t>𝑏</a:t>
            </a:r>
            <a:r>
              <a:rPr sz="1950" spc="225" baseline="27777">
                <a:latin typeface="Cambria Math"/>
                <a:cs typeface="Cambria Math"/>
              </a:rPr>
              <a:t>∗ </a:t>
            </a:r>
            <a:r>
              <a:rPr sz="1800" spc="55">
                <a:latin typeface="Cambria Math"/>
                <a:cs typeface="Cambria Math"/>
              </a:rPr>
              <a:t>= </a:t>
            </a:r>
            <a:r>
              <a:rPr sz="2700" spc="240" baseline="1543">
                <a:latin typeface="Cambria Math"/>
                <a:cs typeface="Cambria Math"/>
              </a:rPr>
              <a:t>σ</a:t>
            </a:r>
            <a:r>
              <a:rPr sz="1950" spc="240" baseline="32051">
                <a:latin typeface="Cambria Math"/>
                <a:cs typeface="Cambria Math"/>
              </a:rPr>
              <a:t>𝑚</a:t>
            </a:r>
            <a:r>
              <a:rPr sz="1950" baseline="32051">
                <a:latin typeface="Cambria Math"/>
                <a:cs typeface="Cambria Math"/>
              </a:rPr>
              <a:t>	</a:t>
            </a:r>
            <a:r>
              <a:rPr sz="1800" spc="50">
                <a:latin typeface="Cambria Math"/>
                <a:cs typeface="Cambria Math"/>
              </a:rPr>
              <a:t>𝛼</a:t>
            </a:r>
            <a:r>
              <a:rPr sz="1950" spc="97" baseline="32051">
                <a:latin typeface="Cambria Math"/>
                <a:cs typeface="Cambria Math"/>
              </a:rPr>
              <a:t>∗ </a:t>
            </a:r>
            <a:r>
              <a:rPr sz="1800">
                <a:latin typeface="Cambria Math"/>
                <a:cs typeface="Cambria Math"/>
              </a:rPr>
              <a:t>𝑦</a:t>
            </a:r>
            <a:r>
              <a:rPr sz="1950" baseline="-14957">
                <a:latin typeface="Cambria Math"/>
                <a:cs typeface="Cambria Math"/>
              </a:rPr>
              <a:t>𝑖</a:t>
            </a:r>
            <a:r>
              <a:rPr sz="1950" spc="270" baseline="-14957">
                <a:latin typeface="Cambria Math"/>
                <a:cs typeface="Cambria Math"/>
              </a:rPr>
              <a:t>  </a:t>
            </a:r>
            <a:r>
              <a:rPr sz="1800">
                <a:latin typeface="Cambria Math"/>
                <a:cs typeface="Cambria Math"/>
              </a:rPr>
              <a:t>𝑥</a:t>
            </a:r>
            <a:r>
              <a:rPr sz="1950" baseline="-14957">
                <a:latin typeface="Cambria Math"/>
                <a:cs typeface="Cambria Math"/>
              </a:rPr>
              <a:t>𝑖</a:t>
            </a:r>
            <a:r>
              <a:rPr sz="1950" spc="359" baseline="-14957">
                <a:latin typeface="Cambria Math"/>
                <a:cs typeface="Cambria Math"/>
              </a:rPr>
              <a:t> </a:t>
            </a:r>
            <a:r>
              <a:rPr sz="1800" spc="5">
                <a:latin typeface="Cambria Math"/>
                <a:cs typeface="Cambria Math"/>
              </a:rPr>
              <a:t>⋅ </a:t>
            </a:r>
            <a:r>
              <a:rPr sz="1800" spc="-25">
                <a:latin typeface="Cambria Math"/>
                <a:cs typeface="Cambria Math"/>
              </a:rPr>
              <a:t>𝑥</a:t>
            </a:r>
            <a:r>
              <a:rPr sz="1950" spc="-37" baseline="-14957">
                <a:latin typeface="Cambria Math"/>
                <a:cs typeface="Cambria Math"/>
              </a:rPr>
              <a:t>𝑗</a:t>
            </a:r>
            <a:r>
              <a:rPr sz="1950" baseline="-14957">
                <a:latin typeface="Cambria Math"/>
                <a:cs typeface="Cambria Math"/>
              </a:rPr>
              <a:t>	</a:t>
            </a:r>
            <a:r>
              <a:rPr sz="1800" spc="20">
                <a:latin typeface="Cambria Math"/>
                <a:cs typeface="Cambria Math"/>
              </a:rPr>
              <a:t>+ </a:t>
            </a:r>
            <a:r>
              <a:rPr sz="1800">
                <a:latin typeface="Cambria Math"/>
                <a:cs typeface="Cambria Math"/>
              </a:rPr>
              <a:t>𝑏</a:t>
            </a:r>
            <a:r>
              <a:rPr sz="1950" baseline="27777">
                <a:latin typeface="Cambria Math"/>
                <a:cs typeface="Cambria Math"/>
              </a:rPr>
              <a:t>∗</a:t>
            </a:r>
            <a:r>
              <a:rPr sz="1800">
                <a:solidFill>
                  <a:srgbClr val="333333"/>
                </a:solidFill>
                <a:latin typeface="微软雅黑"/>
                <a:cs typeface="微软雅黑"/>
              </a:rPr>
              <a:t>，可得</a:t>
            </a:r>
            <a:r>
              <a:rPr sz="1800">
                <a:latin typeface="Cambria Math"/>
                <a:cs typeface="Cambria Math"/>
              </a:rPr>
              <a:t>𝑏</a:t>
            </a:r>
            <a:r>
              <a:rPr sz="1950" spc="247" baseline="27777">
                <a:latin typeface="Cambria Math"/>
                <a:cs typeface="Cambria Math"/>
              </a:rPr>
              <a:t>∗ </a:t>
            </a:r>
            <a:r>
              <a:rPr sz="1800" spc="75">
                <a:latin typeface="Cambria Math"/>
                <a:cs typeface="Cambria Math"/>
              </a:rPr>
              <a:t>= </a:t>
            </a:r>
            <a:r>
              <a:rPr sz="1800">
                <a:latin typeface="Cambria Math"/>
                <a:cs typeface="Cambria Math"/>
              </a:rPr>
              <a:t>𝑦</a:t>
            </a:r>
            <a:r>
              <a:rPr sz="1800" spc="40">
                <a:latin typeface="Cambria Math"/>
                <a:cs typeface="Cambria Math"/>
              </a:rPr>
              <a:t> − </a:t>
            </a:r>
            <a:r>
              <a:rPr sz="2700" spc="240" baseline="1543">
                <a:latin typeface="Cambria Math"/>
                <a:cs typeface="Cambria Math"/>
              </a:rPr>
              <a:t>σ</a:t>
            </a:r>
            <a:r>
              <a:rPr sz="1950" spc="240" baseline="32051">
                <a:latin typeface="Cambria Math"/>
                <a:cs typeface="Cambria Math"/>
              </a:rPr>
              <a:t>𝑚</a:t>
            </a:r>
            <a:endParaRPr sz="1950" baseline="32051">
              <a:latin typeface="Cambria Math"/>
              <a:cs typeface="Cambria Math"/>
            </a:endParaRPr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50ECF6C4-A323-4BCE-A22A-005D20B6DEC3}"/>
              </a:ext>
            </a:extLst>
          </p:cNvPr>
          <p:cNvSpPr txBox="1"/>
          <p:nvPr/>
        </p:nvSpPr>
        <p:spPr>
          <a:xfrm>
            <a:off x="2829305" y="5895238"/>
            <a:ext cx="43611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9265" algn="l"/>
                <a:tab pos="3832225" algn="l"/>
                <a:tab pos="4289425" algn="l"/>
              </a:tabLst>
            </a:pPr>
            <a:r>
              <a:rPr sz="1300" spc="-25">
                <a:latin typeface="Cambria Math"/>
                <a:cs typeface="Cambria Math"/>
              </a:rPr>
              <a:t>𝑖=1</a:t>
            </a:r>
            <a:r>
              <a:rPr sz="1300">
                <a:latin typeface="Cambria Math"/>
                <a:cs typeface="Cambria Math"/>
              </a:rPr>
              <a:t>	</a:t>
            </a:r>
            <a:r>
              <a:rPr sz="1300" spc="-50">
                <a:latin typeface="Cambria Math"/>
                <a:cs typeface="Cambria Math"/>
              </a:rPr>
              <a:t>𝑖</a:t>
            </a:r>
            <a:r>
              <a:rPr sz="1300">
                <a:latin typeface="Cambria Math"/>
                <a:cs typeface="Cambria Math"/>
              </a:rPr>
              <a:t>	</a:t>
            </a:r>
            <a:r>
              <a:rPr sz="1300" spc="-25">
                <a:latin typeface="Cambria Math"/>
                <a:cs typeface="Cambria Math"/>
              </a:rPr>
              <a:t>𝑖=1</a:t>
            </a:r>
            <a:r>
              <a:rPr sz="1300">
                <a:latin typeface="Cambria Math"/>
                <a:cs typeface="Cambria Math"/>
              </a:rPr>
              <a:t>	</a:t>
            </a:r>
            <a:r>
              <a:rPr sz="1300" spc="-5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24">
            <a:extLst>
              <a:ext uri="{FF2B5EF4-FFF2-40B4-BE49-F238E27FC236}">
                <a16:creationId xmlns:a16="http://schemas.microsoft.com/office/drawing/2014/main" id="{4C85C441-E3F5-43CA-BC16-FEAA87DD9EEC}"/>
              </a:ext>
            </a:extLst>
          </p:cNvPr>
          <p:cNvSpPr/>
          <p:nvPr/>
        </p:nvSpPr>
        <p:spPr>
          <a:xfrm>
            <a:off x="7473193" y="5812713"/>
            <a:ext cx="719455" cy="276225"/>
          </a:xfrm>
          <a:custGeom>
            <a:avLst/>
            <a:gdLst/>
            <a:ahLst/>
            <a:cxnLst/>
            <a:rect l="l" t="t" r="r" b="b"/>
            <a:pathLst>
              <a:path w="719454" h="276225">
                <a:moveTo>
                  <a:pt x="646805" y="0"/>
                </a:moveTo>
                <a:lnTo>
                  <a:pt x="644011" y="9156"/>
                </a:lnTo>
                <a:lnTo>
                  <a:pt x="656705" y="15733"/>
                </a:lnTo>
                <a:lnTo>
                  <a:pt x="667744" y="25311"/>
                </a:lnTo>
                <a:lnTo>
                  <a:pt x="690999" y="71571"/>
                </a:lnTo>
                <a:lnTo>
                  <a:pt x="697996" y="113933"/>
                </a:lnTo>
                <a:lnTo>
                  <a:pt x="698875" y="138188"/>
                </a:lnTo>
                <a:lnTo>
                  <a:pt x="697996" y="162396"/>
                </a:lnTo>
                <a:lnTo>
                  <a:pt x="690999" y="204673"/>
                </a:lnTo>
                <a:lnTo>
                  <a:pt x="667744" y="250861"/>
                </a:lnTo>
                <a:lnTo>
                  <a:pt x="644011" y="267004"/>
                </a:lnTo>
                <a:lnTo>
                  <a:pt x="646805" y="276148"/>
                </a:lnTo>
                <a:lnTo>
                  <a:pt x="690096" y="246037"/>
                </a:lnTo>
                <a:lnTo>
                  <a:pt x="708787" y="208690"/>
                </a:lnTo>
                <a:lnTo>
                  <a:pt x="718260" y="163370"/>
                </a:lnTo>
                <a:lnTo>
                  <a:pt x="719449" y="138074"/>
                </a:lnTo>
                <a:lnTo>
                  <a:pt x="718260" y="112778"/>
                </a:lnTo>
                <a:lnTo>
                  <a:pt x="708787" y="67463"/>
                </a:lnTo>
                <a:lnTo>
                  <a:pt x="690096" y="30123"/>
                </a:lnTo>
                <a:lnTo>
                  <a:pt x="663236" y="6400"/>
                </a:lnTo>
                <a:lnTo>
                  <a:pt x="646805" y="0"/>
                </a:lnTo>
                <a:close/>
              </a:path>
              <a:path w="719454" h="276225">
                <a:moveTo>
                  <a:pt x="72638" y="0"/>
                </a:moveTo>
                <a:lnTo>
                  <a:pt x="29347" y="30123"/>
                </a:lnTo>
                <a:lnTo>
                  <a:pt x="10656" y="67463"/>
                </a:lnTo>
                <a:lnTo>
                  <a:pt x="1183" y="112778"/>
                </a:lnTo>
                <a:lnTo>
                  <a:pt x="0" y="138188"/>
                </a:lnTo>
                <a:lnTo>
                  <a:pt x="1183" y="163370"/>
                </a:lnTo>
                <a:lnTo>
                  <a:pt x="10656" y="208690"/>
                </a:lnTo>
                <a:lnTo>
                  <a:pt x="29347" y="246037"/>
                </a:lnTo>
                <a:lnTo>
                  <a:pt x="72638" y="276148"/>
                </a:lnTo>
                <a:lnTo>
                  <a:pt x="75432" y="267004"/>
                </a:lnTo>
                <a:lnTo>
                  <a:pt x="62720" y="260430"/>
                </a:lnTo>
                <a:lnTo>
                  <a:pt x="51651" y="250861"/>
                </a:lnTo>
                <a:lnTo>
                  <a:pt x="28444" y="204673"/>
                </a:lnTo>
                <a:lnTo>
                  <a:pt x="21447" y="162396"/>
                </a:lnTo>
                <a:lnTo>
                  <a:pt x="20572" y="138074"/>
                </a:lnTo>
                <a:lnTo>
                  <a:pt x="21447" y="113933"/>
                </a:lnTo>
                <a:lnTo>
                  <a:pt x="28444" y="71571"/>
                </a:lnTo>
                <a:lnTo>
                  <a:pt x="51651" y="25311"/>
                </a:lnTo>
                <a:lnTo>
                  <a:pt x="75432" y="9156"/>
                </a:lnTo>
                <a:lnTo>
                  <a:pt x="7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5">
            <a:extLst>
              <a:ext uri="{FF2B5EF4-FFF2-40B4-BE49-F238E27FC236}">
                <a16:creationId xmlns:a16="http://schemas.microsoft.com/office/drawing/2014/main" id="{A93528A7-13C8-4092-9B83-DD0A78D85452}"/>
              </a:ext>
            </a:extLst>
          </p:cNvPr>
          <p:cNvSpPr txBox="1"/>
          <p:nvPr/>
        </p:nvSpPr>
        <p:spPr>
          <a:xfrm>
            <a:off x="6930897" y="5776366"/>
            <a:ext cx="245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50">
                <a:latin typeface="Cambria Math"/>
                <a:cs typeface="Cambria Math"/>
              </a:rPr>
              <a:t>𝛼</a:t>
            </a:r>
            <a:r>
              <a:rPr sz="1950" spc="75" baseline="32051">
                <a:latin typeface="Cambria Math"/>
                <a:cs typeface="Cambria Math"/>
              </a:rPr>
              <a:t>∗</a:t>
            </a:r>
            <a:r>
              <a:rPr sz="1950" spc="120" baseline="32051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𝑦</a:t>
            </a:r>
            <a:r>
              <a:rPr sz="1950" baseline="-14957">
                <a:latin typeface="Cambria Math"/>
                <a:cs typeface="Cambria Math"/>
              </a:rPr>
              <a:t>𝑖</a:t>
            </a:r>
            <a:r>
              <a:rPr sz="1950" spc="292" baseline="-14957">
                <a:latin typeface="Cambria Math"/>
                <a:cs typeface="Cambria Math"/>
              </a:rPr>
              <a:t>  </a:t>
            </a:r>
            <a:r>
              <a:rPr sz="1800">
                <a:latin typeface="Cambria Math"/>
                <a:cs typeface="Cambria Math"/>
              </a:rPr>
              <a:t>𝑥</a:t>
            </a:r>
            <a:r>
              <a:rPr sz="1950" baseline="-14957">
                <a:latin typeface="Cambria Math"/>
                <a:cs typeface="Cambria Math"/>
              </a:rPr>
              <a:t>𝑖</a:t>
            </a:r>
            <a:r>
              <a:rPr sz="1950" spc="367" baseline="-14957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⋅</a:t>
            </a:r>
            <a:r>
              <a:rPr sz="1800" spc="20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𝑥</a:t>
            </a:r>
            <a:r>
              <a:rPr sz="1950" baseline="-14957">
                <a:latin typeface="Cambria Math"/>
                <a:cs typeface="Cambria Math"/>
              </a:rPr>
              <a:t>𝑗</a:t>
            </a:r>
            <a:r>
              <a:rPr sz="1950" spc="262" baseline="-14957">
                <a:latin typeface="Cambria Math"/>
                <a:cs typeface="Cambria Math"/>
              </a:rPr>
              <a:t>  </a:t>
            </a:r>
            <a:r>
              <a:rPr sz="1800">
                <a:latin typeface="宋体"/>
                <a:cs typeface="宋体"/>
              </a:rPr>
              <a:t>，</a:t>
            </a:r>
            <a:r>
              <a:rPr sz="1800">
                <a:latin typeface="Cambria Math"/>
                <a:cs typeface="Cambria Math"/>
              </a:rPr>
              <a:t>𝑤</a:t>
            </a:r>
            <a:r>
              <a:rPr sz="1950" baseline="27777">
                <a:latin typeface="Cambria Math"/>
                <a:cs typeface="Cambria Math"/>
              </a:rPr>
              <a:t>∗</a:t>
            </a:r>
            <a:r>
              <a:rPr sz="1950" spc="457" baseline="27777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=</a:t>
            </a:r>
            <a:r>
              <a:rPr sz="1800" spc="120">
                <a:latin typeface="Cambria Math"/>
                <a:cs typeface="Cambria Math"/>
              </a:rPr>
              <a:t> </a:t>
            </a:r>
            <a:r>
              <a:rPr sz="2700" spc="240" baseline="1543">
                <a:latin typeface="Cambria Math"/>
                <a:cs typeface="Cambria Math"/>
              </a:rPr>
              <a:t>σ</a:t>
            </a:r>
            <a:r>
              <a:rPr sz="1950" spc="240" baseline="32051">
                <a:latin typeface="Cambria Math"/>
                <a:cs typeface="Cambria Math"/>
              </a:rPr>
              <a:t>𝑚</a:t>
            </a:r>
            <a:endParaRPr sz="1950" baseline="32051">
              <a:latin typeface="Cambria Math"/>
              <a:cs typeface="Cambria Math"/>
            </a:endParaRPr>
          </a:p>
        </p:txBody>
      </p:sp>
      <p:sp>
        <p:nvSpPr>
          <p:cNvPr id="33" name="object 26">
            <a:extLst>
              <a:ext uri="{FF2B5EF4-FFF2-40B4-BE49-F238E27FC236}">
                <a16:creationId xmlns:a16="http://schemas.microsoft.com/office/drawing/2014/main" id="{84C90B70-82D6-4E06-9216-7F4E0B80421C}"/>
              </a:ext>
            </a:extLst>
          </p:cNvPr>
          <p:cNvSpPr txBox="1"/>
          <p:nvPr/>
        </p:nvSpPr>
        <p:spPr>
          <a:xfrm>
            <a:off x="9160891" y="5895238"/>
            <a:ext cx="5416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9265" algn="l"/>
              </a:tabLst>
            </a:pPr>
            <a:r>
              <a:rPr sz="1300" spc="-25">
                <a:latin typeface="Cambria Math"/>
                <a:cs typeface="Cambria Math"/>
              </a:rPr>
              <a:t>𝑖=1</a:t>
            </a:r>
            <a:r>
              <a:rPr sz="1300">
                <a:latin typeface="Cambria Math"/>
                <a:cs typeface="Cambria Math"/>
              </a:rPr>
              <a:t>	</a:t>
            </a:r>
            <a:r>
              <a:rPr sz="1300" spc="-5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4" name="object 27">
            <a:extLst>
              <a:ext uri="{FF2B5EF4-FFF2-40B4-BE49-F238E27FC236}">
                <a16:creationId xmlns:a16="http://schemas.microsoft.com/office/drawing/2014/main" id="{AFA774BA-A70E-4C36-8308-9E59FFE10B31}"/>
              </a:ext>
            </a:extLst>
          </p:cNvPr>
          <p:cNvSpPr txBox="1"/>
          <p:nvPr/>
        </p:nvSpPr>
        <p:spPr>
          <a:xfrm>
            <a:off x="9455531" y="5776366"/>
            <a:ext cx="728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0">
                <a:latin typeface="Cambria Math"/>
                <a:cs typeface="Cambria Math"/>
              </a:rPr>
              <a:t>𝛼</a:t>
            </a:r>
            <a:r>
              <a:rPr sz="1950" spc="75" baseline="32051">
                <a:latin typeface="Cambria Math"/>
                <a:cs typeface="Cambria Math"/>
              </a:rPr>
              <a:t>∗</a:t>
            </a:r>
            <a:r>
              <a:rPr sz="1950" spc="120" baseline="32051">
                <a:latin typeface="Cambria Math"/>
                <a:cs typeface="Cambria Math"/>
              </a:rPr>
              <a:t> </a:t>
            </a:r>
            <a:r>
              <a:rPr sz="1800" spc="-20">
                <a:latin typeface="Cambria Math"/>
                <a:cs typeface="Cambria Math"/>
              </a:rPr>
              <a:t>𝑦</a:t>
            </a:r>
            <a:r>
              <a:rPr sz="1950" spc="-30" baseline="-14957">
                <a:latin typeface="Cambria Math"/>
                <a:cs typeface="Cambria Math"/>
              </a:rPr>
              <a:t>𝑖</a:t>
            </a:r>
            <a:r>
              <a:rPr sz="1800" spc="-20">
                <a:latin typeface="Cambria Math"/>
                <a:cs typeface="Cambria Math"/>
              </a:rPr>
              <a:t>𝑥</a:t>
            </a:r>
            <a:r>
              <a:rPr sz="1950" spc="-30" baseline="-14957">
                <a:latin typeface="Cambria Math"/>
                <a:cs typeface="Cambria Math"/>
              </a:rPr>
              <a:t>𝑖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5" name="object 28">
            <a:extLst>
              <a:ext uri="{FF2B5EF4-FFF2-40B4-BE49-F238E27FC236}">
                <a16:creationId xmlns:a16="http://schemas.microsoft.com/office/drawing/2014/main" id="{ADBAED86-3B9A-462B-A604-8BFE5E2B4F0B}"/>
              </a:ext>
            </a:extLst>
          </p:cNvPr>
          <p:cNvSpPr txBox="1"/>
          <p:nvPr/>
        </p:nvSpPr>
        <p:spPr>
          <a:xfrm>
            <a:off x="923950" y="6305194"/>
            <a:ext cx="3203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err="1">
                <a:latin typeface="微软雅黑"/>
                <a:cs typeface="微软雅黑"/>
              </a:rPr>
              <a:t>以上为</a:t>
            </a:r>
            <a:r>
              <a:rPr sz="1800" spc="-10" err="1">
                <a:latin typeface="Cambria"/>
                <a:cs typeface="Cambria"/>
              </a:rPr>
              <a:t>SVM</a:t>
            </a:r>
            <a:r>
              <a:rPr sz="1800" spc="-10" err="1">
                <a:latin typeface="微软雅黑"/>
                <a:cs typeface="微软雅黑"/>
              </a:rPr>
              <a:t>对偶问题的对偶形式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99E40A5A-BBC8-4F57-A51D-34D58213ACAD}"/>
              </a:ext>
            </a:extLst>
          </p:cNvPr>
          <p:cNvSpPr txBox="1">
            <a:spLocks/>
          </p:cNvSpPr>
          <p:nvPr/>
        </p:nvSpPr>
        <p:spPr>
          <a:xfrm>
            <a:off x="476289" y="1498148"/>
            <a:ext cx="51688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spc="-10">
                <a:latin typeface="微软雅黑" panose="020B0503020204020204" pitchFamily="34" charset="-122"/>
                <a:ea typeface="微软雅黑" panose="020B0503020204020204" pitchFamily="34" charset="-122"/>
              </a:rPr>
              <a:t>线性支持向量机求解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19291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30"/>
              </a:spcBef>
            </a:pPr>
            <a:r>
              <a:rPr lang="en-US" sz="1400" b="1" spc="-25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58069" y="1890014"/>
            <a:ext cx="133603" cy="1442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26878" y="1850389"/>
            <a:ext cx="133603" cy="14579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063481" y="1978405"/>
            <a:ext cx="2800985" cy="2294890"/>
            <a:chOff x="9063481" y="1978405"/>
            <a:chExt cx="2800985" cy="229489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52334" y="3793902"/>
              <a:ext cx="111696" cy="1254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91654" y="3940006"/>
              <a:ext cx="111696" cy="125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6665" y="4016134"/>
              <a:ext cx="111696" cy="1253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96723" y="2908895"/>
              <a:ext cx="111791" cy="1254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47483" y="3417403"/>
              <a:ext cx="111696" cy="1254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34848" y="2807803"/>
              <a:ext cx="111791" cy="1254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50351" y="3653567"/>
              <a:ext cx="111696" cy="12535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55840" y="2913919"/>
              <a:ext cx="111744" cy="1254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14309" y="3362412"/>
              <a:ext cx="111696" cy="12542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21929" y="3820247"/>
              <a:ext cx="111696" cy="1254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85106" y="3218592"/>
              <a:ext cx="111791" cy="1254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58962" y="3123342"/>
              <a:ext cx="111696" cy="12535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16418" y="4005230"/>
              <a:ext cx="111696" cy="12535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11489" y="3436016"/>
              <a:ext cx="111696" cy="12535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68642" y="3835995"/>
              <a:ext cx="111696" cy="12542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223912" y="3653567"/>
              <a:ext cx="111696" cy="12535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708669" y="3250144"/>
              <a:ext cx="111696" cy="12542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40142" y="3275107"/>
              <a:ext cx="111696" cy="1254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46461" y="2542286"/>
              <a:ext cx="132080" cy="1442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50905" y="2455418"/>
              <a:ext cx="133603" cy="1457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390885" y="2633725"/>
              <a:ext cx="133604" cy="1457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7293" y="2732786"/>
              <a:ext cx="133603" cy="1457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52995" y="2867437"/>
              <a:ext cx="111696" cy="1254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1449" y="2389886"/>
              <a:ext cx="133603" cy="14427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779761" y="3031489"/>
              <a:ext cx="133604" cy="14427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4725" y="2138425"/>
              <a:ext cx="133603" cy="14427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09173" y="2091181"/>
              <a:ext cx="133603" cy="1442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0473" y="2089657"/>
              <a:ext cx="133603" cy="14427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94745" y="2580386"/>
              <a:ext cx="133603" cy="14579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4189" y="2383789"/>
              <a:ext cx="133603" cy="14427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720325" y="1978405"/>
              <a:ext cx="133603" cy="14427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063481" y="2563622"/>
              <a:ext cx="133603" cy="14427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6357" y="2281681"/>
              <a:ext cx="133603" cy="14427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232645" y="2877566"/>
              <a:ext cx="133603" cy="1442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3541" y="2824225"/>
              <a:ext cx="133603" cy="14427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4269" y="2741929"/>
              <a:ext cx="133603" cy="14579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5897" y="3095497"/>
              <a:ext cx="133603" cy="14427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665461" y="2443225"/>
              <a:ext cx="133604" cy="14579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619660" y="3568223"/>
              <a:ext cx="111791" cy="12541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880756" y="3630961"/>
              <a:ext cx="111696" cy="12541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19615" y="2125979"/>
              <a:ext cx="2744724" cy="214731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170669" y="2161793"/>
              <a:ext cx="2642870" cy="2043430"/>
            </a:xfrm>
            <a:custGeom>
              <a:avLst/>
              <a:gdLst/>
              <a:ahLst/>
              <a:cxnLst/>
              <a:rect l="l" t="t" r="r" b="b"/>
              <a:pathLst>
                <a:path w="2642870" h="2043429">
                  <a:moveTo>
                    <a:pt x="0" y="2042921"/>
                  </a:moveTo>
                  <a:lnTo>
                    <a:pt x="2642488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843896" y="4360240"/>
            <a:ext cx="789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>
                <a:solidFill>
                  <a:srgbClr val="333333"/>
                </a:solidFill>
                <a:latin typeface="微软雅黑"/>
                <a:cs typeface="微软雅黑"/>
              </a:rPr>
              <a:t>软间隔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9908" y="2170241"/>
            <a:ext cx="7885430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err="1">
                <a:latin typeface="微软雅黑"/>
                <a:cs typeface="微软雅黑"/>
              </a:rPr>
              <a:t>若数据线性不可分，则可以引入松弛变量</a:t>
            </a:r>
            <a:r>
              <a:rPr sz="1800">
                <a:latin typeface="Cambria Math"/>
                <a:cs typeface="Cambria Math"/>
              </a:rPr>
              <a:t>𝜉</a:t>
            </a:r>
            <a:r>
              <a:rPr sz="1800" spc="95">
                <a:latin typeface="Cambria Math"/>
                <a:cs typeface="Cambria Math"/>
              </a:rPr>
              <a:t> ≥ </a:t>
            </a:r>
            <a:r>
              <a:rPr sz="1800" spc="-10">
                <a:latin typeface="Cambria Math"/>
                <a:cs typeface="Cambria Math"/>
              </a:rPr>
              <a:t>0</a:t>
            </a:r>
            <a:r>
              <a:rPr sz="1800" spc="-10">
                <a:latin typeface="微软雅黑"/>
                <a:cs typeface="微软雅黑"/>
              </a:rPr>
              <a:t>，使函数间隔加上松弛变量大于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>
                <a:latin typeface="微软雅黑"/>
                <a:cs typeface="微软雅黑"/>
              </a:rPr>
              <a:t>等于</a:t>
            </a:r>
            <a:r>
              <a:rPr sz="1800">
                <a:latin typeface="Arial"/>
                <a:cs typeface="Arial"/>
              </a:rPr>
              <a:t>1</a:t>
            </a:r>
            <a:r>
              <a:rPr sz="1800" spc="15">
                <a:latin typeface="Arial"/>
                <a:cs typeface="Arial"/>
              </a:rPr>
              <a:t> </a:t>
            </a:r>
            <a:r>
              <a:rPr sz="1800" spc="-20">
                <a:latin typeface="微软雅黑"/>
                <a:cs typeface="微软雅黑"/>
              </a:rPr>
              <a:t>，</a:t>
            </a:r>
            <a:r>
              <a:rPr sz="1800" spc="-20" err="1">
                <a:latin typeface="微软雅黑"/>
                <a:cs typeface="微软雅黑"/>
              </a:rPr>
              <a:t>则目标函数</a:t>
            </a:r>
            <a:r>
              <a:rPr sz="1800" spc="-20">
                <a:latin typeface="微软雅黑"/>
                <a:cs typeface="微软雅黑"/>
              </a:rPr>
              <a:t>：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42448" y="3454648"/>
            <a:ext cx="4318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0">
                <a:latin typeface="Cambria Math"/>
                <a:cs typeface="Cambria Math"/>
              </a:rPr>
              <a:t>𝑤,𝑏,𝜉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679807" y="3372353"/>
            <a:ext cx="3098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>
                <a:latin typeface="Cambria Math"/>
                <a:cs typeface="Cambria Math"/>
              </a:rPr>
              <a:t>𝑖=1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4668" y="3253480"/>
            <a:ext cx="2162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39445" algn="l"/>
              </a:tabLst>
            </a:pPr>
            <a:r>
              <a:rPr sz="1800" spc="-25">
                <a:latin typeface="Cambria Math"/>
                <a:cs typeface="Cambria Math"/>
              </a:rPr>
              <a:t>𝑚𝑖𝑛</a:t>
            </a:r>
            <a:r>
              <a:rPr sz="1800">
                <a:latin typeface="Cambria Math"/>
                <a:cs typeface="Cambria Math"/>
              </a:rPr>
              <a:t>	</a:t>
            </a:r>
            <a:r>
              <a:rPr sz="1950" baseline="44871">
                <a:latin typeface="Cambria Math"/>
                <a:cs typeface="Cambria Math"/>
              </a:rPr>
              <a:t>1</a:t>
            </a:r>
            <a:r>
              <a:rPr sz="1950" spc="60" baseline="44871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||𝑤||</a:t>
            </a:r>
            <a:r>
              <a:rPr sz="1950" baseline="27777">
                <a:latin typeface="Cambria Math"/>
                <a:cs typeface="Cambria Math"/>
              </a:rPr>
              <a:t>2</a:t>
            </a:r>
            <a:r>
              <a:rPr sz="1950" spc="345" baseline="27777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+</a:t>
            </a:r>
            <a:r>
              <a:rPr sz="1800" spc="45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𝐶</a:t>
            </a:r>
            <a:r>
              <a:rPr sz="1800" spc="15">
                <a:latin typeface="Cambria Math"/>
                <a:cs typeface="Cambria Math"/>
              </a:rPr>
              <a:t> </a:t>
            </a:r>
            <a:r>
              <a:rPr sz="2700" spc="240" baseline="1543">
                <a:latin typeface="Cambria Math"/>
                <a:cs typeface="Cambria Math"/>
              </a:rPr>
              <a:t>σ</a:t>
            </a:r>
            <a:r>
              <a:rPr sz="1950" spc="240" baseline="32051">
                <a:latin typeface="Cambria Math"/>
                <a:cs typeface="Cambria Math"/>
              </a:rPr>
              <a:t>𝑚</a:t>
            </a:r>
            <a:endParaRPr sz="1950" baseline="32051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01956" y="3361684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974447" y="3253480"/>
            <a:ext cx="3109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81330" algn="l"/>
              </a:tabLst>
            </a:pPr>
            <a:r>
              <a:rPr sz="1800" spc="-50">
                <a:latin typeface="Cambria Math"/>
                <a:cs typeface="Cambria Math"/>
              </a:rPr>
              <a:t>𝜉</a:t>
            </a:r>
            <a:r>
              <a:rPr sz="1800">
                <a:latin typeface="Cambria Math"/>
                <a:cs typeface="Cambria Math"/>
              </a:rPr>
              <a:t>	𝑠.</a:t>
            </a:r>
            <a:r>
              <a:rPr sz="1800" spc="-85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𝑡.</a:t>
            </a:r>
            <a:r>
              <a:rPr sz="1800" spc="390">
                <a:latin typeface="Cambria Math"/>
                <a:cs typeface="Cambria Math"/>
              </a:rPr>
              <a:t> </a:t>
            </a:r>
            <a:r>
              <a:rPr sz="1800" spc="55">
                <a:latin typeface="Cambria Math"/>
                <a:cs typeface="Cambria Math"/>
              </a:rPr>
              <a:t>𝑦</a:t>
            </a:r>
            <a:r>
              <a:rPr sz="1950" spc="82" baseline="-14957">
                <a:latin typeface="Cambria Math"/>
                <a:cs typeface="Cambria Math"/>
              </a:rPr>
              <a:t>𝑖</a:t>
            </a:r>
            <a:r>
              <a:rPr sz="1800" spc="55">
                <a:latin typeface="Cambria Math"/>
                <a:cs typeface="Cambria Math"/>
              </a:rPr>
              <a:t>(𝑤</a:t>
            </a:r>
            <a:r>
              <a:rPr sz="1950" spc="82" baseline="27777">
                <a:latin typeface="Cambria Math"/>
                <a:cs typeface="Cambria Math"/>
              </a:rPr>
              <a:t>𝑇</a:t>
            </a:r>
            <a:r>
              <a:rPr sz="1800" spc="55">
                <a:latin typeface="Cambria Math"/>
                <a:cs typeface="Cambria Math"/>
              </a:rPr>
              <a:t>𝑥</a:t>
            </a:r>
            <a:r>
              <a:rPr sz="1950" spc="82" baseline="-14957">
                <a:latin typeface="Cambria Math"/>
                <a:cs typeface="Cambria Math"/>
              </a:rPr>
              <a:t>𝑖</a:t>
            </a:r>
            <a:r>
              <a:rPr sz="1950" spc="359" baseline="-14957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+</a:t>
            </a:r>
            <a:r>
              <a:rPr sz="1800" spc="25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𝑏)</a:t>
            </a:r>
            <a:r>
              <a:rPr sz="1800" spc="114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≥</a:t>
            </a:r>
            <a:r>
              <a:rPr sz="1800" spc="135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1</a:t>
            </a:r>
            <a:r>
              <a:rPr sz="1800" spc="10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−</a:t>
            </a:r>
            <a:r>
              <a:rPr sz="1800" spc="25">
                <a:latin typeface="Cambria Math"/>
                <a:cs typeface="Cambria Math"/>
              </a:rPr>
              <a:t> </a:t>
            </a:r>
            <a:r>
              <a:rPr sz="1800" spc="-25">
                <a:latin typeface="Cambria Math"/>
                <a:cs typeface="Cambria Math"/>
              </a:rPr>
              <a:t>𝜉</a:t>
            </a:r>
            <a:r>
              <a:rPr sz="1950" spc="-37" baseline="-14957">
                <a:latin typeface="Cambria Math"/>
                <a:cs typeface="Cambria Math"/>
              </a:rPr>
              <a:t>𝑖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9908" y="3766940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err="1">
                <a:latin typeface="微软雅黑"/>
                <a:cs typeface="微软雅黑"/>
              </a:rPr>
              <a:t>对偶问题</a:t>
            </a:r>
            <a:r>
              <a:rPr sz="1800" spc="-15">
                <a:latin typeface="微软雅黑"/>
                <a:cs typeface="微软雅黑"/>
              </a:rPr>
              <a:t>：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01446" y="4277105"/>
            <a:ext cx="467359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880"/>
              </a:lnSpc>
              <a:spcBef>
                <a:spcPts val="100"/>
              </a:spcBef>
            </a:pPr>
            <a:r>
              <a:rPr sz="1800" spc="-25">
                <a:latin typeface="Cambria Math"/>
                <a:cs typeface="Cambria Math"/>
              </a:rPr>
              <a:t>𝑚𝑎𝑥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1280"/>
              </a:lnSpc>
            </a:pPr>
            <a:r>
              <a:rPr sz="1300" spc="40">
                <a:latin typeface="Cambria Math"/>
                <a:cs typeface="Cambria Math"/>
              </a:rPr>
              <a:t>𝛼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463421" y="4395977"/>
            <a:ext cx="3098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>
                <a:latin typeface="Cambria Math"/>
                <a:cs typeface="Cambria Math"/>
              </a:rPr>
              <a:t>𝑖=1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76477" y="4184142"/>
            <a:ext cx="39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40" baseline="-20061">
                <a:latin typeface="Cambria Math"/>
                <a:cs typeface="Cambria Math"/>
              </a:rPr>
              <a:t>σ</a:t>
            </a:r>
            <a:r>
              <a:rPr sz="1300" spc="160">
                <a:latin typeface="Cambria Math"/>
                <a:cs typeface="Cambria Math"/>
              </a:rPr>
              <a:t>𝑚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920620" y="4385309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272855" y="4395977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564129" y="4395977"/>
            <a:ext cx="42925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0">
                <a:latin typeface="Cambria Math"/>
                <a:cs typeface="Cambria Math"/>
              </a:rPr>
              <a:t>𝑖,𝑗=1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758060" y="4277105"/>
            <a:ext cx="101409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mbria Math"/>
                <a:cs typeface="Cambria Math"/>
              </a:rPr>
              <a:t>𝛼</a:t>
            </a:r>
            <a:r>
              <a:rPr sz="1800" spc="105">
                <a:latin typeface="Cambria Math"/>
                <a:cs typeface="Cambria Math"/>
              </a:rPr>
              <a:t>  </a:t>
            </a:r>
            <a:r>
              <a:rPr sz="1800">
                <a:latin typeface="Cambria Math"/>
                <a:cs typeface="Cambria Math"/>
              </a:rPr>
              <a:t>−</a:t>
            </a:r>
            <a:r>
              <a:rPr sz="1800" spc="20">
                <a:latin typeface="Cambria Math"/>
                <a:cs typeface="Cambria Math"/>
              </a:rPr>
              <a:t> </a:t>
            </a:r>
            <a:r>
              <a:rPr sz="1950" u="heavy" baseline="44871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sz="1950" spc="22" baseline="44871">
                <a:latin typeface="Cambria Math"/>
                <a:cs typeface="Cambria Math"/>
              </a:rPr>
              <a:t> </a:t>
            </a:r>
            <a:r>
              <a:rPr sz="2700" spc="240" baseline="1543">
                <a:latin typeface="Cambria Math"/>
                <a:cs typeface="Cambria Math"/>
              </a:rPr>
              <a:t>σ</a:t>
            </a:r>
            <a:r>
              <a:rPr sz="1950" spc="240" baseline="32051">
                <a:latin typeface="Cambria Math"/>
                <a:cs typeface="Cambria Math"/>
              </a:rPr>
              <a:t>𝑚</a:t>
            </a:r>
            <a:endParaRPr sz="1950" baseline="32051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891793" y="4313935"/>
            <a:ext cx="718185" cy="276225"/>
          </a:xfrm>
          <a:custGeom>
            <a:avLst/>
            <a:gdLst/>
            <a:ahLst/>
            <a:cxnLst/>
            <a:rect l="l" t="t" r="r" b="b"/>
            <a:pathLst>
              <a:path w="718185" h="276225">
                <a:moveTo>
                  <a:pt x="645281" y="0"/>
                </a:moveTo>
                <a:lnTo>
                  <a:pt x="642487" y="9143"/>
                </a:lnTo>
                <a:lnTo>
                  <a:pt x="655181" y="15712"/>
                </a:lnTo>
                <a:lnTo>
                  <a:pt x="666220" y="25304"/>
                </a:lnTo>
                <a:lnTo>
                  <a:pt x="689475" y="71560"/>
                </a:lnTo>
                <a:lnTo>
                  <a:pt x="696471" y="113938"/>
                </a:lnTo>
                <a:lnTo>
                  <a:pt x="697351" y="138175"/>
                </a:lnTo>
                <a:lnTo>
                  <a:pt x="696471" y="162393"/>
                </a:lnTo>
                <a:lnTo>
                  <a:pt x="689475" y="204684"/>
                </a:lnTo>
                <a:lnTo>
                  <a:pt x="666220" y="250856"/>
                </a:lnTo>
                <a:lnTo>
                  <a:pt x="642487" y="266953"/>
                </a:lnTo>
                <a:lnTo>
                  <a:pt x="645281" y="276225"/>
                </a:lnTo>
                <a:lnTo>
                  <a:pt x="688572" y="246042"/>
                </a:lnTo>
                <a:lnTo>
                  <a:pt x="707262" y="208700"/>
                </a:lnTo>
                <a:lnTo>
                  <a:pt x="716736" y="163361"/>
                </a:lnTo>
                <a:lnTo>
                  <a:pt x="717925" y="138049"/>
                </a:lnTo>
                <a:lnTo>
                  <a:pt x="716736" y="112756"/>
                </a:lnTo>
                <a:lnTo>
                  <a:pt x="707262" y="67504"/>
                </a:lnTo>
                <a:lnTo>
                  <a:pt x="688572" y="30164"/>
                </a:lnTo>
                <a:lnTo>
                  <a:pt x="661711" y="6403"/>
                </a:lnTo>
                <a:lnTo>
                  <a:pt x="645281" y="0"/>
                </a:lnTo>
                <a:close/>
              </a:path>
              <a:path w="718185" h="276225">
                <a:moveTo>
                  <a:pt x="72638" y="0"/>
                </a:moveTo>
                <a:lnTo>
                  <a:pt x="29346" y="30164"/>
                </a:lnTo>
                <a:lnTo>
                  <a:pt x="10656" y="67504"/>
                </a:lnTo>
                <a:lnTo>
                  <a:pt x="1182" y="112756"/>
                </a:lnTo>
                <a:lnTo>
                  <a:pt x="0" y="138175"/>
                </a:lnTo>
                <a:lnTo>
                  <a:pt x="1182" y="163361"/>
                </a:lnTo>
                <a:lnTo>
                  <a:pt x="10656" y="208700"/>
                </a:lnTo>
                <a:lnTo>
                  <a:pt x="29346" y="246042"/>
                </a:lnTo>
                <a:lnTo>
                  <a:pt x="72638" y="276225"/>
                </a:lnTo>
                <a:lnTo>
                  <a:pt x="75432" y="266953"/>
                </a:lnTo>
                <a:lnTo>
                  <a:pt x="62720" y="260405"/>
                </a:lnTo>
                <a:lnTo>
                  <a:pt x="51651" y="250856"/>
                </a:lnTo>
                <a:lnTo>
                  <a:pt x="28444" y="204684"/>
                </a:lnTo>
                <a:lnTo>
                  <a:pt x="21447" y="162393"/>
                </a:lnTo>
                <a:lnTo>
                  <a:pt x="20572" y="138049"/>
                </a:lnTo>
                <a:lnTo>
                  <a:pt x="21447" y="113938"/>
                </a:lnTo>
                <a:lnTo>
                  <a:pt x="28444" y="71560"/>
                </a:lnTo>
                <a:lnTo>
                  <a:pt x="51651" y="25304"/>
                </a:lnTo>
                <a:lnTo>
                  <a:pt x="75432" y="9143"/>
                </a:lnTo>
                <a:lnTo>
                  <a:pt x="7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140201" y="4385309"/>
            <a:ext cx="138620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0665" algn="l"/>
                <a:tab pos="454025" algn="l"/>
                <a:tab pos="954405" algn="l"/>
                <a:tab pos="1294130" algn="l"/>
              </a:tabLst>
            </a:pPr>
            <a:r>
              <a:rPr sz="1300" spc="-50">
                <a:latin typeface="Cambria Math"/>
                <a:cs typeface="Cambria Math"/>
              </a:rPr>
              <a:t>𝑖</a:t>
            </a:r>
            <a:r>
              <a:rPr sz="1300">
                <a:latin typeface="Cambria Math"/>
                <a:cs typeface="Cambria Math"/>
              </a:rPr>
              <a:t>	</a:t>
            </a:r>
            <a:r>
              <a:rPr sz="1300" spc="95">
                <a:latin typeface="Cambria Math"/>
                <a:cs typeface="Cambria Math"/>
              </a:rPr>
              <a:t>𝑗</a:t>
            </a:r>
            <a:r>
              <a:rPr sz="1300">
                <a:latin typeface="Cambria Math"/>
                <a:cs typeface="Cambria Math"/>
              </a:rPr>
              <a:t>	𝑖</a:t>
            </a:r>
            <a:r>
              <a:rPr sz="1300" spc="220">
                <a:latin typeface="Cambria Math"/>
                <a:cs typeface="Cambria Math"/>
              </a:rPr>
              <a:t>  </a:t>
            </a:r>
            <a:r>
              <a:rPr sz="1300" spc="95">
                <a:latin typeface="Cambria Math"/>
                <a:cs typeface="Cambria Math"/>
              </a:rPr>
              <a:t>𝑗</a:t>
            </a:r>
            <a:r>
              <a:rPr sz="1300">
                <a:latin typeface="Cambria Math"/>
                <a:cs typeface="Cambria Math"/>
              </a:rPr>
              <a:t>	</a:t>
            </a:r>
            <a:r>
              <a:rPr sz="1300" spc="-50">
                <a:latin typeface="Cambria Math"/>
                <a:cs typeface="Cambria Math"/>
              </a:rPr>
              <a:t>𝑖</a:t>
            </a:r>
            <a:r>
              <a:rPr sz="1300">
                <a:latin typeface="Cambria Math"/>
                <a:cs typeface="Cambria Math"/>
              </a:rPr>
              <a:t>	</a:t>
            </a:r>
            <a:r>
              <a:rPr sz="1300" spc="95">
                <a:latin typeface="Cambria Math"/>
                <a:cs typeface="Cambria Math"/>
              </a:rPr>
              <a:t>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412103" y="4357525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08396" y="4395977"/>
            <a:ext cx="4273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0">
                <a:latin typeface="Cambria Math"/>
                <a:cs typeface="Cambria Math"/>
              </a:rPr>
              <a:t>𝑖,𝑗=1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85815" y="4142994"/>
            <a:ext cx="530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u="heavy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sz="1300" spc="55">
                <a:latin typeface="Cambria Math"/>
                <a:cs typeface="Cambria Math"/>
              </a:rPr>
              <a:t> </a:t>
            </a:r>
            <a:r>
              <a:rPr sz="2700" spc="240" baseline="-30864">
                <a:latin typeface="Cambria Math"/>
                <a:cs typeface="Cambria Math"/>
              </a:rPr>
              <a:t>σ</a:t>
            </a:r>
            <a:r>
              <a:rPr sz="1950" spc="240" baseline="-12820">
                <a:latin typeface="Cambria Math"/>
                <a:cs typeface="Cambria Math"/>
              </a:rPr>
              <a:t>𝑚</a:t>
            </a:r>
            <a:endParaRPr sz="1950" baseline="-12820">
              <a:latin typeface="Cambria Math"/>
              <a:cs typeface="Cambria Math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096508" y="4277105"/>
            <a:ext cx="25920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1560"/>
              </a:lnSpc>
              <a:spcBef>
                <a:spcPts val="100"/>
              </a:spcBef>
              <a:tabLst>
                <a:tab pos="2416175" algn="l"/>
              </a:tabLst>
            </a:pPr>
            <a:r>
              <a:rPr sz="1800">
                <a:latin typeface="Cambria Math"/>
                <a:cs typeface="Cambria Math"/>
              </a:rPr>
              <a:t>𝛼</a:t>
            </a:r>
            <a:r>
              <a:rPr sz="1950" baseline="-14957">
                <a:latin typeface="Cambria Math"/>
                <a:cs typeface="Cambria Math"/>
              </a:rPr>
              <a:t>𝑖</a:t>
            </a:r>
            <a:r>
              <a:rPr sz="1950" spc="322" baseline="-14957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𝛼</a:t>
            </a:r>
            <a:r>
              <a:rPr sz="1950" baseline="-14957">
                <a:latin typeface="Cambria Math"/>
                <a:cs typeface="Cambria Math"/>
              </a:rPr>
              <a:t>𝑗</a:t>
            </a:r>
            <a:r>
              <a:rPr sz="1800">
                <a:latin typeface="Cambria Math"/>
                <a:cs typeface="Cambria Math"/>
              </a:rPr>
              <a:t>𝑦</a:t>
            </a:r>
            <a:r>
              <a:rPr sz="1950" baseline="-14957">
                <a:latin typeface="Cambria Math"/>
                <a:cs typeface="Cambria Math"/>
              </a:rPr>
              <a:t>𝑖</a:t>
            </a:r>
            <a:r>
              <a:rPr sz="1800">
                <a:latin typeface="Cambria Math"/>
                <a:cs typeface="Cambria Math"/>
              </a:rPr>
              <a:t>𝑦</a:t>
            </a:r>
            <a:r>
              <a:rPr sz="1950" baseline="-14957">
                <a:latin typeface="Cambria Math"/>
                <a:cs typeface="Cambria Math"/>
              </a:rPr>
              <a:t>𝑗</a:t>
            </a:r>
            <a:r>
              <a:rPr sz="1800">
                <a:latin typeface="Cambria Math"/>
                <a:cs typeface="Cambria Math"/>
              </a:rPr>
              <a:t>(𝑥</a:t>
            </a:r>
            <a:r>
              <a:rPr sz="1950" baseline="-14957">
                <a:latin typeface="Cambria Math"/>
                <a:cs typeface="Cambria Math"/>
              </a:rPr>
              <a:t>𝑖</a:t>
            </a:r>
            <a:r>
              <a:rPr sz="1950" spc="525" baseline="-14957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⋅</a:t>
            </a:r>
            <a:r>
              <a:rPr sz="1800" spc="95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𝑥</a:t>
            </a:r>
            <a:r>
              <a:rPr sz="1950" baseline="-14957">
                <a:latin typeface="Cambria Math"/>
                <a:cs typeface="Cambria Math"/>
              </a:rPr>
              <a:t>𝑗</a:t>
            </a:r>
            <a:r>
              <a:rPr sz="1800">
                <a:latin typeface="Cambria Math"/>
                <a:cs typeface="Cambria Math"/>
              </a:rPr>
              <a:t>)</a:t>
            </a:r>
            <a:r>
              <a:rPr sz="1800" spc="85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−</a:t>
            </a:r>
            <a:r>
              <a:rPr sz="1800" spc="105">
                <a:latin typeface="Cambria Math"/>
                <a:cs typeface="Cambria Math"/>
              </a:rPr>
              <a:t> </a:t>
            </a:r>
            <a:r>
              <a:rPr sz="2700" spc="240" baseline="1543">
                <a:latin typeface="Cambria Math"/>
                <a:cs typeface="Cambria Math"/>
              </a:rPr>
              <a:t>σ</a:t>
            </a:r>
            <a:r>
              <a:rPr sz="1950" spc="240" baseline="32051">
                <a:latin typeface="Cambria Math"/>
                <a:cs typeface="Cambria Math"/>
              </a:rPr>
              <a:t>𝑚</a:t>
            </a:r>
            <a:r>
              <a:rPr sz="1950" baseline="32051">
                <a:latin typeface="Cambria Math"/>
                <a:cs typeface="Cambria Math"/>
              </a:rPr>
              <a:t>	</a:t>
            </a:r>
            <a:r>
              <a:rPr sz="1800" spc="-50">
                <a:latin typeface="Cambria Math"/>
                <a:cs typeface="Cambria Math"/>
              </a:rPr>
              <a:t>𝛼</a:t>
            </a:r>
            <a:endParaRPr sz="1800">
              <a:latin typeface="Cambria Math"/>
              <a:cs typeface="Cambria Math"/>
            </a:endParaRPr>
          </a:p>
          <a:p>
            <a:pPr marR="204470" algn="r">
              <a:lnSpc>
                <a:spcPts val="960"/>
              </a:lnSpc>
            </a:pPr>
            <a:r>
              <a:rPr sz="1300" spc="-25">
                <a:latin typeface="Cambria Math"/>
                <a:cs typeface="Cambria Math"/>
              </a:rPr>
              <a:t>𝑖=1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637778" y="4385309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73582" y="4997322"/>
            <a:ext cx="297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mbria Math"/>
                <a:cs typeface="Cambria Math"/>
              </a:rPr>
              <a:t>𝑠.</a:t>
            </a:r>
            <a:r>
              <a:rPr sz="1800" spc="-90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𝑡.</a:t>
            </a:r>
            <a:r>
              <a:rPr sz="1800" spc="385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𝐶</a:t>
            </a:r>
            <a:r>
              <a:rPr sz="1800" spc="185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≥</a:t>
            </a:r>
            <a:r>
              <a:rPr sz="1800" spc="110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𝛼</a:t>
            </a:r>
            <a:r>
              <a:rPr sz="1950" baseline="-14957">
                <a:latin typeface="Cambria Math"/>
                <a:cs typeface="Cambria Math"/>
              </a:rPr>
              <a:t>𝑖</a:t>
            </a:r>
            <a:r>
              <a:rPr sz="1950" spc="517" baseline="-14957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≥</a:t>
            </a:r>
            <a:r>
              <a:rPr sz="1800" spc="110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0,</a:t>
            </a:r>
            <a:r>
              <a:rPr sz="1800" spc="-80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𝑖</a:t>
            </a:r>
            <a:r>
              <a:rPr sz="1800" spc="175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=</a:t>
            </a:r>
            <a:r>
              <a:rPr sz="1800" spc="114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1,2,</a:t>
            </a:r>
            <a:r>
              <a:rPr sz="1800" spc="-90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.</a:t>
            </a:r>
            <a:r>
              <a:rPr sz="1800" spc="-80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.</a:t>
            </a:r>
            <a:r>
              <a:rPr sz="1800" spc="-85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.</a:t>
            </a:r>
            <a:r>
              <a:rPr sz="1800" spc="-90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,</a:t>
            </a:r>
            <a:r>
              <a:rPr sz="1800" spc="-90">
                <a:latin typeface="Cambria Math"/>
                <a:cs typeface="Cambria Math"/>
              </a:rPr>
              <a:t> </a:t>
            </a:r>
            <a:r>
              <a:rPr sz="1800" spc="-50">
                <a:latin typeface="Cambria Math"/>
                <a:cs typeface="Cambria Math"/>
              </a:rPr>
              <a:t>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003042" y="4277105"/>
            <a:ext cx="23425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00"/>
              </a:spcBef>
              <a:tabLst>
                <a:tab pos="970915" algn="l"/>
                <a:tab pos="1690370" algn="l"/>
              </a:tabLst>
            </a:pPr>
            <a:r>
              <a:rPr sz="1800">
                <a:latin typeface="Cambria Math"/>
                <a:cs typeface="Cambria Math"/>
              </a:rPr>
              <a:t>𝛼</a:t>
            </a:r>
            <a:r>
              <a:rPr sz="1800" spc="475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𝛼</a:t>
            </a:r>
            <a:r>
              <a:rPr sz="1800" spc="180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𝑦</a:t>
            </a:r>
            <a:r>
              <a:rPr sz="1800" spc="130">
                <a:latin typeface="Cambria Math"/>
                <a:cs typeface="Cambria Math"/>
              </a:rPr>
              <a:t> </a:t>
            </a:r>
            <a:r>
              <a:rPr sz="1800" spc="-50">
                <a:latin typeface="Cambria Math"/>
                <a:cs typeface="Cambria Math"/>
              </a:rPr>
              <a:t>𝑦</a:t>
            </a:r>
            <a:r>
              <a:rPr sz="1800">
                <a:latin typeface="Cambria Math"/>
                <a:cs typeface="Cambria Math"/>
              </a:rPr>
              <a:t>	𝑥</a:t>
            </a:r>
            <a:r>
              <a:rPr sz="1800" spc="80">
                <a:latin typeface="Cambria Math"/>
                <a:cs typeface="Cambria Math"/>
              </a:rPr>
              <a:t>  </a:t>
            </a:r>
            <a:r>
              <a:rPr sz="1800">
                <a:latin typeface="Cambria Math"/>
                <a:cs typeface="Cambria Math"/>
              </a:rPr>
              <a:t>⋅</a:t>
            </a:r>
            <a:r>
              <a:rPr sz="1800" spc="5">
                <a:latin typeface="Cambria Math"/>
                <a:cs typeface="Cambria Math"/>
              </a:rPr>
              <a:t> </a:t>
            </a:r>
            <a:r>
              <a:rPr sz="1800" spc="-50">
                <a:latin typeface="Cambria Math"/>
                <a:cs typeface="Cambria Math"/>
              </a:rPr>
              <a:t>𝑥</a:t>
            </a:r>
            <a:r>
              <a:rPr sz="1800">
                <a:latin typeface="Cambria Math"/>
                <a:cs typeface="Cambria Math"/>
              </a:rPr>
              <a:t>	=</a:t>
            </a:r>
            <a:r>
              <a:rPr sz="1800" spc="105">
                <a:latin typeface="Cambria Math"/>
                <a:cs typeface="Cambria Math"/>
              </a:rPr>
              <a:t> </a:t>
            </a:r>
            <a:r>
              <a:rPr sz="1800" spc="-25">
                <a:latin typeface="Cambria Math"/>
                <a:cs typeface="Cambria Math"/>
              </a:rPr>
              <a:t>𝑚𝑖𝑛</a:t>
            </a:r>
            <a:endParaRPr sz="1800">
              <a:latin typeface="Cambria Math"/>
              <a:cs typeface="Cambria Math"/>
            </a:endParaRPr>
          </a:p>
          <a:p>
            <a:pPr marL="2065655">
              <a:lnSpc>
                <a:spcPts val="1280"/>
              </a:lnSpc>
            </a:pPr>
            <a:r>
              <a:rPr sz="1300" spc="40">
                <a:latin typeface="Cambria Math"/>
                <a:cs typeface="Cambria Math"/>
              </a:rPr>
              <a:t>𝛼</a:t>
            </a:r>
            <a:endParaRPr sz="1300">
              <a:latin typeface="Cambria Math"/>
              <a:cs typeface="Cambria Math"/>
            </a:endParaRPr>
          </a:p>
          <a:p>
            <a:pPr marL="2172335">
              <a:lnSpc>
                <a:spcPct val="100000"/>
              </a:lnSpc>
              <a:spcBef>
                <a:spcPts val="315"/>
              </a:spcBef>
            </a:pPr>
            <a:r>
              <a:rPr sz="1300" spc="90">
                <a:latin typeface="Cambria Math"/>
                <a:cs typeface="Cambria Math"/>
              </a:rPr>
              <a:t>𝑚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065776" y="4891335"/>
            <a:ext cx="1286510" cy="673902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35"/>
              </a:spcBef>
            </a:pPr>
            <a:r>
              <a:rPr lang="en-US" altLang="zh-CN" sz="1800" spc="35">
                <a:latin typeface="Cambria Math"/>
                <a:cs typeface="Cambria Math"/>
              </a:rPr>
              <a:t> </a:t>
            </a:r>
            <a:r>
              <a:rPr lang="el-GR" altLang="zh-CN" sz="1800" spc="35">
                <a:latin typeface="Cambria Math"/>
                <a:cs typeface="Cambria Math"/>
              </a:rPr>
              <a:t>Σ</a:t>
            </a:r>
            <a:r>
              <a:rPr sz="1800" spc="-95">
                <a:latin typeface="Cambria Math"/>
                <a:cs typeface="Cambria Math"/>
              </a:rPr>
              <a:t> </a:t>
            </a:r>
            <a:r>
              <a:rPr sz="1800" spc="20">
                <a:latin typeface="Cambria Math"/>
                <a:cs typeface="Cambria Math"/>
              </a:rPr>
              <a:t>𝛼</a:t>
            </a:r>
            <a:r>
              <a:rPr sz="1950" spc="30" baseline="-14957">
                <a:latin typeface="Cambria Math"/>
                <a:cs typeface="Cambria Math"/>
              </a:rPr>
              <a:t>𝑖</a:t>
            </a:r>
            <a:r>
              <a:rPr sz="1950" spc="187" baseline="-14957">
                <a:latin typeface="Cambria Math"/>
                <a:cs typeface="Cambria Math"/>
              </a:rPr>
              <a:t> </a:t>
            </a:r>
            <a:r>
              <a:rPr sz="1800" spc="-10">
                <a:latin typeface="Cambria Math"/>
                <a:cs typeface="Cambria Math"/>
              </a:rPr>
              <a:t>𝑦</a:t>
            </a:r>
            <a:r>
              <a:rPr sz="1950" spc="-15" baseline="-14957">
                <a:latin typeface="Cambria Math"/>
                <a:cs typeface="Cambria Math"/>
              </a:rPr>
              <a:t>𝑖</a:t>
            </a:r>
            <a:r>
              <a:rPr sz="1950" spc="509" baseline="-14957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=</a:t>
            </a:r>
            <a:r>
              <a:rPr sz="1800" spc="105">
                <a:latin typeface="Cambria Math"/>
                <a:cs typeface="Cambria Math"/>
              </a:rPr>
              <a:t> </a:t>
            </a:r>
            <a:r>
              <a:rPr sz="1800" spc="-985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  <a:p>
            <a:pPr marL="48260">
              <a:lnSpc>
                <a:spcPct val="100000"/>
              </a:lnSpc>
              <a:spcBef>
                <a:spcPts val="630"/>
              </a:spcBef>
            </a:pPr>
            <a:r>
              <a:rPr sz="1300" spc="-25">
                <a:latin typeface="Cambria Math"/>
                <a:cs typeface="Cambria Math"/>
              </a:rPr>
              <a:t>𝑖=1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59993" y="5694984"/>
            <a:ext cx="87312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75">
                <a:latin typeface="Cambria Math"/>
                <a:cs typeface="Cambria Math"/>
              </a:rPr>
              <a:t>𝐶</a:t>
            </a:r>
            <a:r>
              <a:rPr sz="1800" spc="-15" err="1">
                <a:latin typeface="微软雅黑"/>
                <a:cs typeface="微软雅黑"/>
              </a:rPr>
              <a:t>为惩罚参数</a:t>
            </a:r>
            <a:r>
              <a:rPr sz="1800" spc="-15">
                <a:latin typeface="微软雅黑"/>
                <a:cs typeface="微软雅黑"/>
              </a:rPr>
              <a:t>， </a:t>
            </a:r>
            <a:r>
              <a:rPr sz="1800">
                <a:latin typeface="Cambria Math"/>
                <a:cs typeface="Cambria Math"/>
              </a:rPr>
              <a:t>𝐶 </a:t>
            </a:r>
            <a:r>
              <a:rPr sz="1800" spc="-20" err="1">
                <a:latin typeface="微软雅黑"/>
                <a:cs typeface="微软雅黑"/>
              </a:rPr>
              <a:t>值越大</a:t>
            </a:r>
            <a:r>
              <a:rPr sz="1800" spc="-20">
                <a:latin typeface="微软雅黑"/>
                <a:cs typeface="微软雅黑"/>
              </a:rPr>
              <a:t> ，</a:t>
            </a:r>
            <a:r>
              <a:rPr sz="1800" spc="-20" err="1">
                <a:latin typeface="微软雅黑"/>
                <a:cs typeface="微软雅黑"/>
              </a:rPr>
              <a:t>对分类的惩罚越大</a:t>
            </a:r>
            <a:r>
              <a:rPr sz="1800" spc="-20">
                <a:latin typeface="微软雅黑"/>
                <a:cs typeface="微软雅黑"/>
              </a:rPr>
              <a:t>。</a:t>
            </a:r>
            <a:r>
              <a:rPr lang="zh-CN" altLang="en-US" sz="1800" spc="-20">
                <a:latin typeface="微软雅黑"/>
                <a:cs typeface="微软雅黑"/>
              </a:rPr>
              <a:t>跟线性可分求解的思路一致，同样这里</a:t>
            </a:r>
            <a:r>
              <a:rPr lang="zh-CN" altLang="en-US" sz="1800" spc="-5">
                <a:latin typeface="微软雅黑"/>
                <a:cs typeface="微软雅黑"/>
              </a:rPr>
              <a:t>先用拉格朗日乘子法得到拉格朗日函数，再求其对偶问题。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7" name="object 3">
            <a:extLst>
              <a:ext uri="{FF2B5EF4-FFF2-40B4-BE49-F238E27FC236}">
                <a16:creationId xmlns:a16="http://schemas.microsoft.com/office/drawing/2014/main" id="{EF3DD62C-356B-4966-99D3-DD18CFC7F6B5}"/>
              </a:ext>
            </a:extLst>
          </p:cNvPr>
          <p:cNvSpPr txBox="1">
            <a:spLocks/>
          </p:cNvSpPr>
          <p:nvPr/>
        </p:nvSpPr>
        <p:spPr>
          <a:xfrm>
            <a:off x="482053" y="1614029"/>
            <a:ext cx="51688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spc="-10">
                <a:latin typeface="微软雅黑" panose="020B0503020204020204" pitchFamily="34" charset="-122"/>
                <a:ea typeface="微软雅黑" panose="020B0503020204020204" pitchFamily="34" charset="-122"/>
              </a:rPr>
              <a:t>线性支持向量机求解</a:t>
            </a:r>
          </a:p>
        </p:txBody>
      </p:sp>
      <p:sp>
        <p:nvSpPr>
          <p:cNvPr id="78" name="object 24">
            <a:extLst>
              <a:ext uri="{FF2B5EF4-FFF2-40B4-BE49-F238E27FC236}">
                <a16:creationId xmlns:a16="http://schemas.microsoft.com/office/drawing/2014/main" id="{3265E204-3BB8-44C0-AB0E-D0033398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4131" y="227533"/>
            <a:ext cx="48456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1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1.</a:t>
            </a:r>
            <a:r>
              <a:rPr lang="zh-CN" altLang="en-US" spc="-1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支持向量机概述</a:t>
            </a:r>
            <a:endParaRPr spc="-2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99744"/>
            <a:ext cx="646430" cy="262255"/>
          </a:xfrm>
          <a:prstGeom prst="rect">
            <a:avLst/>
          </a:prstGeom>
          <a:solidFill>
            <a:srgbClr val="A40020"/>
          </a:solidFill>
        </p:spPr>
        <p:txBody>
          <a:bodyPr vert="horz" wrap="square" lIns="0" tIns="381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30"/>
              </a:spcBef>
            </a:pP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2135" y="2703576"/>
            <a:ext cx="6278880" cy="647700"/>
          </a:xfrm>
          <a:custGeom>
            <a:avLst/>
            <a:gdLst/>
            <a:ahLst/>
            <a:cxnLst/>
            <a:rect l="l" t="t" r="r" b="b"/>
            <a:pathLst>
              <a:path w="6278880" h="647700">
                <a:moveTo>
                  <a:pt x="6278880" y="0"/>
                </a:moveTo>
                <a:lnTo>
                  <a:pt x="135636" y="0"/>
                </a:lnTo>
                <a:lnTo>
                  <a:pt x="92756" y="6912"/>
                </a:lnTo>
                <a:lnTo>
                  <a:pt x="55522" y="26164"/>
                </a:lnTo>
                <a:lnTo>
                  <a:pt x="26164" y="55522"/>
                </a:lnTo>
                <a:lnTo>
                  <a:pt x="6912" y="92756"/>
                </a:lnTo>
                <a:lnTo>
                  <a:pt x="0" y="135636"/>
                </a:lnTo>
                <a:lnTo>
                  <a:pt x="0" y="647700"/>
                </a:lnTo>
                <a:lnTo>
                  <a:pt x="6143244" y="647700"/>
                </a:lnTo>
                <a:lnTo>
                  <a:pt x="6186123" y="640787"/>
                </a:lnTo>
                <a:lnTo>
                  <a:pt x="6223357" y="621535"/>
                </a:lnTo>
                <a:lnTo>
                  <a:pt x="6252715" y="592177"/>
                </a:lnTo>
                <a:lnTo>
                  <a:pt x="6271967" y="554943"/>
                </a:lnTo>
                <a:lnTo>
                  <a:pt x="6278880" y="512063"/>
                </a:lnTo>
                <a:lnTo>
                  <a:pt x="6278880" y="0"/>
                </a:lnTo>
                <a:close/>
              </a:path>
            </a:pathLst>
          </a:custGeom>
          <a:solidFill>
            <a:srgbClr val="1252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7166" y="271398"/>
            <a:ext cx="50440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2.</a:t>
            </a:r>
            <a:r>
              <a:rPr spc="-1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zh-CN" altLang="en-US" spc="-1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spc="-10">
                <a:latin typeface="微软雅黑" panose="020B0503020204020204" pitchFamily="34" charset="-122"/>
                <a:ea typeface="微软雅黑" panose="020B0503020204020204" pitchFamily="34" charset="-122"/>
              </a:rPr>
              <a:t>可分支持向量机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6058D37-47E5-49BC-9035-2053AA4FC537}"/>
              </a:ext>
            </a:extLst>
          </p:cNvPr>
          <p:cNvSpPr txBox="1"/>
          <p:nvPr/>
        </p:nvSpPr>
        <p:spPr>
          <a:xfrm>
            <a:off x="2990214" y="1639697"/>
            <a:ext cx="5421630" cy="4130618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marL="763905" indent="-751840">
              <a:lnSpc>
                <a:spcPct val="100000"/>
              </a:lnSpc>
              <a:spcBef>
                <a:spcPts val="2210"/>
              </a:spcBef>
              <a:buFont typeface="Impact"/>
              <a:buAutoNum type="arabicPeriod"/>
              <a:tabLst>
                <a:tab pos="763905" algn="l"/>
                <a:tab pos="764540" algn="l"/>
              </a:tabLst>
            </a:pPr>
            <a:r>
              <a:rPr sz="3600" spc="-10" err="1">
                <a:solidFill>
                  <a:schemeClr val="tx1"/>
                </a:solidFill>
                <a:latin typeface="微软雅黑"/>
                <a:cs typeface="微软雅黑"/>
              </a:rPr>
              <a:t>支持向量机概述</a:t>
            </a:r>
            <a:endParaRPr sz="3600">
              <a:solidFill>
                <a:schemeClr val="tx1"/>
              </a:solidFill>
              <a:latin typeface="微软雅黑"/>
              <a:cs typeface="微软雅黑"/>
            </a:endParaRPr>
          </a:p>
          <a:p>
            <a:pPr marL="810895" indent="-798830">
              <a:lnSpc>
                <a:spcPct val="100000"/>
              </a:lnSpc>
              <a:spcBef>
                <a:spcPts val="2115"/>
              </a:spcBef>
              <a:buFont typeface="Impact"/>
              <a:buAutoNum type="arabicPeriod"/>
              <a:tabLst>
                <a:tab pos="810895" algn="l"/>
                <a:tab pos="811530" algn="l"/>
              </a:tabLst>
            </a:pPr>
            <a:r>
              <a:rPr sz="3600" spc="-10" err="1">
                <a:solidFill>
                  <a:schemeClr val="bg1"/>
                </a:solidFill>
                <a:latin typeface="微软雅黑"/>
                <a:cs typeface="微软雅黑"/>
              </a:rPr>
              <a:t>线性</a:t>
            </a:r>
            <a:r>
              <a:rPr lang="zh-CN" altLang="en-US" sz="3600" spc="-10">
                <a:solidFill>
                  <a:schemeClr val="bg1"/>
                </a:solidFill>
                <a:latin typeface="微软雅黑"/>
                <a:cs typeface="微软雅黑"/>
              </a:rPr>
              <a:t>不</a:t>
            </a:r>
            <a:r>
              <a:rPr sz="3600" spc="-10" err="1">
                <a:solidFill>
                  <a:schemeClr val="bg1"/>
                </a:solidFill>
                <a:latin typeface="微软雅黑"/>
                <a:cs typeface="微软雅黑"/>
              </a:rPr>
              <a:t>可分支持向量机</a:t>
            </a:r>
            <a:endParaRPr sz="3600">
              <a:solidFill>
                <a:schemeClr val="bg1"/>
              </a:solidFill>
              <a:latin typeface="微软雅黑"/>
              <a:cs typeface="微软雅黑"/>
            </a:endParaRPr>
          </a:p>
          <a:p>
            <a:pPr marL="822960" indent="-810895">
              <a:lnSpc>
                <a:spcPct val="100000"/>
              </a:lnSpc>
              <a:spcBef>
                <a:spcPts val="2100"/>
              </a:spcBef>
              <a:buFont typeface="Impact"/>
              <a:buAutoNum type="arabicPeriod"/>
              <a:tabLst>
                <a:tab pos="822960" algn="l"/>
                <a:tab pos="823594" algn="l"/>
              </a:tabLst>
            </a:pPr>
            <a:r>
              <a:rPr lang="zh-CN" altLang="en-US" sz="3600" spc="-10" smtClean="0">
                <a:latin typeface="微软雅黑"/>
                <a:cs typeface="微软雅黑"/>
              </a:rPr>
              <a:t>贝叶斯优化算法</a:t>
            </a:r>
            <a:endParaRPr lang="en-US" altLang="zh-CN" sz="3600" spc="-10" smtClean="0">
              <a:latin typeface="微软雅黑"/>
              <a:cs typeface="微软雅黑"/>
            </a:endParaRPr>
          </a:p>
          <a:p>
            <a:pPr marL="822960" indent="-810895">
              <a:lnSpc>
                <a:spcPct val="100000"/>
              </a:lnSpc>
              <a:spcBef>
                <a:spcPts val="2100"/>
              </a:spcBef>
              <a:buFont typeface="Impact"/>
              <a:buAutoNum type="arabicPeriod"/>
              <a:tabLst>
                <a:tab pos="822960" algn="l"/>
                <a:tab pos="823594" algn="l"/>
              </a:tabLst>
            </a:pPr>
            <a:r>
              <a:rPr lang="zh-CN" altLang="en-US" sz="3600" spc="-10" smtClean="0">
                <a:latin typeface="微软雅黑"/>
                <a:cs typeface="微软雅黑"/>
              </a:rPr>
              <a:t>贝</a:t>
            </a:r>
            <a:r>
              <a:rPr lang="zh-CN" altLang="en-US" sz="3600" spc="-10">
                <a:latin typeface="微软雅黑"/>
                <a:cs typeface="微软雅黑"/>
              </a:rPr>
              <a:t>叶斯优化支持向量机</a:t>
            </a:r>
            <a:endParaRPr lang="zh-CN" altLang="en-US" sz="3600">
              <a:latin typeface="微软雅黑"/>
              <a:cs typeface="微软雅黑"/>
            </a:endParaRPr>
          </a:p>
          <a:p>
            <a:pPr marL="836294" indent="-797560">
              <a:lnSpc>
                <a:spcPct val="100000"/>
              </a:lnSpc>
              <a:spcBef>
                <a:spcPts val="2100"/>
              </a:spcBef>
              <a:buFont typeface="Impact"/>
              <a:buAutoNum type="arabicPeriod"/>
              <a:tabLst>
                <a:tab pos="836294" algn="l"/>
                <a:tab pos="836930" algn="l"/>
              </a:tabLst>
            </a:pPr>
            <a:r>
              <a:rPr lang="zh-CN" altLang="en-US" sz="3600" spc="-5">
                <a:latin typeface="微软雅黑"/>
                <a:cs typeface="微软雅黑"/>
              </a:rPr>
              <a:t>实验流程与实验结果</a:t>
            </a:r>
            <a:endParaRPr lang="zh-CN" altLang="en-US"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3967</TotalTime>
  <Words>1539</Words>
  <Application>Microsoft Office PowerPoint</Application>
  <PresentationFormat>宽屏</PresentationFormat>
  <Paragraphs>260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-apple-system</vt:lpstr>
      <vt:lpstr>Menlo</vt:lpstr>
      <vt:lpstr>等线</vt:lpstr>
      <vt:lpstr>宋体</vt:lpstr>
      <vt:lpstr>微软雅黑</vt:lpstr>
      <vt:lpstr>Arial</vt:lpstr>
      <vt:lpstr>Calibri</vt:lpstr>
      <vt:lpstr>Cambria</vt:lpstr>
      <vt:lpstr>Cambria Math</vt:lpstr>
      <vt:lpstr>Impact</vt:lpstr>
      <vt:lpstr>Times New Roman</vt:lpstr>
      <vt:lpstr>Office Theme</vt:lpstr>
      <vt:lpstr>基于改进支持向量机的分类算法研究</vt:lpstr>
      <vt:lpstr>目录</vt:lpstr>
      <vt:lpstr>1.支持向量机概述</vt:lpstr>
      <vt:lpstr>1.支持向量机概述</vt:lpstr>
      <vt:lpstr>1.支持向量机概述</vt:lpstr>
      <vt:lpstr>1.支持向量机概述</vt:lpstr>
      <vt:lpstr>1.支持向量机概述</vt:lpstr>
      <vt:lpstr>1.支持向量机概述</vt:lpstr>
      <vt:lpstr>2.线性不可分支持向量机</vt:lpstr>
      <vt:lpstr>2.线性不可分支持向量机</vt:lpstr>
      <vt:lpstr>2.线性不可分支持向量机</vt:lpstr>
      <vt:lpstr>2.线性不可分支持向量机</vt:lpstr>
      <vt:lpstr>2.线性不可分支持向量机</vt:lpstr>
      <vt:lpstr>2.线性不可分支持向量机</vt:lpstr>
      <vt:lpstr>3.贝叶斯优化算法</vt:lpstr>
      <vt:lpstr>3.贝叶斯优化算法</vt:lpstr>
      <vt:lpstr>3.贝叶斯优化算法</vt:lpstr>
      <vt:lpstr>3.贝叶斯优化算法</vt:lpstr>
      <vt:lpstr>3.贝叶斯优化算法</vt:lpstr>
      <vt:lpstr>3.贝叶斯优化算法</vt:lpstr>
      <vt:lpstr>4.贝叶斯优化支持向量机</vt:lpstr>
      <vt:lpstr>4.贝叶斯优化支持向量机</vt:lpstr>
      <vt:lpstr>3.贝叶斯优化支持向量机</vt:lpstr>
      <vt:lpstr>5.实验流程与实验结果</vt:lpstr>
      <vt:lpstr>5.实验流程与实验结果</vt:lpstr>
      <vt:lpstr>5.实验流程与实验结果</vt:lpstr>
      <vt:lpstr>5.实验流程与实验结果</vt:lpstr>
      <vt:lpstr>5.实验流程与实验结果</vt:lpstr>
      <vt:lpstr>5.实验流程与实验结果</vt:lpstr>
      <vt:lpstr>5.实验流程与实验结果</vt:lpstr>
      <vt:lpstr>总结</vt:lpstr>
      <vt:lpstr>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黄海广</dc:creator>
  <cp:lastModifiedBy>SUN</cp:lastModifiedBy>
  <cp:revision>50</cp:revision>
  <dcterms:created xsi:type="dcterms:W3CDTF">2022-11-30T05:55:00Z</dcterms:created>
  <dcterms:modified xsi:type="dcterms:W3CDTF">2022-12-05T07:59:42Z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2022-01-23T00:00:00Z</vt:filetime>
  </property>
  <property fmtid="{D5CDD505-2E9C-101B-9397-08002B2CF9AE}" pid="3" name="Creator">
    <vt:lpwstr>Microsoft® PowerPoint® 适用于 Microsoft 365</vt:lpwstr>
  </property>
  <property fmtid="{D5CDD505-2E9C-101B-9397-08002B2CF9AE}" pid="4" name="LastSaved">
    <vt:filetime>2022-11-30T00:00:00Z</vt:filetime>
  </property>
  <property fmtid="{D5CDD505-2E9C-101B-9397-08002B2CF9AE}" pid="5" name="Producer">
    <vt:lpwstr>Microsoft® PowerPoint® 适用于 Microsoft 365</vt:lpwstr>
  </property>
</Properties>
</file>