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388" autoAdjust="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B1A7484A-29C6-4262-AC91-E68044B2C58D}" type="datetime1">
              <a:rPr lang="fr-FR" smtClean="0"/>
              <a:t>25/03/2024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4BF9A36D-7FAC-478F-9944-F324014F6F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B7DA54C2-02BB-4E30-B209-2BEF64B3D4B2}" type="datetime1">
              <a:rPr lang="fr-FR" smtClean="0"/>
              <a:t>25/03/2024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D4B9A9E5-4F7F-4A7D-9DE1-8992323292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4B9A9E5-4F7F-4A7D-9DE1-89923232926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4B9A9E5-4F7F-4A7D-9DE1-899232329269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1587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4B9A9E5-4F7F-4A7D-9DE1-899232329269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494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4B9A9E5-4F7F-4A7D-9DE1-89923232926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4B9A9E5-4F7F-4A7D-9DE1-89923232926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4B9A9E5-4F7F-4A7D-9DE1-89923232926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4B9A9E5-4F7F-4A7D-9DE1-89923232926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4B9A9E5-4F7F-4A7D-9DE1-89923232926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4B9A9E5-4F7F-4A7D-9DE1-89923232926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4B9A9E5-4F7F-4A7D-9DE1-89923232926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1370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4B9A9E5-4F7F-4A7D-9DE1-89923232926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58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fr-FR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u titre et tablea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 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9" name="Graphique 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fr-FR" sz="2000" b="0"/>
            </a:lvl1pPr>
            <a:lvl2pPr>
              <a:spcBef>
                <a:spcPts val="0"/>
              </a:spcBef>
              <a:spcAft>
                <a:spcPts val="1200"/>
              </a:spcAft>
              <a:defRPr lang="fr-FR" sz="1800" b="0"/>
            </a:lvl2pPr>
            <a:lvl3pPr>
              <a:spcBef>
                <a:spcPts val="0"/>
              </a:spcBef>
              <a:spcAft>
                <a:spcPts val="1200"/>
              </a:spcAft>
              <a:defRPr lang="fr-FR" sz="1600" b="0"/>
            </a:lvl3pPr>
            <a:lvl4pPr>
              <a:spcBef>
                <a:spcPts val="0"/>
              </a:spcBef>
              <a:spcAft>
                <a:spcPts val="1200"/>
              </a:spcAft>
              <a:defRPr lang="fr-FR" sz="1400" b="0"/>
            </a:lvl4pPr>
            <a:lvl5pPr>
              <a:spcBef>
                <a:spcPts val="0"/>
              </a:spcBef>
              <a:spcAft>
                <a:spcPts val="1200"/>
              </a:spcAft>
              <a:defRPr lang="fr-FR" sz="1400" b="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3" name="Espace réservé de table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fr-FR" sz="2000"/>
            </a:lvl1pPr>
          </a:lstStyle>
          <a:p>
            <a:pPr rtl="0"/>
            <a:r>
              <a:rPr lang="fr-FR"/>
              <a:t>Cliquez sur l’icône pour insérer un tableau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que 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fr-FR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fr-FR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fr-FR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fr-FR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fr-FR" sz="1600" b="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contenu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fr-FR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fr-FR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fr-FR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fr-FR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fr-FR" sz="1400" b="1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 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9" name="Espace réservé du tableau 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fr-FR" sz="2400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fr-FR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fr-FR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fr-FR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fr-FR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fr-FR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 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que 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fr-FR" sz="2000"/>
            </a:lvl1pPr>
            <a:lvl2pPr>
              <a:lnSpc>
                <a:spcPct val="120000"/>
              </a:lnSpc>
              <a:defRPr lang="fr-FR" sz="1800"/>
            </a:lvl2pPr>
            <a:lvl3pPr>
              <a:lnSpc>
                <a:spcPct val="120000"/>
              </a:lnSpc>
              <a:defRPr lang="fr-FR" sz="1600"/>
            </a:lvl3pPr>
            <a:lvl4pPr>
              <a:lnSpc>
                <a:spcPct val="120000"/>
              </a:lnSpc>
              <a:defRPr lang="fr-FR" sz="1400"/>
            </a:lvl4pPr>
            <a:lvl5pPr>
              <a:lnSpc>
                <a:spcPct val="120000"/>
              </a:lnSpc>
              <a:defRPr lang="fr-FR" sz="14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fr-FR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e d’ensem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fr-FR" sz="48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fr-FR" sz="2000"/>
            </a:lvl1pPr>
            <a:lvl2pPr marL="457200" indent="0">
              <a:buNone/>
              <a:defRPr lang="fr-FR" sz="1800"/>
            </a:lvl2pPr>
            <a:lvl3pPr marL="914400" indent="0">
              <a:buNone/>
              <a:defRPr lang="fr-FR" sz="1600"/>
            </a:lvl3pPr>
            <a:lvl4pPr marL="1371600" indent="0">
              <a:buNone/>
              <a:defRPr lang="fr-FR" sz="1400"/>
            </a:lvl4pPr>
            <a:lvl5pPr marL="1828800" indent="0">
              <a:buNone/>
              <a:defRPr lang="fr-FR" sz="14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 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que 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fr-FR" sz="2000"/>
            </a:lvl1pPr>
            <a:lvl2pPr>
              <a:spcBef>
                <a:spcPts val="0"/>
              </a:spcBef>
              <a:spcAft>
                <a:spcPts val="1200"/>
              </a:spcAft>
              <a:defRPr lang="fr-FR" sz="1800"/>
            </a:lvl2pPr>
            <a:lvl3pPr>
              <a:spcBef>
                <a:spcPts val="0"/>
              </a:spcBef>
              <a:spcAft>
                <a:spcPts val="1200"/>
              </a:spcAft>
              <a:defRPr lang="fr-FR" sz="1600"/>
            </a:lvl3pPr>
            <a:lvl4pPr>
              <a:spcBef>
                <a:spcPts val="0"/>
              </a:spcBef>
              <a:spcAft>
                <a:spcPts val="1200"/>
              </a:spcAft>
              <a:defRPr lang="fr-FR" sz="1400"/>
            </a:lvl4pPr>
            <a:lvl5pPr>
              <a:spcBef>
                <a:spcPts val="0"/>
              </a:spcBef>
              <a:spcAft>
                <a:spcPts val="1200"/>
              </a:spcAft>
              <a:defRPr lang="fr-FR" sz="14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u titre et image de gauch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fr-FR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9" name="Espace réservé du contenu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fr-FR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fr-FR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fr-FR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fr-FR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fr-F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que 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fr-FR" sz="2000"/>
            </a:lvl1pPr>
            <a:lvl2pPr>
              <a:spcBef>
                <a:spcPts val="0"/>
              </a:spcBef>
              <a:spcAft>
                <a:spcPts val="1200"/>
              </a:spcAft>
              <a:defRPr lang="fr-FR" sz="1800"/>
            </a:lvl2pPr>
            <a:lvl3pPr>
              <a:spcBef>
                <a:spcPts val="0"/>
              </a:spcBef>
              <a:spcAft>
                <a:spcPts val="1200"/>
              </a:spcAft>
              <a:defRPr lang="fr-FR" sz="1600"/>
            </a:lvl3pPr>
            <a:lvl4pPr>
              <a:spcBef>
                <a:spcPts val="0"/>
              </a:spcBef>
              <a:spcAft>
                <a:spcPts val="1200"/>
              </a:spcAft>
              <a:defRPr lang="fr-FR" sz="1400"/>
            </a:lvl4pPr>
            <a:lvl5pPr>
              <a:spcBef>
                <a:spcPts val="0"/>
              </a:spcBef>
              <a:spcAft>
                <a:spcPts val="1200"/>
              </a:spcAft>
              <a:defRPr lang="fr-FR" sz="14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contenu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fr-FR" sz="2000"/>
            </a:lvl1pPr>
            <a:lvl2pPr>
              <a:spcBef>
                <a:spcPts val="0"/>
              </a:spcBef>
              <a:spcAft>
                <a:spcPts val="1200"/>
              </a:spcAft>
              <a:defRPr lang="fr-FR" sz="1800"/>
            </a:lvl2pPr>
            <a:lvl3pPr>
              <a:spcBef>
                <a:spcPts val="0"/>
              </a:spcBef>
              <a:spcAft>
                <a:spcPts val="1200"/>
              </a:spcAft>
              <a:defRPr lang="fr-FR" sz="1600"/>
            </a:lvl3pPr>
            <a:lvl4pPr>
              <a:spcBef>
                <a:spcPts val="0"/>
              </a:spcBef>
              <a:spcAft>
                <a:spcPts val="1200"/>
              </a:spcAft>
              <a:defRPr lang="fr-FR" sz="1400"/>
            </a:lvl4pPr>
            <a:lvl5pPr>
              <a:spcBef>
                <a:spcPts val="0"/>
              </a:spcBef>
              <a:spcAft>
                <a:spcPts val="1200"/>
              </a:spcAft>
              <a:defRPr lang="fr-FR" sz="14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que 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fr-FR" sz="2000" b="1"/>
            </a:lvl1pPr>
            <a:lvl2pPr>
              <a:spcBef>
                <a:spcPts val="0"/>
              </a:spcBef>
              <a:spcAft>
                <a:spcPts val="1200"/>
              </a:spcAft>
              <a:defRPr lang="fr-FR" sz="1800" b="1"/>
            </a:lvl2pPr>
            <a:lvl3pPr>
              <a:spcBef>
                <a:spcPts val="0"/>
              </a:spcBef>
              <a:spcAft>
                <a:spcPts val="1200"/>
              </a:spcAft>
              <a:defRPr lang="fr-FR" sz="1600" b="1"/>
            </a:lvl3pPr>
            <a:lvl4pPr>
              <a:spcBef>
                <a:spcPts val="0"/>
              </a:spcBef>
              <a:spcAft>
                <a:spcPts val="1200"/>
              </a:spcAft>
              <a:defRPr lang="fr-FR" sz="1400" b="1"/>
            </a:lvl4pPr>
            <a:lvl5pPr>
              <a:spcBef>
                <a:spcPts val="0"/>
              </a:spcBef>
              <a:spcAft>
                <a:spcPts val="1200"/>
              </a:spcAft>
              <a:defRPr lang="fr-FR" sz="1400" b="1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contenu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fr-FR" sz="2000"/>
            </a:lvl1pPr>
            <a:lvl2pPr>
              <a:spcBef>
                <a:spcPts val="0"/>
              </a:spcBef>
              <a:spcAft>
                <a:spcPts val="1200"/>
              </a:spcAft>
              <a:defRPr lang="fr-FR" sz="1800"/>
            </a:lvl2pPr>
            <a:lvl3pPr>
              <a:spcBef>
                <a:spcPts val="0"/>
              </a:spcBef>
              <a:spcAft>
                <a:spcPts val="1200"/>
              </a:spcAft>
              <a:defRPr lang="fr-FR" sz="1600"/>
            </a:lvl3pPr>
            <a:lvl4pPr>
              <a:spcBef>
                <a:spcPts val="0"/>
              </a:spcBef>
              <a:spcAft>
                <a:spcPts val="1200"/>
              </a:spcAft>
              <a:defRPr lang="fr-FR" sz="1400"/>
            </a:lvl4pPr>
            <a:lvl5pPr>
              <a:spcBef>
                <a:spcPts val="0"/>
              </a:spcBef>
              <a:spcAft>
                <a:spcPts val="1200"/>
              </a:spcAft>
              <a:defRPr lang="fr-FR" sz="14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u titre et image dro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u contenu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fr-FR" sz="2000" b="0"/>
            </a:lvl1pPr>
            <a:lvl2pPr>
              <a:spcBef>
                <a:spcPts val="0"/>
              </a:spcBef>
              <a:spcAft>
                <a:spcPts val="1200"/>
              </a:spcAft>
              <a:defRPr lang="fr-FR" sz="1800" b="0"/>
            </a:lvl2pPr>
            <a:lvl3pPr>
              <a:spcBef>
                <a:spcPts val="0"/>
              </a:spcBef>
              <a:spcAft>
                <a:spcPts val="1200"/>
              </a:spcAft>
              <a:defRPr lang="fr-FR" sz="1600" b="0"/>
            </a:lvl3pPr>
            <a:lvl4pPr>
              <a:spcBef>
                <a:spcPts val="0"/>
              </a:spcBef>
              <a:spcAft>
                <a:spcPts val="1200"/>
              </a:spcAft>
              <a:defRPr lang="fr-FR" sz="1400" b="0"/>
            </a:lvl4pPr>
            <a:lvl5pPr>
              <a:spcBef>
                <a:spcPts val="0"/>
              </a:spcBef>
              <a:spcAft>
                <a:spcPts val="1200"/>
              </a:spcAft>
              <a:defRPr lang="fr-FR" sz="1400" b="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fr-FR" sz="2000"/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earch/docs/fundamentals/seo-starter-guide?hl=f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earch/docs/fundamentals/seo-starter-guide?hl=f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il.fr/fr/rgpd-de-quoi-parle-t-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earch/docs/fundamentals/seo-starter-guide?hl=f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earch/docs/fundamentals/seo-starter-guide?hl=f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earch/docs/fundamentals/seo-starter-guide?hl=f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 du pitch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dirty="0"/>
              <a:t>Le SEO, quésaco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10363201" cy="3747180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0" indent="0" rtl="0">
              <a:buNone/>
            </a:pPr>
            <a:r>
              <a:rPr lang="fr-FR" noProof="1"/>
              <a:t>Le Search Engine Optimization est un ensemble de technique pour améliorer le référencement d’un site sur les moteurs de recherche, parmi elle : </a:t>
            </a:r>
          </a:p>
          <a:p>
            <a:pPr marL="0" indent="0">
              <a:buNone/>
            </a:pPr>
            <a:r>
              <a:rPr lang="fr-FR" b="1" dirty="0"/>
              <a:t>Optimiser vos vidéos</a:t>
            </a:r>
          </a:p>
          <a:p>
            <a:pPr marL="0" indent="0">
              <a:buNone/>
            </a:pPr>
            <a:r>
              <a:rPr lang="fr-FR" b="1" dirty="0"/>
              <a:t>Promouvoir votre site Web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Source : </a:t>
            </a:r>
            <a:r>
              <a:rPr lang="fr-FR" b="1" dirty="0">
                <a:hlinkClick r:id="rId3"/>
              </a:rPr>
              <a:t>https://developers.google.com/search/docs/fundamentals/seo-starter-guide?hl=fr</a:t>
            </a:r>
            <a:r>
              <a:rPr lang="fr-FR" b="1" dirty="0"/>
              <a:t> </a:t>
            </a:r>
          </a:p>
          <a:p>
            <a:pPr marL="0" indent="0" rtl="0">
              <a:buNone/>
            </a:pPr>
            <a:endParaRPr lang="fr-FR" noProof="1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0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dirty="0"/>
              <a:t>Le SEO, quésaco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10363201" cy="3747180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0" indent="0" rtl="0">
              <a:buNone/>
            </a:pPr>
            <a:r>
              <a:rPr lang="fr-FR" noProof="1"/>
              <a:t>Le Search Engine Optimization est un ensemble de technique pour améliorer le référencement d’un site sur les moteurs de recherche, parmi elle : </a:t>
            </a:r>
          </a:p>
          <a:p>
            <a:r>
              <a:rPr lang="fr-FR" b="1" dirty="0"/>
              <a:t>Ajouter des images à votre site et les optimiser</a:t>
            </a:r>
          </a:p>
          <a:p>
            <a:pPr marL="0" indent="0">
              <a:buNone/>
            </a:pPr>
            <a:r>
              <a:rPr lang="fr-FR" b="1" dirty="0"/>
              <a:t>	Ajouter des images de haute qualité à proximité du texte pertinent</a:t>
            </a:r>
          </a:p>
          <a:p>
            <a:pPr marL="0" indent="0">
              <a:buNone/>
            </a:pPr>
            <a:r>
              <a:rPr lang="fr-FR" b="1" dirty="0"/>
              <a:t>	Ajouter un texte alternatif descriptif à l'image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Source : </a:t>
            </a:r>
            <a:r>
              <a:rPr lang="fr-FR" b="1" dirty="0">
                <a:hlinkClick r:id="rId3"/>
              </a:rPr>
              <a:t>https://developers.google.com/search/docs/fundamentals/seo-starter-guide?hl=fr</a:t>
            </a:r>
            <a:r>
              <a:rPr lang="fr-FR" b="1" dirty="0"/>
              <a:t> </a:t>
            </a:r>
          </a:p>
          <a:p>
            <a:pPr marL="0" indent="0" rtl="0">
              <a:buNone/>
            </a:pPr>
            <a:endParaRPr lang="fr-FR" noProof="1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982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315533"/>
            <a:ext cx="6453093" cy="1499820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algn="ctr" rtl="0">
              <a:lnSpc>
                <a:spcPct val="100000"/>
              </a:lnSpc>
            </a:pPr>
            <a:r>
              <a:rPr lang="fr-FR" sz="4000" dirty="0"/>
              <a:t>LE RGPD, </a:t>
            </a:r>
            <a:r>
              <a:rPr lang="fr-FR" sz="4000" dirty="0" err="1"/>
              <a:t>quéquécé</a:t>
            </a:r>
            <a:r>
              <a:rPr lang="fr-FR" sz="4000" dirty="0"/>
              <a:t> ?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864518"/>
            <a:ext cx="5664199" cy="3128963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 sz="2800" dirty="0"/>
              <a:t>Le Règlement Général sur la protection des Données est un ensemble de règles encadrant l’utilisation des données personnelles d’un individus sur le territoire de l’Union européenne.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6CB5F0D-D9A3-612F-E06D-F34BFD16A033}"/>
              </a:ext>
            </a:extLst>
          </p:cNvPr>
          <p:cNvSpPr txBox="1"/>
          <p:nvPr/>
        </p:nvSpPr>
        <p:spPr>
          <a:xfrm>
            <a:off x="914400" y="5526741"/>
            <a:ext cx="473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</a:t>
            </a:r>
            <a:r>
              <a:rPr lang="fr-FR" dirty="0">
                <a:hlinkClick r:id="rId3"/>
              </a:rPr>
              <a:t>https://www.cnil.fr/fr/rgpd-de-quoi-parle-t-on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322730"/>
            <a:ext cx="5849470" cy="181535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Les objectifs du RGPD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48D6BB-F0E5-8FE8-776B-0DABA98E556B}"/>
              </a:ext>
            </a:extLst>
          </p:cNvPr>
          <p:cNvSpPr txBox="1"/>
          <p:nvPr/>
        </p:nvSpPr>
        <p:spPr>
          <a:xfrm>
            <a:off x="812501" y="2223592"/>
            <a:ext cx="5386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Renforcement des droits citoyens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53E44D-AB85-7D04-BF99-1D4F04451E08}"/>
              </a:ext>
            </a:extLst>
          </p:cNvPr>
          <p:cNvSpPr txBox="1"/>
          <p:nvPr/>
        </p:nvSpPr>
        <p:spPr>
          <a:xfrm>
            <a:off x="816984" y="3384517"/>
            <a:ext cx="5386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Unification du cadre légal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272815-3007-B5CD-B395-68857F628C39}"/>
              </a:ext>
            </a:extLst>
          </p:cNvPr>
          <p:cNvSpPr txBox="1"/>
          <p:nvPr/>
        </p:nvSpPr>
        <p:spPr>
          <a:xfrm>
            <a:off x="812501" y="4545442"/>
            <a:ext cx="5386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Responsabilisation des entreprises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2BC2331-2505-105D-2FC0-4B9956EEF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353" y="0"/>
            <a:ext cx="6492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434" y="225188"/>
            <a:ext cx="4805997" cy="144813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Consentement explicite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1703080"/>
            <a:ext cx="4805997" cy="1725920"/>
          </a:xfrm>
        </p:spPr>
        <p:txBody>
          <a:bodyPr rtlCol="0">
            <a:normAutofit lnSpcReduction="10000"/>
          </a:bodyPr>
          <a:lstStyle>
            <a:defPPr>
              <a:defRPr lang="fr-FR"/>
            </a:defPPr>
          </a:lstStyle>
          <a:p>
            <a:pPr rtl="0"/>
            <a:r>
              <a:rPr lang="fr-FR" dirty="0" err="1"/>
              <a:t>Definition</a:t>
            </a:r>
            <a:r>
              <a:rPr lang="fr-FR" dirty="0"/>
              <a:t> :« </a:t>
            </a:r>
            <a:r>
              <a:rPr lang="fr-FR" i="1" dirty="0"/>
              <a:t>toute manifestation de volonté, libre, spécifique, éclairée et univoque par laquelle la personne concernée accepte, par une déclaration ou par un acte positif clair, que des données à caractère personnel la concernant fassent l'objet d'un traitement</a:t>
            </a:r>
            <a:r>
              <a:rPr lang="fr-FR" dirty="0"/>
              <a:t> »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D26C3A99-3DF0-F60C-2FE6-F1C423A6D23B}"/>
              </a:ext>
            </a:extLst>
          </p:cNvPr>
          <p:cNvSpPr txBox="1">
            <a:spLocks/>
          </p:cNvSpPr>
          <p:nvPr/>
        </p:nvSpPr>
        <p:spPr>
          <a:xfrm>
            <a:off x="6095999" y="3515458"/>
            <a:ext cx="4805997" cy="311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Critères de validité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/>
              <a:t>Libre : </a:t>
            </a:r>
            <a:r>
              <a:rPr lang="fr-FR" dirty="0"/>
              <a:t>le consentement ne doit pas être contraint ni influencé.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>
                <a:effectLst/>
              </a:rPr>
              <a:t>Spécifique : </a:t>
            </a:r>
            <a:r>
              <a:rPr lang="fr-FR" dirty="0">
                <a:effectLst/>
              </a:rPr>
              <a:t>un consentement doit correspondre à un seul traitement, pour une finalité déterminée.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/>
              <a:t>Eclairé </a:t>
            </a:r>
            <a:r>
              <a:rPr lang="fr-FR" dirty="0"/>
              <a:t>: les détails du contrat doivent clair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/>
              <a:t>Univoque</a:t>
            </a:r>
            <a:r>
              <a:rPr lang="fr-FR" dirty="0"/>
              <a:t> : Aucune ambiguïté toléré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 descr="Une image contenant Police, Graphique, logo, texte&#10;&#10;Description générée automatiquement">
            <a:extLst>
              <a:ext uri="{FF2B5EF4-FFF2-40B4-BE49-F238E27FC236}">
                <a16:creationId xmlns:a16="http://schemas.microsoft.com/office/drawing/2014/main" id="{858560F9-0240-3985-41E2-39A7DCD8A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54" y="1965277"/>
            <a:ext cx="5093184" cy="26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Transparence : </a:t>
            </a:r>
            <a:r>
              <a:rPr lang="fr-FR" sz="3200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6951134" cy="4155757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800" dirty="0">
                <a:cs typeface="Calibri"/>
              </a:rPr>
              <a:t>Les utilisateurs doivent être informer dès qu’il y a récolte de données, qu’elle soit direct ou indirect.</a:t>
            </a: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endParaRPr lang="fr-FR" sz="2400" dirty="0">
              <a:cs typeface="Calibri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400" dirty="0">
                <a:cs typeface="Calibri"/>
              </a:rPr>
              <a:t>Récolte directe : (</a:t>
            </a:r>
            <a:r>
              <a:rPr lang="fr-FR" sz="2400" dirty="0"/>
              <a:t>formulaire, achat en ligne, souscription d’un contrat)</a:t>
            </a: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400" dirty="0">
                <a:cs typeface="Calibri"/>
              </a:rPr>
              <a:t>Récolte indirect : (</a:t>
            </a:r>
            <a:r>
              <a:rPr lang="fr-FR" sz="2400" dirty="0"/>
              <a:t>données récupérées auprès de partenaires commerciaux, de </a:t>
            </a:r>
            <a:r>
              <a:rPr lang="fr-FR" sz="2400" i="1" dirty="0"/>
              <a:t>data brokers</a:t>
            </a:r>
            <a:r>
              <a:rPr lang="fr-FR" sz="2400" dirty="0"/>
              <a:t>, de sources accessibles au public ou d’autres personnes</a:t>
            </a:r>
            <a:r>
              <a:rPr lang="fr-FR" sz="2400" dirty="0">
                <a:cs typeface="Calibri"/>
              </a:rPr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D7309C-17AB-E678-B638-92E930549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036" y="2333767"/>
            <a:ext cx="3810867" cy="31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847" y="375285"/>
            <a:ext cx="3976048" cy="77112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DIVULGATION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060" y="375285"/>
            <a:ext cx="5961202" cy="621658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1"/>
              <a:t>Les informations que l’entreprise doit fournir : </a:t>
            </a:r>
          </a:p>
          <a:p>
            <a:pPr rtl="0"/>
            <a:r>
              <a:rPr lang="fr-FR" b="1" u="sng" dirty="0"/>
              <a:t>L'identité et les coordonnées de l’organisme</a:t>
            </a:r>
            <a:r>
              <a:rPr lang="fr-FR" u="sng" dirty="0"/>
              <a:t> </a:t>
            </a:r>
            <a:r>
              <a:rPr lang="fr-FR" dirty="0"/>
              <a:t>qui collecte les données.</a:t>
            </a:r>
          </a:p>
          <a:p>
            <a:pPr rtl="0"/>
            <a:r>
              <a:rPr lang="fr-FR" b="1" dirty="0"/>
              <a:t>Les finalités</a:t>
            </a:r>
          </a:p>
          <a:p>
            <a:pPr rtl="0"/>
            <a:r>
              <a:rPr lang="fr-FR" b="1" dirty="0"/>
              <a:t>La base légale</a:t>
            </a:r>
            <a:r>
              <a:rPr lang="fr-FR" dirty="0"/>
              <a:t> sur laquelle repose le traitement des données</a:t>
            </a:r>
            <a:endParaRPr lang="fr-FR" b="1" dirty="0"/>
          </a:p>
          <a:p>
            <a:pPr rtl="0"/>
            <a:r>
              <a:rPr lang="fr-FR" b="1" dirty="0"/>
              <a:t>Le caractère obligatoire ou facultatif du recueil des données</a:t>
            </a:r>
          </a:p>
          <a:p>
            <a:pPr rtl="0"/>
            <a:r>
              <a:rPr lang="fr-FR" noProof="1"/>
              <a:t>Les destinataires ou catégories de destinataires des données</a:t>
            </a:r>
          </a:p>
          <a:p>
            <a:pPr rtl="0"/>
            <a:r>
              <a:rPr lang="fr-FR" noProof="1"/>
              <a:t>La durée de conservation des données</a:t>
            </a:r>
          </a:p>
          <a:p>
            <a:pPr rtl="0"/>
            <a:r>
              <a:rPr lang="fr-FR" b="1" dirty="0"/>
              <a:t>L'existence des droits des personnes concernées ainsi que les moyens de les exercer</a:t>
            </a:r>
            <a:r>
              <a:rPr lang="fr-FR" dirty="0"/>
              <a:t> </a:t>
            </a:r>
          </a:p>
          <a:p>
            <a:pPr rtl="0"/>
            <a:r>
              <a:rPr lang="fr-FR" b="1" dirty="0"/>
              <a:t>Les coordonnées du délégué à la protection des données</a:t>
            </a:r>
          </a:p>
          <a:p>
            <a:pPr rtl="0"/>
            <a:r>
              <a:rPr lang="fr-FR" b="1" dirty="0"/>
              <a:t>Le droit d’introduire une réclamation auprès de la CNIL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dirty="0"/>
              <a:t>Le SEO, quésaco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10363201" cy="3747180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0" indent="0" rtl="0">
              <a:buNone/>
            </a:pPr>
            <a:r>
              <a:rPr lang="fr-FR" noProof="1"/>
              <a:t>Le Search Engine Optimization est un ensemble de technique pour améliorer le référencement d’un site sur les moteurs de recherche, parmi elle : </a:t>
            </a:r>
          </a:p>
          <a:p>
            <a:pPr marL="0" indent="0">
              <a:buNone/>
            </a:pPr>
            <a:r>
              <a:rPr lang="fr-FR" b="1" dirty="0"/>
              <a:t>Organiser votre site</a:t>
            </a:r>
          </a:p>
          <a:p>
            <a:pPr marL="0" indent="0">
              <a:buNone/>
            </a:pPr>
            <a:r>
              <a:rPr lang="fr-FR" b="1" dirty="0"/>
              <a:t>	Utiliser des URL descriptives</a:t>
            </a:r>
          </a:p>
          <a:p>
            <a:pPr marL="0" indent="0">
              <a:buNone/>
            </a:pPr>
            <a:r>
              <a:rPr lang="fr-FR" b="1" dirty="0"/>
              <a:t>	Regrouper les pages traitant du même sujet dans des répertoires</a:t>
            </a:r>
          </a:p>
          <a:p>
            <a:pPr marL="0" indent="0">
              <a:buNone/>
            </a:pPr>
            <a:r>
              <a:rPr lang="fr-FR" b="1" dirty="0"/>
              <a:t>	Réduire le contenu en double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Source : </a:t>
            </a:r>
            <a:r>
              <a:rPr lang="fr-FR" b="1" dirty="0">
                <a:hlinkClick r:id="rId3"/>
              </a:rPr>
              <a:t>https://developers.google.com/search/docs/fundamentals/seo-starter-guide?hl=fr</a:t>
            </a:r>
            <a:r>
              <a:rPr lang="fr-FR" b="1" dirty="0"/>
              <a:t> </a:t>
            </a:r>
          </a:p>
          <a:p>
            <a:pPr marL="0" indent="0" rtl="0">
              <a:buNone/>
            </a:pPr>
            <a:endParaRPr lang="fr-FR" noProof="1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dirty="0"/>
              <a:t>Le SEO, quésaco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10363201" cy="3747180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0" indent="0" rtl="0">
              <a:buNone/>
            </a:pPr>
            <a:r>
              <a:rPr lang="fr-FR" noProof="1"/>
              <a:t>Le Search Engine Optimization est un ensemble de technique pour améliorer le référencement d’un site sur les moteurs de recherche, parmi elle : </a:t>
            </a:r>
          </a:p>
          <a:p>
            <a:r>
              <a:rPr lang="fr-FR" b="1" dirty="0"/>
              <a:t>Rendre votre site intéressant et utile</a:t>
            </a:r>
          </a:p>
          <a:p>
            <a:pPr marL="0" lvl="2" indent="0">
              <a:buNone/>
            </a:pPr>
            <a:r>
              <a:rPr lang="fr-FR" sz="2000" b="1" dirty="0"/>
              <a:t>	Anticiper les termes de recherche de vos lecteurs</a:t>
            </a:r>
          </a:p>
          <a:p>
            <a:pPr marL="0" indent="0">
              <a:buNone/>
            </a:pPr>
            <a:r>
              <a:rPr lang="fr-FR" b="1" dirty="0"/>
              <a:t>	Éviter de distraire les lecteurs avec des publicités</a:t>
            </a:r>
          </a:p>
          <a:p>
            <a:pPr marL="0" indent="0">
              <a:buNone/>
            </a:pPr>
            <a:r>
              <a:rPr lang="fr-FR" b="1" dirty="0"/>
              <a:t>	Fournir des liens vers des ressources pertinentes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Source : </a:t>
            </a:r>
            <a:r>
              <a:rPr lang="fr-FR" b="1" dirty="0">
                <a:hlinkClick r:id="rId3"/>
              </a:rPr>
              <a:t>https://developers.google.com/search/docs/fundamentals/seo-starter-guide?hl=fr</a:t>
            </a:r>
            <a:r>
              <a:rPr lang="fr-FR" b="1" dirty="0"/>
              <a:t> </a:t>
            </a:r>
          </a:p>
          <a:p>
            <a:pPr marL="0" indent="0" rtl="0">
              <a:buNone/>
            </a:pPr>
            <a:endParaRPr lang="fr-FR" noProof="1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42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dirty="0"/>
              <a:t>Le SEO, quésaco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10363201" cy="3747180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0" indent="0" rtl="0">
              <a:buNone/>
            </a:pPr>
            <a:r>
              <a:rPr lang="fr-FR" noProof="1"/>
              <a:t>Le Search Engine Optimization est un ensemble de technique pour améliorer le référencement d’un site sur les moteurs de recherche, parmi elle : </a:t>
            </a:r>
          </a:p>
          <a:p>
            <a:r>
              <a:rPr lang="fr-FR" b="1" dirty="0"/>
              <a:t>Influencer l'apparence de votre site dans la recherche Google</a:t>
            </a:r>
          </a:p>
          <a:p>
            <a:pPr marL="0" indent="0">
              <a:buNone/>
            </a:pPr>
            <a:r>
              <a:rPr lang="fr-FR" b="1" dirty="0"/>
              <a:t>	Influencer vos liens de titres</a:t>
            </a:r>
          </a:p>
          <a:p>
            <a:pPr marL="0" indent="0">
              <a:buNone/>
            </a:pPr>
            <a:r>
              <a:rPr lang="fr-FR" b="1" dirty="0"/>
              <a:t>	Contrôler vos extraits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Source : </a:t>
            </a:r>
            <a:r>
              <a:rPr lang="fr-FR" b="1" dirty="0">
                <a:hlinkClick r:id="rId3"/>
              </a:rPr>
              <a:t>https://developers.google.com/search/docs/fundamentals/seo-starter-guide?hl=fr</a:t>
            </a:r>
            <a:r>
              <a:rPr lang="fr-FR" b="1" dirty="0"/>
              <a:t> </a:t>
            </a:r>
          </a:p>
          <a:p>
            <a:pPr marL="0" indent="0" rtl="0">
              <a:buNone/>
            </a:pPr>
            <a:endParaRPr lang="fr-FR" noProof="1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183765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11_TF22318419_Win32" id="{28D935AA-0A2C-4633-A814-9D9F4C5AAF35}" vid="{B5778CF2-5BA9-4289-8915-E2FC3EB9B2F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épuré</Template>
  <TotalTime>332</TotalTime>
  <Words>678</Words>
  <Application>Microsoft Office PowerPoint</Application>
  <PresentationFormat>Grand écran</PresentationFormat>
  <Paragraphs>85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Personnalisé</vt:lpstr>
      <vt:lpstr>Présentation du pitch</vt:lpstr>
      <vt:lpstr>LE RGPD, quéquécé ? </vt:lpstr>
      <vt:lpstr>Les objectifs du RGPD</vt:lpstr>
      <vt:lpstr>Consentement explicite</vt:lpstr>
      <vt:lpstr>Transparence :  </vt:lpstr>
      <vt:lpstr>DIVULGATION</vt:lpstr>
      <vt:lpstr>Le SEO, quésaco ?</vt:lpstr>
      <vt:lpstr>Le SEO, quésaco ?</vt:lpstr>
      <vt:lpstr>Le SEO, quésaco ?</vt:lpstr>
      <vt:lpstr>Le SEO, quésaco ?</vt:lpstr>
      <vt:lpstr>Le SEO, quésaco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pitch</dc:title>
  <dc:creator>Jérémy Lenglet</dc:creator>
  <cp:lastModifiedBy>Jérémy Lenglet</cp:lastModifiedBy>
  <cp:revision>2</cp:revision>
  <dcterms:created xsi:type="dcterms:W3CDTF">2024-03-25T10:03:54Z</dcterms:created>
  <dcterms:modified xsi:type="dcterms:W3CDTF">2024-03-25T18:52:10Z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