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15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0F23C-9F71-4293-8E2A-C75EFD4185DE}" type="datetimeFigureOut">
              <a:rPr lang="en-150" smtClean="0"/>
              <a:t>20/03/2024</a:t>
            </a:fld>
            <a:endParaRPr lang="en-15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15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15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15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BDFA-5D3F-4108-ADAF-0773A888A5FF}" type="slidenum">
              <a:rPr lang="en-150" smtClean="0"/>
              <a:t>‹N°›</a:t>
            </a:fld>
            <a:endParaRPr lang="en-150"/>
          </a:p>
        </p:txBody>
      </p:sp>
    </p:spTree>
    <p:extLst>
      <p:ext uri="{BB962C8B-B14F-4D97-AF65-F5344CB8AC3E}">
        <p14:creationId xmlns:p14="http://schemas.microsoft.com/office/powerpoint/2010/main" val="185365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20785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41173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369221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40761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95275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60321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69844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407309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150413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88980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3/20/2024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‹N°›</a:t>
            </a:fld>
            <a:endParaRPr lang="en-US"/>
          </a:p>
        </p:txBody>
      </p:sp>
    </p:spTree>
    <p:extLst>
      <p:ext uri="{BB962C8B-B14F-4D97-AF65-F5344CB8AC3E}">
        <p14:creationId xmlns:p14="http://schemas.microsoft.com/office/powerpoint/2010/main" val="27162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3/20/2024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‹N°›</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6830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nil.fr/fr/reglement-europeen-protection-donnee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cnil.fr/cnil-direct/question/qui-prononce-les-sanctions-la-cnil?visiteur=pro"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cnil.fr/cnil-direct/question/sanctions-quelles-sont-les-etapes-de-la-procedure-de-sanction-la-cnil?visiteur=pr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7760" y="11"/>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lnSpc>
                <a:spcPct val="90000"/>
              </a:lnSpc>
            </a:pPr>
            <a:r>
              <a:rPr lang="fr-FR" sz="2800" dirty="0">
                <a:solidFill>
                  <a:srgbClr val="FFFFFF"/>
                </a:solidFill>
              </a:rPr>
              <a:t>Les RGPD : Qu’est-ce que c’est ? </a:t>
            </a:r>
            <a:endParaRPr lang="en-150" sz="2800" dirty="0">
              <a:solidFill>
                <a:srgbClr val="FFFFFF"/>
              </a:solidFill>
            </a:endParaRP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6C9E6B6-EF55-5081-B909-0A22385E08C8}"/>
              </a:ext>
            </a:extLst>
          </p:cNvPr>
          <p:cNvSpPr txBox="1"/>
          <p:nvPr/>
        </p:nvSpPr>
        <p:spPr>
          <a:xfrm>
            <a:off x="354934" y="1588263"/>
            <a:ext cx="11701919" cy="923330"/>
          </a:xfrm>
          <a:prstGeom prst="rect">
            <a:avLst/>
          </a:prstGeom>
          <a:noFill/>
        </p:spPr>
        <p:txBody>
          <a:bodyPr wrap="square" rtlCol="0">
            <a:spAutoFit/>
          </a:bodyPr>
          <a:lstStyle/>
          <a:p>
            <a:r>
              <a:rPr lang="fr-FR" dirty="0">
                <a:solidFill>
                  <a:schemeClr val="bg1"/>
                </a:solidFill>
              </a:rPr>
              <a:t>Le sigle RGPD signifie « </a:t>
            </a:r>
            <a:r>
              <a:rPr lang="fr-FR" dirty="0">
                <a:solidFill>
                  <a:schemeClr val="bg1"/>
                </a:solidFill>
                <a:hlinkClick r:id="rId3" tooltip="Le règlement général sur la protection des données - RGPD - Nouvelle fenêtre">
                  <a:extLst>
                    <a:ext uri="{A12FA001-AC4F-418D-AE19-62706E023703}">
                      <ahyp:hlinkClr xmlns:ahyp="http://schemas.microsoft.com/office/drawing/2018/hyperlinkcolor" val="tx"/>
                    </a:ext>
                  </a:extLst>
                </a:hlinkClick>
              </a:rPr>
              <a:t>Règlement Général sur la Protection des Données</a:t>
            </a:r>
            <a:r>
              <a:rPr lang="fr-FR" dirty="0">
                <a:solidFill>
                  <a:schemeClr val="bg1"/>
                </a:solidFill>
              </a:rPr>
              <a:t> »</a:t>
            </a:r>
          </a:p>
          <a:p>
            <a:r>
              <a:rPr lang="fr-FR" dirty="0">
                <a:solidFill>
                  <a:schemeClr val="bg1"/>
                </a:solidFill>
              </a:rPr>
              <a:t>Il harmonise les règles en Europe en offrant un cadre juridique unique aux professionnels. Il permet de développer leurs activités numériques au sein de l’UE en se fondant sur la confiance des utilisateurs.</a:t>
            </a:r>
          </a:p>
        </p:txBody>
      </p:sp>
      <p:sp>
        <p:nvSpPr>
          <p:cNvPr id="6" name="ZoneTexte 5">
            <a:extLst>
              <a:ext uri="{FF2B5EF4-FFF2-40B4-BE49-F238E27FC236}">
                <a16:creationId xmlns:a16="http://schemas.microsoft.com/office/drawing/2014/main" id="{D0775DD6-65DF-B928-2071-834774C633D1}"/>
              </a:ext>
            </a:extLst>
          </p:cNvPr>
          <p:cNvSpPr txBox="1"/>
          <p:nvPr/>
        </p:nvSpPr>
        <p:spPr>
          <a:xfrm>
            <a:off x="354933" y="3213428"/>
            <a:ext cx="11701920" cy="1477328"/>
          </a:xfrm>
          <a:prstGeom prst="rect">
            <a:avLst/>
          </a:prstGeom>
          <a:noFill/>
        </p:spPr>
        <p:txBody>
          <a:bodyPr wrap="square" rtlCol="0">
            <a:spAutoFit/>
          </a:bodyPr>
          <a:lstStyle/>
          <a:p>
            <a:r>
              <a:rPr lang="fr-FR" dirty="0">
                <a:solidFill>
                  <a:schemeClr val="bg1"/>
                </a:solidFill>
              </a:rPr>
              <a:t>Qui est concerné par le RGPD ?</a:t>
            </a:r>
          </a:p>
          <a:p>
            <a:r>
              <a:rPr lang="fr-FR" dirty="0">
                <a:solidFill>
                  <a:schemeClr val="bg1"/>
                </a:solidFill>
              </a:rPr>
              <a:t>Tout organisme quels que soient sa taille, son pays d’implantation, son activité, publique et privée, qui traite des données personnelles pour son compte ou non. </a:t>
            </a:r>
          </a:p>
          <a:p>
            <a:r>
              <a:rPr lang="fr-FR" dirty="0">
                <a:solidFill>
                  <a:schemeClr val="bg1"/>
                </a:solidFill>
              </a:rPr>
              <a:t>Le RGPD </a:t>
            </a:r>
            <a:r>
              <a:rPr lang="fr-FR" b="1" dirty="0">
                <a:solidFill>
                  <a:schemeClr val="bg1"/>
                </a:solidFill>
              </a:rPr>
              <a:t>concerne aussi les sous-traitants </a:t>
            </a:r>
            <a:r>
              <a:rPr lang="fr-FR" dirty="0">
                <a:solidFill>
                  <a:schemeClr val="bg1"/>
                </a:solidFill>
              </a:rPr>
              <a:t>qui traitent des données personnelles pour le compte d’autres organismes.</a:t>
            </a:r>
            <a:endParaRPr lang="fr-FR" b="1" dirty="0">
              <a:solidFill>
                <a:schemeClr val="bg1"/>
              </a:solidFill>
            </a:endParaRPr>
          </a:p>
        </p:txBody>
      </p:sp>
    </p:spTree>
    <p:extLst>
      <p:ext uri="{BB962C8B-B14F-4D97-AF65-F5344CB8AC3E}">
        <p14:creationId xmlns:p14="http://schemas.microsoft.com/office/powerpoint/2010/main" val="35948507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15497" y="-6287"/>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lnSpc>
                <a:spcPct val="90000"/>
              </a:lnSpc>
            </a:pPr>
            <a:r>
              <a:rPr lang="fr-FR" sz="2800" dirty="0">
                <a:solidFill>
                  <a:srgbClr val="FFFFFF"/>
                </a:solidFill>
              </a:rPr>
              <a:t>Quels sont les grands principes du RGPD</a:t>
            </a:r>
            <a:endParaRPr lang="en-150" sz="2800" dirty="0">
              <a:solidFill>
                <a:srgbClr val="FFFFFF"/>
              </a:solidFill>
            </a:endParaRP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E30178C-8DDE-D1AA-BC2E-25AFD73A07CC}"/>
              </a:ext>
            </a:extLst>
          </p:cNvPr>
          <p:cNvSpPr txBox="1"/>
          <p:nvPr/>
        </p:nvSpPr>
        <p:spPr>
          <a:xfrm>
            <a:off x="373303" y="1286336"/>
            <a:ext cx="11572523" cy="923330"/>
          </a:xfrm>
          <a:prstGeom prst="rect">
            <a:avLst/>
          </a:prstGeom>
          <a:noFill/>
        </p:spPr>
        <p:txBody>
          <a:bodyPr wrap="square" rtlCol="0">
            <a:spAutoFit/>
          </a:bodyPr>
          <a:lstStyle/>
          <a:p>
            <a:r>
              <a:rPr lang="fr-FR" b="1" u="sng" dirty="0">
                <a:solidFill>
                  <a:schemeClr val="bg1"/>
                </a:solidFill>
              </a:rPr>
              <a:t>Ne collectez que les données vraiment nécessaires pour atteindre votre objectif :</a:t>
            </a:r>
          </a:p>
          <a:p>
            <a:r>
              <a:rPr lang="fr-FR" b="1" dirty="0">
                <a:solidFill>
                  <a:schemeClr val="bg1"/>
                </a:solidFill>
              </a:rPr>
              <a:t>Le principe de minimisation</a:t>
            </a:r>
            <a:r>
              <a:rPr lang="fr-FR" dirty="0">
                <a:solidFill>
                  <a:schemeClr val="bg1"/>
                </a:solidFill>
              </a:rPr>
              <a:t> limite la collecte aux seules données strictement nécessaires à la réalisation de votre objectif.</a:t>
            </a:r>
            <a:endParaRPr lang="fr-FR" b="1" dirty="0">
              <a:solidFill>
                <a:schemeClr val="bg1"/>
              </a:solidFill>
            </a:endParaRPr>
          </a:p>
        </p:txBody>
      </p:sp>
      <p:sp>
        <p:nvSpPr>
          <p:cNvPr id="22" name="ZoneTexte 21">
            <a:extLst>
              <a:ext uri="{FF2B5EF4-FFF2-40B4-BE49-F238E27FC236}">
                <a16:creationId xmlns:a16="http://schemas.microsoft.com/office/drawing/2014/main" id="{8B81FD4C-BED2-B746-FDBE-F0314B2020F6}"/>
              </a:ext>
            </a:extLst>
          </p:cNvPr>
          <p:cNvSpPr txBox="1"/>
          <p:nvPr/>
        </p:nvSpPr>
        <p:spPr>
          <a:xfrm>
            <a:off x="357806" y="2209666"/>
            <a:ext cx="11572523" cy="646331"/>
          </a:xfrm>
          <a:prstGeom prst="rect">
            <a:avLst/>
          </a:prstGeom>
          <a:noFill/>
        </p:spPr>
        <p:txBody>
          <a:bodyPr wrap="square" rtlCol="0">
            <a:spAutoFit/>
          </a:bodyPr>
          <a:lstStyle/>
          <a:p>
            <a:r>
              <a:rPr lang="fr-FR" b="1" u="sng" dirty="0">
                <a:solidFill>
                  <a:schemeClr val="bg1"/>
                </a:solidFill>
              </a:rPr>
              <a:t>Soyez transparent :</a:t>
            </a:r>
          </a:p>
          <a:p>
            <a:r>
              <a:rPr lang="fr-FR" dirty="0">
                <a:solidFill>
                  <a:schemeClr val="bg1"/>
                </a:solidFill>
              </a:rPr>
              <a:t>Les personnes doivent être informées de leurs droits et des modalités d’exercice de ces droits.</a:t>
            </a:r>
            <a:endParaRPr lang="fr-FR" b="1" dirty="0">
              <a:solidFill>
                <a:schemeClr val="bg1"/>
              </a:solidFill>
            </a:endParaRPr>
          </a:p>
        </p:txBody>
      </p:sp>
      <p:sp>
        <p:nvSpPr>
          <p:cNvPr id="23" name="ZoneTexte 22">
            <a:extLst>
              <a:ext uri="{FF2B5EF4-FFF2-40B4-BE49-F238E27FC236}">
                <a16:creationId xmlns:a16="http://schemas.microsoft.com/office/drawing/2014/main" id="{58D6026E-D084-97B4-47FA-42A5EA3700A0}"/>
              </a:ext>
            </a:extLst>
          </p:cNvPr>
          <p:cNvSpPr txBox="1"/>
          <p:nvPr/>
        </p:nvSpPr>
        <p:spPr>
          <a:xfrm>
            <a:off x="357806" y="2862273"/>
            <a:ext cx="11572523" cy="923330"/>
          </a:xfrm>
          <a:prstGeom prst="rect">
            <a:avLst/>
          </a:prstGeom>
          <a:noFill/>
        </p:spPr>
        <p:txBody>
          <a:bodyPr wrap="square" rtlCol="0">
            <a:spAutoFit/>
          </a:bodyPr>
          <a:lstStyle/>
          <a:p>
            <a:r>
              <a:rPr lang="fr-FR" b="1" u="sng" dirty="0">
                <a:solidFill>
                  <a:schemeClr val="bg1"/>
                </a:solidFill>
              </a:rPr>
              <a:t>Organisez et facilitez l'exercice des droits des personnes :</a:t>
            </a:r>
          </a:p>
          <a:p>
            <a:r>
              <a:rPr lang="fr-FR" b="1" dirty="0">
                <a:solidFill>
                  <a:schemeClr val="bg1"/>
                </a:solidFill>
              </a:rPr>
              <a:t>Vous devez organiser des modalités permettant aux personnes d’exercer leurs droits (</a:t>
            </a:r>
            <a:r>
              <a:rPr lang="fr-FR" dirty="0">
                <a:solidFill>
                  <a:schemeClr val="bg1"/>
                </a:solidFill>
              </a:rPr>
              <a:t>consultation ou accès, de rectification ou de suppression des données</a:t>
            </a:r>
            <a:endParaRPr lang="fr-FR" b="1" dirty="0">
              <a:solidFill>
                <a:schemeClr val="bg1"/>
              </a:solidFill>
            </a:endParaRPr>
          </a:p>
        </p:txBody>
      </p:sp>
      <p:sp>
        <p:nvSpPr>
          <p:cNvPr id="24" name="ZoneTexte 23">
            <a:extLst>
              <a:ext uri="{FF2B5EF4-FFF2-40B4-BE49-F238E27FC236}">
                <a16:creationId xmlns:a16="http://schemas.microsoft.com/office/drawing/2014/main" id="{AB7EA5CE-C151-9556-A7FA-7DFBC663EE7C}"/>
              </a:ext>
            </a:extLst>
          </p:cNvPr>
          <p:cNvSpPr txBox="1"/>
          <p:nvPr/>
        </p:nvSpPr>
        <p:spPr>
          <a:xfrm>
            <a:off x="357806" y="3785603"/>
            <a:ext cx="11572523" cy="923330"/>
          </a:xfrm>
          <a:prstGeom prst="rect">
            <a:avLst/>
          </a:prstGeom>
          <a:noFill/>
        </p:spPr>
        <p:txBody>
          <a:bodyPr wrap="square" rtlCol="0">
            <a:spAutoFit/>
          </a:bodyPr>
          <a:lstStyle/>
          <a:p>
            <a:r>
              <a:rPr lang="fr-FR" b="1" u="sng" dirty="0">
                <a:solidFill>
                  <a:schemeClr val="bg1"/>
                </a:solidFill>
              </a:rPr>
              <a:t>Fixez des durées de conservation : </a:t>
            </a:r>
          </a:p>
          <a:p>
            <a:r>
              <a:rPr lang="fr-FR" dirty="0">
                <a:solidFill>
                  <a:schemeClr val="bg1"/>
                </a:solidFill>
              </a:rPr>
              <a:t>Elles ne sont conservées que le temps strictement nécessaire à la réalisation de l’objectif poursuivi. Elles doivent être par la suite détruites, anonymisées ou archivées dans le respect des obligations légales</a:t>
            </a:r>
            <a:endParaRPr lang="fr-FR" b="1" dirty="0">
              <a:solidFill>
                <a:schemeClr val="bg1"/>
              </a:solidFill>
            </a:endParaRPr>
          </a:p>
        </p:txBody>
      </p:sp>
      <p:sp>
        <p:nvSpPr>
          <p:cNvPr id="25" name="ZoneTexte 24">
            <a:extLst>
              <a:ext uri="{FF2B5EF4-FFF2-40B4-BE49-F238E27FC236}">
                <a16:creationId xmlns:a16="http://schemas.microsoft.com/office/drawing/2014/main" id="{5FA26CEF-5006-ABB7-1CAB-EB362A129186}"/>
              </a:ext>
            </a:extLst>
          </p:cNvPr>
          <p:cNvSpPr txBox="1"/>
          <p:nvPr/>
        </p:nvSpPr>
        <p:spPr>
          <a:xfrm>
            <a:off x="357806" y="4708933"/>
            <a:ext cx="11572523" cy="923330"/>
          </a:xfrm>
          <a:prstGeom prst="rect">
            <a:avLst/>
          </a:prstGeom>
          <a:noFill/>
        </p:spPr>
        <p:txBody>
          <a:bodyPr wrap="square" rtlCol="0">
            <a:spAutoFit/>
          </a:bodyPr>
          <a:lstStyle/>
          <a:p>
            <a:r>
              <a:rPr lang="fr-FR" b="1" u="sng" dirty="0">
                <a:solidFill>
                  <a:schemeClr val="bg1"/>
                </a:solidFill>
              </a:rPr>
              <a:t>Sécurisez les données et identifiez les risques</a:t>
            </a:r>
          </a:p>
          <a:p>
            <a:r>
              <a:rPr lang="fr-FR" b="1" dirty="0">
                <a:solidFill>
                  <a:schemeClr val="bg1"/>
                </a:solidFill>
              </a:rPr>
              <a:t>Vous devez prendre toutes les mesures utiles pour garantir la sécurité des données</a:t>
            </a:r>
            <a:r>
              <a:rPr lang="fr-FR" dirty="0">
                <a:solidFill>
                  <a:schemeClr val="bg1"/>
                </a:solidFill>
              </a:rPr>
              <a:t> : sécurité physique ou sécurité informatique, sécurisation des locaux, armoires et postes de travail,</a:t>
            </a:r>
            <a:endParaRPr lang="fr-FR" b="1" u="sng" dirty="0">
              <a:solidFill>
                <a:schemeClr val="bg1"/>
              </a:solidFill>
            </a:endParaRPr>
          </a:p>
        </p:txBody>
      </p:sp>
      <p:sp>
        <p:nvSpPr>
          <p:cNvPr id="26" name="ZoneTexte 25">
            <a:extLst>
              <a:ext uri="{FF2B5EF4-FFF2-40B4-BE49-F238E27FC236}">
                <a16:creationId xmlns:a16="http://schemas.microsoft.com/office/drawing/2014/main" id="{41C9A93F-A586-7E12-7F1D-C3B28842C5AC}"/>
              </a:ext>
            </a:extLst>
          </p:cNvPr>
          <p:cNvSpPr txBox="1"/>
          <p:nvPr/>
        </p:nvSpPr>
        <p:spPr>
          <a:xfrm>
            <a:off x="373303" y="5632263"/>
            <a:ext cx="11572523" cy="923330"/>
          </a:xfrm>
          <a:prstGeom prst="rect">
            <a:avLst/>
          </a:prstGeom>
          <a:noFill/>
        </p:spPr>
        <p:txBody>
          <a:bodyPr wrap="square" rtlCol="0">
            <a:spAutoFit/>
          </a:bodyPr>
          <a:lstStyle/>
          <a:p>
            <a:r>
              <a:rPr lang="fr-FR" b="1" u="sng" dirty="0">
                <a:solidFill>
                  <a:schemeClr val="bg1"/>
                </a:solidFill>
              </a:rPr>
              <a:t>Inscrivez la mise en conformité dans une démarche continue</a:t>
            </a:r>
          </a:p>
          <a:p>
            <a:r>
              <a:rPr lang="fr-FR" dirty="0">
                <a:solidFill>
                  <a:schemeClr val="bg1"/>
                </a:solidFill>
              </a:rPr>
              <a:t>Vérifiez régulièrement que les traitements n’ont pas évolué, que les procédures et les mesures de sécurité mises en place sont bien respectées et adaptez-les si besoin.</a:t>
            </a:r>
          </a:p>
        </p:txBody>
      </p:sp>
    </p:spTree>
    <p:extLst>
      <p:ext uri="{BB962C8B-B14F-4D97-AF65-F5344CB8AC3E}">
        <p14:creationId xmlns:p14="http://schemas.microsoft.com/office/powerpoint/2010/main" val="34744563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0" y="11"/>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lnSpc>
                <a:spcPct val="90000"/>
              </a:lnSpc>
            </a:pPr>
            <a:r>
              <a:rPr lang="fr-FR" sz="2800" dirty="0">
                <a:solidFill>
                  <a:srgbClr val="FFFFFF"/>
                </a:solidFill>
              </a:rPr>
              <a:t>En cas d’évolution des RGPD</a:t>
            </a:r>
            <a:endParaRPr lang="en-150" sz="2800" dirty="0">
              <a:solidFill>
                <a:srgbClr val="FFFFFF"/>
              </a:solidFill>
            </a:endParaRP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9E59E02-CCFB-8DFF-FB07-3E5353B2167C}"/>
              </a:ext>
            </a:extLst>
          </p:cNvPr>
          <p:cNvSpPr txBox="1"/>
          <p:nvPr/>
        </p:nvSpPr>
        <p:spPr>
          <a:xfrm>
            <a:off x="261669" y="1376641"/>
            <a:ext cx="11668662" cy="3693319"/>
          </a:xfrm>
          <a:prstGeom prst="rect">
            <a:avLst/>
          </a:prstGeom>
          <a:noFill/>
        </p:spPr>
        <p:txBody>
          <a:bodyPr wrap="square" rtlCol="0">
            <a:spAutoFit/>
          </a:bodyPr>
          <a:lstStyle/>
          <a:p>
            <a:r>
              <a:rPr lang="fr-FR" dirty="0">
                <a:solidFill>
                  <a:schemeClr val="bg1"/>
                </a:solidFill>
              </a:rPr>
              <a:t>En admettant une carrière dans le développement web freelance, il sera mathématiquement impossible au développeur de modifier  le code source de tous les sites web développer, il existe plusieurs mesures que vous pouvez prendre pour atténuer ce problème :</a:t>
            </a:r>
          </a:p>
          <a:p>
            <a:pPr marL="285750" indent="-285750">
              <a:buFont typeface="Arial" panose="020B0604020202020204" pitchFamily="34" charset="0"/>
              <a:buChar char="•"/>
            </a:pPr>
            <a:r>
              <a:rPr lang="fr-FR" b="1" dirty="0">
                <a:solidFill>
                  <a:schemeClr val="bg1"/>
                </a:solidFill>
              </a:rPr>
              <a:t>Documentation approfondie </a:t>
            </a:r>
            <a:r>
              <a:rPr lang="fr-FR" dirty="0">
                <a:solidFill>
                  <a:schemeClr val="bg1"/>
                </a:solidFill>
              </a:rPr>
              <a:t>sur le traitement des données</a:t>
            </a:r>
          </a:p>
          <a:p>
            <a:pPr marL="285750" indent="-285750">
              <a:buFont typeface="Arial" panose="020B0604020202020204" pitchFamily="34" charset="0"/>
              <a:buChar char="•"/>
            </a:pPr>
            <a:r>
              <a:rPr lang="fr-FR" b="1" dirty="0">
                <a:solidFill>
                  <a:schemeClr val="bg1"/>
                </a:solidFill>
              </a:rPr>
              <a:t>Contrats clairs</a:t>
            </a:r>
            <a:r>
              <a:rPr lang="fr-FR" dirty="0">
                <a:solidFill>
                  <a:schemeClr val="bg1"/>
                </a:solidFill>
              </a:rPr>
              <a:t> : Incluez des clauses dans vos contrats de développement indiquant que les clients sont responsables de maintenir le site web conforme aux réglementations en vigueur</a:t>
            </a:r>
          </a:p>
          <a:p>
            <a:pPr marL="285750" indent="-285750">
              <a:buFont typeface="Arial" panose="020B0604020202020204" pitchFamily="34" charset="0"/>
              <a:buChar char="•"/>
            </a:pPr>
            <a:r>
              <a:rPr lang="fr-FR" b="1" dirty="0">
                <a:solidFill>
                  <a:schemeClr val="bg1"/>
                </a:solidFill>
              </a:rPr>
              <a:t>Formation des clients</a:t>
            </a:r>
            <a:r>
              <a:rPr lang="fr-FR" dirty="0">
                <a:solidFill>
                  <a:schemeClr val="bg1"/>
                </a:solidFill>
              </a:rPr>
              <a:t> : Sensibilisez vos clients aux exigences du RGPD et à l'importance de maintenir leur site web en conformité</a:t>
            </a:r>
          </a:p>
          <a:p>
            <a:pPr marL="285750" indent="-285750">
              <a:buFont typeface="Arial" panose="020B0604020202020204" pitchFamily="34" charset="0"/>
              <a:buChar char="•"/>
            </a:pPr>
            <a:r>
              <a:rPr lang="fr-FR" b="1" dirty="0">
                <a:solidFill>
                  <a:schemeClr val="bg1"/>
                </a:solidFill>
              </a:rPr>
              <a:t>Surveillance continue</a:t>
            </a:r>
            <a:r>
              <a:rPr lang="fr-FR" dirty="0">
                <a:solidFill>
                  <a:schemeClr val="bg1"/>
                </a:solidFill>
              </a:rPr>
              <a:t> : Restez informé des évolutions législatives en matière de protection des données et informez vos clients des changements pertinents qui pourraient affecter leur site web</a:t>
            </a:r>
          </a:p>
          <a:p>
            <a:pPr marL="285750" indent="-285750">
              <a:buFont typeface="Arial" panose="020B0604020202020204" pitchFamily="34" charset="0"/>
              <a:buChar char="•"/>
            </a:pPr>
            <a:r>
              <a:rPr lang="fr-FR" b="1" dirty="0">
                <a:solidFill>
                  <a:schemeClr val="bg1"/>
                </a:solidFill>
              </a:rPr>
              <a:t>Collaboration avec des experts</a:t>
            </a:r>
            <a:r>
              <a:rPr lang="fr-FR" dirty="0">
                <a:solidFill>
                  <a:schemeClr val="bg1"/>
                </a:solidFill>
              </a:rPr>
              <a:t> : Si nécessaire, collaborez avec des experts en conformité RGPD ou des consultants juridiques spécialisés pour aider vos clients à mettre à jour leur site web conformément aux nouvelles exigences</a:t>
            </a:r>
          </a:p>
        </p:txBody>
      </p:sp>
    </p:spTree>
    <p:extLst>
      <p:ext uri="{BB962C8B-B14F-4D97-AF65-F5344CB8AC3E}">
        <p14:creationId xmlns:p14="http://schemas.microsoft.com/office/powerpoint/2010/main" val="13142423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15476" y="-796"/>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lnSpc>
                <a:spcPct val="90000"/>
              </a:lnSpc>
            </a:pPr>
            <a:r>
              <a:rPr lang="fr-FR" sz="2800" dirty="0">
                <a:solidFill>
                  <a:srgbClr val="FFFFFF"/>
                </a:solidFill>
              </a:rPr>
              <a:t>En cas de violation du RGPD</a:t>
            </a:r>
            <a:endParaRPr lang="en-150" sz="2800" dirty="0">
              <a:solidFill>
                <a:srgbClr val="FFFFFF"/>
              </a:solidFill>
            </a:endParaRP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7DFEDAE2-7926-BDB3-10CF-FDF01EE04A24}"/>
              </a:ext>
            </a:extLst>
          </p:cNvPr>
          <p:cNvSpPr txBox="1"/>
          <p:nvPr/>
        </p:nvSpPr>
        <p:spPr>
          <a:xfrm>
            <a:off x="357808" y="1311971"/>
            <a:ext cx="11572523" cy="3693319"/>
          </a:xfrm>
          <a:prstGeom prst="rect">
            <a:avLst/>
          </a:prstGeom>
          <a:noFill/>
        </p:spPr>
        <p:txBody>
          <a:bodyPr wrap="square" rtlCol="0">
            <a:spAutoFit/>
          </a:bodyPr>
          <a:lstStyle/>
          <a:p>
            <a:r>
              <a:rPr lang="fr-FR" dirty="0">
                <a:solidFill>
                  <a:schemeClr val="bg1"/>
                </a:solidFill>
              </a:rPr>
              <a:t>Lorsque des manquements au RGPD ou à la loi sont portés à sa connaissance, la </a:t>
            </a:r>
            <a:r>
              <a:rPr lang="fr-FR" dirty="0">
                <a:solidFill>
                  <a:schemeClr val="bg1"/>
                </a:solidFill>
                <a:hlinkClick r:id="rId3">
                  <a:extLst>
                    <a:ext uri="{A12FA001-AC4F-418D-AE19-62706E023703}">
                      <ahyp:hlinkClr xmlns:ahyp="http://schemas.microsoft.com/office/drawing/2018/hyperlinkcolor" val="tx"/>
                    </a:ext>
                  </a:extLst>
                </a:hlinkClick>
              </a:rPr>
              <a:t>formation restreinte</a:t>
            </a:r>
            <a:r>
              <a:rPr lang="fr-FR" dirty="0">
                <a:solidFill>
                  <a:schemeClr val="bg1"/>
                </a:solidFill>
              </a:rPr>
              <a:t> de la CNIL peut prononcer, après une </a:t>
            </a:r>
            <a:r>
              <a:rPr lang="fr-FR" dirty="0">
                <a:solidFill>
                  <a:schemeClr val="bg1"/>
                </a:solidFill>
                <a:hlinkClick r:id="rId4">
                  <a:extLst>
                    <a:ext uri="{A12FA001-AC4F-418D-AE19-62706E023703}">
                      <ahyp:hlinkClr xmlns:ahyp="http://schemas.microsoft.com/office/drawing/2018/hyperlinkcolor" val="tx"/>
                    </a:ext>
                  </a:extLst>
                </a:hlinkClick>
              </a:rPr>
              <a:t>procédure contradictoire</a:t>
            </a:r>
            <a:r>
              <a:rPr lang="fr-FR" dirty="0">
                <a:solidFill>
                  <a:schemeClr val="bg1"/>
                </a:solidFill>
              </a:rPr>
              <a:t>, l'une ou plusieurs des mesures suivantes : </a:t>
            </a:r>
          </a:p>
          <a:p>
            <a:pPr>
              <a:buFont typeface="Arial" panose="020B0604020202020204" pitchFamily="34" charset="0"/>
              <a:buChar char="•"/>
            </a:pPr>
            <a:r>
              <a:rPr lang="fr-FR" dirty="0">
                <a:solidFill>
                  <a:schemeClr val="bg1"/>
                </a:solidFill>
              </a:rPr>
              <a:t>Un rappel à l'ordre.</a:t>
            </a:r>
          </a:p>
          <a:p>
            <a:pPr>
              <a:buFont typeface="Arial" panose="020B0604020202020204" pitchFamily="34" charset="0"/>
              <a:buChar char="•"/>
            </a:pPr>
            <a:r>
              <a:rPr lang="fr-FR" dirty="0">
                <a:solidFill>
                  <a:schemeClr val="bg1"/>
                </a:solidFill>
              </a:rPr>
              <a:t>Une injonction de se mettre en conformité. Cette injonction peut être assortie d'une astreinte dont le montant ne peut excéder 100 000 euros par jour de retard.</a:t>
            </a:r>
          </a:p>
          <a:p>
            <a:pPr>
              <a:buFont typeface="Arial" panose="020B0604020202020204" pitchFamily="34" charset="0"/>
              <a:buChar char="•"/>
            </a:pPr>
            <a:r>
              <a:rPr lang="fr-FR" dirty="0">
                <a:solidFill>
                  <a:schemeClr val="bg1"/>
                </a:solidFill>
              </a:rPr>
              <a:t>Une limitation temporaire ou définitive du traitement, son interdiction ou le retrait d'une autorisation.</a:t>
            </a:r>
          </a:p>
          <a:p>
            <a:pPr>
              <a:buFont typeface="Arial" panose="020B0604020202020204" pitchFamily="34" charset="0"/>
              <a:buChar char="•"/>
            </a:pPr>
            <a:r>
              <a:rPr lang="fr-FR" dirty="0">
                <a:solidFill>
                  <a:schemeClr val="bg1"/>
                </a:solidFill>
              </a:rPr>
              <a:t>Le retrait d'une certification.</a:t>
            </a:r>
          </a:p>
          <a:p>
            <a:pPr>
              <a:buFont typeface="Arial" panose="020B0604020202020204" pitchFamily="34" charset="0"/>
              <a:buChar char="•"/>
            </a:pPr>
            <a:r>
              <a:rPr lang="fr-FR" dirty="0">
                <a:solidFill>
                  <a:schemeClr val="bg1"/>
                </a:solidFill>
              </a:rPr>
              <a:t>La suspension des flux de données adressées à un destinataire situé dans un pays tiers ou à une organisation internationale.</a:t>
            </a:r>
          </a:p>
          <a:p>
            <a:pPr>
              <a:buFont typeface="Arial" panose="020B0604020202020204" pitchFamily="34" charset="0"/>
              <a:buChar char="•"/>
            </a:pPr>
            <a:r>
              <a:rPr lang="fr-FR" dirty="0">
                <a:solidFill>
                  <a:schemeClr val="bg1"/>
                </a:solidFill>
              </a:rPr>
              <a:t>Une suspension partielle ou totale de la décision d'approbation des règles d'entreprise contraignantes (BCR).</a:t>
            </a:r>
          </a:p>
          <a:p>
            <a:pPr>
              <a:buFont typeface="Arial" panose="020B0604020202020204" pitchFamily="34" charset="0"/>
              <a:buChar char="•"/>
            </a:pPr>
            <a:r>
              <a:rPr lang="fr-FR" dirty="0">
                <a:solidFill>
                  <a:schemeClr val="bg1"/>
                </a:solidFill>
              </a:rPr>
              <a:t>Une amende administrative ne pouvant excéder 10 millions d'euros ou 2% du chiffre d'affaires annuel mondial de la société. Pour les manquements les plus graves, ce montant peut s'élever jusqu'à 20 millions d'euros ou 4% du chiffre d'affaires annuel mondial.</a:t>
            </a:r>
          </a:p>
        </p:txBody>
      </p:sp>
    </p:spTree>
    <p:extLst>
      <p:ext uri="{BB962C8B-B14F-4D97-AF65-F5344CB8AC3E}">
        <p14:creationId xmlns:p14="http://schemas.microsoft.com/office/powerpoint/2010/main" val="15554565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15476" y="-807"/>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r>
              <a:rPr lang="fr-FR" sz="1800" b="1" dirty="0"/>
              <a:t>Quels effets aura le RGPD sur votre SEO</a:t>
            </a: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F46125E5-BAE0-9DBF-0400-C18FD8A65F12}"/>
              </a:ext>
            </a:extLst>
          </p:cNvPr>
          <p:cNvSpPr txBox="1"/>
          <p:nvPr/>
        </p:nvSpPr>
        <p:spPr>
          <a:xfrm>
            <a:off x="357807" y="1319791"/>
            <a:ext cx="11572523" cy="4801314"/>
          </a:xfrm>
          <a:prstGeom prst="rect">
            <a:avLst/>
          </a:prstGeom>
          <a:noFill/>
        </p:spPr>
        <p:txBody>
          <a:bodyPr wrap="square" rtlCol="0">
            <a:spAutoFit/>
          </a:bodyPr>
          <a:lstStyle/>
          <a:p>
            <a:r>
              <a:rPr lang="fr-FR" b="1" dirty="0">
                <a:solidFill>
                  <a:schemeClr val="bg1"/>
                </a:solidFill>
              </a:rPr>
              <a:t>Les bandeaux cookies</a:t>
            </a:r>
            <a:r>
              <a:rPr lang="fr-FR" dirty="0">
                <a:solidFill>
                  <a:schemeClr val="bg1"/>
                </a:solidFill>
              </a:rPr>
              <a:t>, ces fenêtres contextuelles qui visent à recueillir le consentement des internautes pour l’installation de cookies, sont parfois décriés. Face au ralentissement du temps de chargement des pages, certains sites Web craignent d’être rétrogradés dans les moteurs de recherche, la vitesse de chargement des pages étant un critère de classement pour Google.</a:t>
            </a:r>
          </a:p>
          <a:p>
            <a:endParaRPr lang="fr-FR" dirty="0">
              <a:solidFill>
                <a:schemeClr val="bg1"/>
              </a:solidFill>
            </a:endParaRPr>
          </a:p>
          <a:p>
            <a:r>
              <a:rPr lang="fr-FR" b="1" dirty="0">
                <a:solidFill>
                  <a:schemeClr val="bg1"/>
                </a:solidFill>
              </a:rPr>
              <a:t>La conformité RGPD, un critère de référencement : </a:t>
            </a:r>
            <a:r>
              <a:rPr lang="fr-FR" dirty="0">
                <a:solidFill>
                  <a:schemeClr val="bg1"/>
                </a:solidFill>
              </a:rPr>
              <a:t>Google juge aujourd’hui le https tellement important que les utilisateurs de Chrome sont alertés à chacune de leurs tentatives de connexion à un site http (non sécurisé). Cette évolution favorable au HTTPS illustre la volonté de Google de commencer à privilégier les sites sécurisés pour en faire un facteur clé de leur algorithme. Par conséquent, il n’est pas à exclure que la collecte de données avec consentement exprès devienne un jour un critère déterminant pour le référencement de votre site par les moteurs de recherche.</a:t>
            </a:r>
          </a:p>
          <a:p>
            <a:endParaRPr lang="fr-FR" dirty="0">
              <a:solidFill>
                <a:schemeClr val="bg1"/>
              </a:solidFill>
            </a:endParaRPr>
          </a:p>
          <a:p>
            <a:r>
              <a:rPr lang="fr-FR" b="1" dirty="0">
                <a:solidFill>
                  <a:schemeClr val="bg1"/>
                </a:solidFill>
              </a:rPr>
              <a:t>RGPD : quelle incidence sur l’UX et l’ergonomie ? </a:t>
            </a:r>
            <a:r>
              <a:rPr lang="fr-FR" dirty="0">
                <a:solidFill>
                  <a:schemeClr val="bg1"/>
                </a:solidFill>
              </a:rPr>
              <a:t>Google et d’autres moteurs de recherche intègrent de plus en plus l’expérience utilisateur (UX) à leurs algorithmes de classement. Comme en attestent déjà les imposantes fenêtres de demande de consentement pour l’utilisation de cookies, l’UX des sites Web sera sans nul doute impacté par le RGPD.</a:t>
            </a:r>
          </a:p>
          <a:p>
            <a:endParaRPr lang="fr-FR" b="1" dirty="0">
              <a:solidFill>
                <a:schemeClr val="bg1"/>
              </a:solidFill>
            </a:endParaRPr>
          </a:p>
        </p:txBody>
      </p:sp>
    </p:spTree>
    <p:extLst>
      <p:ext uri="{BB962C8B-B14F-4D97-AF65-F5344CB8AC3E}">
        <p14:creationId xmlns:p14="http://schemas.microsoft.com/office/powerpoint/2010/main" val="13023926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15476" y="11"/>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r>
              <a:rPr lang="fr-FR" sz="1800" b="1" dirty="0"/>
              <a:t>SEO : Les bonnes pratiques</a:t>
            </a: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E98ED3A-D04B-391A-3DCB-364DE1720AE0}"/>
              </a:ext>
            </a:extLst>
          </p:cNvPr>
          <p:cNvSpPr txBox="1"/>
          <p:nvPr/>
        </p:nvSpPr>
        <p:spPr>
          <a:xfrm>
            <a:off x="357808" y="1311960"/>
            <a:ext cx="11572523" cy="5355312"/>
          </a:xfrm>
          <a:prstGeom prst="rect">
            <a:avLst/>
          </a:prstGeom>
          <a:noFill/>
        </p:spPr>
        <p:txBody>
          <a:bodyPr wrap="square" rtlCol="0">
            <a:spAutoFit/>
          </a:bodyPr>
          <a:lstStyle/>
          <a:p>
            <a:r>
              <a:rPr lang="fr-FR" b="1" i="1" u="sng" dirty="0">
                <a:solidFill>
                  <a:schemeClr val="bg1"/>
                </a:solidFill>
              </a:rPr>
              <a:t>Recherche de mot clés</a:t>
            </a:r>
            <a:r>
              <a:rPr lang="fr-FR" b="1" i="1" dirty="0">
                <a:solidFill>
                  <a:schemeClr val="bg1"/>
                </a:solidFill>
              </a:rPr>
              <a:t> </a:t>
            </a:r>
            <a:r>
              <a:rPr lang="fr-FR" dirty="0">
                <a:solidFill>
                  <a:schemeClr val="bg1"/>
                </a:solidFill>
              </a:rPr>
              <a:t>: Identifiez les mots clés pertinents pour votre contenu. Intégrez ces mots clés de manière naturelle dans votre contenu. Comme JS pour designer Javascript la POO (Programmation Orienter Objet), logique algorithmique. Montrer que vous savez de quoi vous parler, montrer aux utilisateurs qu’ils peuvent prendre votre site en référence pour toutes documentation</a:t>
            </a:r>
          </a:p>
          <a:p>
            <a:endParaRPr lang="fr-FR" dirty="0">
              <a:solidFill>
                <a:schemeClr val="bg1"/>
              </a:solidFill>
            </a:endParaRPr>
          </a:p>
          <a:p>
            <a:r>
              <a:rPr lang="fr-FR" b="1" i="1" u="sng" dirty="0">
                <a:solidFill>
                  <a:schemeClr val="bg1"/>
                </a:solidFill>
              </a:rPr>
              <a:t>Structure du site</a:t>
            </a:r>
            <a:r>
              <a:rPr lang="fr-FR" b="1" dirty="0">
                <a:solidFill>
                  <a:schemeClr val="bg1"/>
                </a:solidFill>
              </a:rPr>
              <a:t> </a:t>
            </a:r>
            <a:r>
              <a:rPr lang="fr-FR" dirty="0">
                <a:solidFill>
                  <a:schemeClr val="bg1"/>
                </a:solidFill>
              </a:rPr>
              <a:t>: Organisez votre site de manière logique avec une structure claire et des URL compréhensibles. Utilisez des balises de titre (</a:t>
            </a:r>
            <a:r>
              <a:rPr lang="fr-FR" dirty="0" err="1">
                <a:solidFill>
                  <a:schemeClr val="bg1"/>
                </a:solidFill>
              </a:rPr>
              <a:t>title</a:t>
            </a:r>
            <a:r>
              <a:rPr lang="fr-FR" dirty="0">
                <a:solidFill>
                  <a:schemeClr val="bg1"/>
                </a:solidFill>
              </a:rPr>
              <a:t> tags) et des balises de description (</a:t>
            </a:r>
            <a:r>
              <a:rPr lang="fr-FR" dirty="0" err="1">
                <a:solidFill>
                  <a:schemeClr val="bg1"/>
                </a:solidFill>
              </a:rPr>
              <a:t>meta</a:t>
            </a:r>
            <a:r>
              <a:rPr lang="fr-FR" dirty="0">
                <a:solidFill>
                  <a:schemeClr val="bg1"/>
                </a:solidFill>
              </a:rPr>
              <a:t> descriptions) pertinentes pour chaque page. Faites de votre site un endroit agréable à lire et ergonomiques sans contenus superflu.</a:t>
            </a:r>
          </a:p>
          <a:p>
            <a:endParaRPr lang="fr-FR" dirty="0">
              <a:solidFill>
                <a:schemeClr val="bg1"/>
              </a:solidFill>
            </a:endParaRPr>
          </a:p>
          <a:p>
            <a:r>
              <a:rPr lang="fr-FR" b="1" i="1" u="sng" dirty="0">
                <a:solidFill>
                  <a:schemeClr val="bg1"/>
                </a:solidFill>
              </a:rPr>
              <a:t>Contenu de qualité</a:t>
            </a:r>
            <a:r>
              <a:rPr lang="fr-FR" b="1" i="1" dirty="0">
                <a:solidFill>
                  <a:schemeClr val="bg1"/>
                </a:solidFill>
              </a:rPr>
              <a:t> </a:t>
            </a:r>
            <a:r>
              <a:rPr lang="fr-FR" dirty="0">
                <a:solidFill>
                  <a:schemeClr val="bg1"/>
                </a:solidFill>
              </a:rPr>
              <a:t>: Créez un contenu unique, pertinent et de qualité pour vos utilisateurs. Assurez-vous qu'il réponde aux questions et aux besoins de votre public cible. Ne vous limitez pas à du copier-coller d’autres sites, cela pourrait-être contre-productif, vous risquez de faire de la pub avec des sites avec plusieurs année d’expérience en SEO que vous.</a:t>
            </a:r>
          </a:p>
          <a:p>
            <a:endParaRPr lang="fr-FR" dirty="0">
              <a:solidFill>
                <a:schemeClr val="bg1"/>
              </a:solidFill>
            </a:endParaRPr>
          </a:p>
          <a:p>
            <a:r>
              <a:rPr lang="fr-FR" b="1" i="1" u="sng" dirty="0">
                <a:solidFill>
                  <a:schemeClr val="bg1"/>
                </a:solidFill>
              </a:rPr>
              <a:t>Optimisation technique</a:t>
            </a:r>
            <a:r>
              <a:rPr lang="fr-FR" b="1" i="1" dirty="0">
                <a:solidFill>
                  <a:schemeClr val="bg1"/>
                </a:solidFill>
              </a:rPr>
              <a:t> : </a:t>
            </a:r>
            <a:r>
              <a:rPr lang="fr-FR" dirty="0">
                <a:solidFill>
                  <a:schemeClr val="bg1"/>
                </a:solidFill>
              </a:rPr>
              <a:t>Assurez-vous que votre site est techniquement optimisé pour les moteurs de recherche. Cela inclut l'optimisation des balises HTML, la vitesse de chargement du site, la compatibilité mobile, etc.</a:t>
            </a:r>
          </a:p>
          <a:p>
            <a:endParaRPr lang="fr-FR" dirty="0">
              <a:solidFill>
                <a:schemeClr val="bg1"/>
              </a:solidFill>
            </a:endParaRPr>
          </a:p>
          <a:p>
            <a:r>
              <a:rPr lang="fr-FR" b="1" i="1" u="sng" dirty="0">
                <a:solidFill>
                  <a:schemeClr val="bg1"/>
                </a:solidFill>
              </a:rPr>
              <a:t>Backlinks</a:t>
            </a:r>
            <a:r>
              <a:rPr lang="fr-FR" dirty="0">
                <a:solidFill>
                  <a:schemeClr val="bg1"/>
                </a:solidFill>
              </a:rPr>
              <a:t>: Obtenez des </a:t>
            </a:r>
            <a:r>
              <a:rPr lang="fr-FR" dirty="0" err="1">
                <a:solidFill>
                  <a:schemeClr val="bg1"/>
                </a:solidFill>
              </a:rPr>
              <a:t>backlinks</a:t>
            </a:r>
            <a:r>
              <a:rPr lang="fr-FR" dirty="0">
                <a:solidFill>
                  <a:schemeClr val="bg1"/>
                </a:solidFill>
              </a:rPr>
              <a:t> de qualité à partir de sites pertinents et de confiance. Cela peut aider à améliorer votre classement dans les moteurs de recherche.</a:t>
            </a:r>
            <a:endParaRPr lang="en-150" dirty="0">
              <a:solidFill>
                <a:schemeClr val="bg1"/>
              </a:solidFill>
            </a:endParaRPr>
          </a:p>
        </p:txBody>
      </p:sp>
    </p:spTree>
    <p:extLst>
      <p:ext uri="{BB962C8B-B14F-4D97-AF65-F5344CB8AC3E}">
        <p14:creationId xmlns:p14="http://schemas.microsoft.com/office/powerpoint/2010/main" val="13498439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15476" y="11"/>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r>
              <a:rPr lang="fr-FR" sz="1800" b="1" dirty="0"/>
              <a:t>SEO : Les bonnes pratiques (suite)</a:t>
            </a: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D0E621C-9A87-CC6C-D90F-2CEED33C0335}"/>
              </a:ext>
            </a:extLst>
          </p:cNvPr>
          <p:cNvSpPr txBox="1"/>
          <p:nvPr/>
        </p:nvSpPr>
        <p:spPr>
          <a:xfrm>
            <a:off x="103517" y="1311960"/>
            <a:ext cx="11964838" cy="5078313"/>
          </a:xfrm>
          <a:prstGeom prst="rect">
            <a:avLst/>
          </a:prstGeom>
          <a:noFill/>
        </p:spPr>
        <p:txBody>
          <a:bodyPr wrap="square" rtlCol="0">
            <a:spAutoFit/>
          </a:bodyPr>
          <a:lstStyle/>
          <a:p>
            <a:r>
              <a:rPr lang="fr-FR" b="1" i="1" u="sng" dirty="0">
                <a:solidFill>
                  <a:schemeClr val="bg1"/>
                </a:solidFill>
              </a:rPr>
              <a:t>Performance du site </a:t>
            </a:r>
            <a:r>
              <a:rPr lang="fr-FR" dirty="0">
                <a:solidFill>
                  <a:schemeClr val="bg1"/>
                </a:solidFill>
              </a:rPr>
              <a:t>: Assurez-vous que votre site se charge rapidement. Utilisez des outils comme Google </a:t>
            </a:r>
            <a:r>
              <a:rPr lang="fr-FR" dirty="0" err="1">
                <a:solidFill>
                  <a:schemeClr val="bg1"/>
                </a:solidFill>
              </a:rPr>
              <a:t>PageSpeed</a:t>
            </a:r>
            <a:r>
              <a:rPr lang="fr-FR" dirty="0">
                <a:solidFill>
                  <a:schemeClr val="bg1"/>
                </a:solidFill>
              </a:rPr>
              <a:t> Insights pour identifier les problèmes de performance et les optimiser.</a:t>
            </a:r>
          </a:p>
          <a:p>
            <a:endParaRPr lang="fr-FR" dirty="0">
              <a:solidFill>
                <a:schemeClr val="bg1"/>
              </a:solidFill>
            </a:endParaRPr>
          </a:p>
          <a:p>
            <a:r>
              <a:rPr lang="fr-FR" b="1" i="1" u="sng" dirty="0">
                <a:solidFill>
                  <a:schemeClr val="bg1"/>
                </a:solidFill>
              </a:rPr>
              <a:t>Mobile-</a:t>
            </a:r>
            <a:r>
              <a:rPr lang="fr-FR" b="1" i="1" u="sng" dirty="0" err="1">
                <a:solidFill>
                  <a:schemeClr val="bg1"/>
                </a:solidFill>
              </a:rPr>
              <a:t>friendliness</a:t>
            </a:r>
            <a:r>
              <a:rPr lang="fr-FR" dirty="0">
                <a:solidFill>
                  <a:schemeClr val="bg1"/>
                </a:solidFill>
              </a:rPr>
              <a:t> : Votre site doit être compatible avec les appareils mobiles. Assurez-vous qu'il est responsive et que le contenu s'affiche correctement sur les petits écrans.</a:t>
            </a:r>
          </a:p>
          <a:p>
            <a:endParaRPr lang="fr-FR" dirty="0">
              <a:solidFill>
                <a:schemeClr val="bg1"/>
              </a:solidFill>
            </a:endParaRPr>
          </a:p>
          <a:p>
            <a:r>
              <a:rPr lang="fr-FR" b="1" i="1" u="sng" dirty="0">
                <a:solidFill>
                  <a:schemeClr val="bg1"/>
                </a:solidFill>
              </a:rPr>
              <a:t>URLs conviviales</a:t>
            </a:r>
            <a:r>
              <a:rPr lang="fr-FR" b="1" i="1" dirty="0">
                <a:solidFill>
                  <a:schemeClr val="bg1"/>
                </a:solidFill>
              </a:rPr>
              <a:t> </a:t>
            </a:r>
            <a:r>
              <a:rPr lang="fr-FR" dirty="0">
                <a:solidFill>
                  <a:schemeClr val="bg1"/>
                </a:solidFill>
              </a:rPr>
              <a:t>: Utilisez des URLs descriptives et conviviales pour les moteurs de recherche. Évitez les URLs génériques ou trop longues.</a:t>
            </a:r>
          </a:p>
          <a:p>
            <a:endParaRPr lang="fr-FR" dirty="0">
              <a:solidFill>
                <a:schemeClr val="bg1"/>
              </a:solidFill>
            </a:endParaRPr>
          </a:p>
          <a:p>
            <a:r>
              <a:rPr lang="fr-FR" b="1" i="1" u="sng" dirty="0">
                <a:solidFill>
                  <a:schemeClr val="bg1"/>
                </a:solidFill>
              </a:rPr>
              <a:t>Balises HTML</a:t>
            </a:r>
            <a:r>
              <a:rPr lang="fr-FR" b="1" i="1" dirty="0">
                <a:solidFill>
                  <a:schemeClr val="bg1"/>
                </a:solidFill>
              </a:rPr>
              <a:t> </a:t>
            </a:r>
            <a:r>
              <a:rPr lang="fr-FR" dirty="0">
                <a:solidFill>
                  <a:schemeClr val="bg1"/>
                </a:solidFill>
              </a:rPr>
              <a:t>: Utilisez des balises HTML appropriées telles que les balises de titre (</a:t>
            </a:r>
            <a:r>
              <a:rPr lang="fr-FR" dirty="0" err="1">
                <a:solidFill>
                  <a:schemeClr val="bg1"/>
                </a:solidFill>
              </a:rPr>
              <a:t>title</a:t>
            </a:r>
            <a:r>
              <a:rPr lang="fr-FR" dirty="0">
                <a:solidFill>
                  <a:schemeClr val="bg1"/>
                </a:solidFill>
              </a:rPr>
              <a:t> tags), les balises de description (</a:t>
            </a:r>
            <a:r>
              <a:rPr lang="fr-FR" dirty="0" err="1">
                <a:solidFill>
                  <a:schemeClr val="bg1"/>
                </a:solidFill>
              </a:rPr>
              <a:t>meta</a:t>
            </a:r>
            <a:r>
              <a:rPr lang="fr-FR" dirty="0">
                <a:solidFill>
                  <a:schemeClr val="bg1"/>
                </a:solidFill>
              </a:rPr>
              <a:t> descriptions), et les balises d'en-tête (header tags) pour structurer votre contenu et le rendre plus compréhensible pour les moteurs de recherche.</a:t>
            </a:r>
          </a:p>
          <a:p>
            <a:endParaRPr lang="fr-FR" dirty="0">
              <a:solidFill>
                <a:schemeClr val="bg1"/>
              </a:solidFill>
            </a:endParaRPr>
          </a:p>
          <a:p>
            <a:r>
              <a:rPr lang="fr-FR" b="1" i="1" u="sng" dirty="0" err="1">
                <a:solidFill>
                  <a:schemeClr val="bg1"/>
                </a:solidFill>
              </a:rPr>
              <a:t>Sitemap</a:t>
            </a:r>
            <a:r>
              <a:rPr lang="fr-FR" b="1" i="1" u="sng" dirty="0">
                <a:solidFill>
                  <a:schemeClr val="bg1"/>
                </a:solidFill>
              </a:rPr>
              <a:t> XML</a:t>
            </a:r>
            <a:r>
              <a:rPr lang="fr-FR" b="1" i="1" dirty="0">
                <a:solidFill>
                  <a:schemeClr val="bg1"/>
                </a:solidFill>
              </a:rPr>
              <a:t> </a:t>
            </a:r>
            <a:r>
              <a:rPr lang="fr-FR" dirty="0">
                <a:solidFill>
                  <a:schemeClr val="bg1"/>
                </a:solidFill>
              </a:rPr>
              <a:t>: Créez un </a:t>
            </a:r>
            <a:r>
              <a:rPr lang="fr-FR" dirty="0" err="1">
                <a:solidFill>
                  <a:schemeClr val="bg1"/>
                </a:solidFill>
              </a:rPr>
              <a:t>sitemap</a:t>
            </a:r>
            <a:r>
              <a:rPr lang="fr-FR" dirty="0">
                <a:solidFill>
                  <a:schemeClr val="bg1"/>
                </a:solidFill>
              </a:rPr>
              <a:t> XML et soumettez-le à Google </a:t>
            </a:r>
            <a:r>
              <a:rPr lang="fr-FR" dirty="0" err="1">
                <a:solidFill>
                  <a:schemeClr val="bg1"/>
                </a:solidFill>
              </a:rPr>
              <a:t>Search</a:t>
            </a:r>
            <a:r>
              <a:rPr lang="fr-FR" dirty="0">
                <a:solidFill>
                  <a:schemeClr val="bg1"/>
                </a:solidFill>
              </a:rPr>
              <a:t> Console pour aider les moteurs de recherche à découvrir et à indexer toutes les pages de votre site.</a:t>
            </a:r>
          </a:p>
          <a:p>
            <a:endParaRPr lang="fr-FR" dirty="0">
              <a:solidFill>
                <a:schemeClr val="bg1"/>
              </a:solidFill>
            </a:endParaRPr>
          </a:p>
          <a:p>
            <a:r>
              <a:rPr lang="fr-FR" b="1" i="1" u="sng" dirty="0">
                <a:solidFill>
                  <a:schemeClr val="bg1"/>
                </a:solidFill>
              </a:rPr>
              <a:t>Contenu mis à jour</a:t>
            </a:r>
            <a:r>
              <a:rPr lang="fr-FR" b="1" i="1" dirty="0">
                <a:solidFill>
                  <a:schemeClr val="bg1"/>
                </a:solidFill>
              </a:rPr>
              <a:t> </a:t>
            </a:r>
            <a:r>
              <a:rPr lang="fr-FR" dirty="0">
                <a:solidFill>
                  <a:schemeClr val="bg1"/>
                </a:solidFill>
              </a:rPr>
              <a:t>: Mettez régulièrement à jour votre contenu pour qu'il reste frais et pertinent. Les moteurs de recherche favorisent souvent le contenu mis à jour et actuel.</a:t>
            </a:r>
            <a:endParaRPr lang="en-150" dirty="0">
              <a:solidFill>
                <a:schemeClr val="bg1"/>
              </a:solidFill>
            </a:endParaRPr>
          </a:p>
        </p:txBody>
      </p:sp>
    </p:spTree>
    <p:extLst>
      <p:ext uri="{BB962C8B-B14F-4D97-AF65-F5344CB8AC3E}">
        <p14:creationId xmlns:p14="http://schemas.microsoft.com/office/powerpoint/2010/main" val="24050117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98FECEED-E442-35E0-6339-7A964630F0C1}"/>
              </a:ext>
            </a:extLst>
          </p:cNvPr>
          <p:cNvPicPr>
            <a:picLocks noChangeAspect="1"/>
          </p:cNvPicPr>
          <p:nvPr/>
        </p:nvPicPr>
        <p:blipFill rotWithShape="1">
          <a:blip r:embed="rId2"/>
          <a:srcRect t="11604" b="4127"/>
          <a:stretch/>
        </p:blipFill>
        <p:spPr>
          <a:xfrm>
            <a:off x="-15476" y="11"/>
            <a:ext cx="12191979" cy="6857989"/>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58B1670B-3098-08A2-F79B-464F1E7902F8}"/>
              </a:ext>
            </a:extLst>
          </p:cNvPr>
          <p:cNvSpPr>
            <a:spLocks noGrp="1"/>
          </p:cNvSpPr>
          <p:nvPr>
            <p:ph type="ctrTitle"/>
          </p:nvPr>
        </p:nvSpPr>
        <p:spPr>
          <a:xfrm>
            <a:off x="357808" y="159031"/>
            <a:ext cx="11572523" cy="870008"/>
          </a:xfrm>
        </p:spPr>
        <p:txBody>
          <a:bodyPr anchor="ctr">
            <a:normAutofit/>
          </a:bodyPr>
          <a:lstStyle/>
          <a:p>
            <a:pPr algn="ctr"/>
            <a:r>
              <a:rPr lang="fr-FR" sz="1800" b="1" dirty="0"/>
              <a:t>Conclusion</a:t>
            </a: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81737AFB-8978-526C-3F05-C5C93218D4B6}"/>
              </a:ext>
            </a:extLst>
          </p:cNvPr>
          <p:cNvSpPr txBox="1"/>
          <p:nvPr/>
        </p:nvSpPr>
        <p:spPr>
          <a:xfrm>
            <a:off x="357809" y="1397479"/>
            <a:ext cx="11460380" cy="646331"/>
          </a:xfrm>
          <a:prstGeom prst="rect">
            <a:avLst/>
          </a:prstGeom>
          <a:noFill/>
        </p:spPr>
        <p:txBody>
          <a:bodyPr wrap="square" rtlCol="0">
            <a:spAutoFit/>
          </a:bodyPr>
          <a:lstStyle/>
          <a:p>
            <a:r>
              <a:rPr lang="fr-FR" dirty="0">
                <a:solidFill>
                  <a:schemeClr val="bg1"/>
                </a:solidFill>
              </a:rPr>
              <a:t>Le référencement d’un site web n’est pas purement technique, l’utilisateur doit être au cœur de votre logique de développement. Rassurer le concernant votre compatibilité au RGPD et offrez-lui une UX parmi </a:t>
            </a:r>
            <a:r>
              <a:rPr lang="fr-FR">
                <a:solidFill>
                  <a:schemeClr val="bg1"/>
                </a:solidFill>
              </a:rPr>
              <a:t>les meilleurs.</a:t>
            </a:r>
            <a:endParaRPr lang="en-150" dirty="0">
              <a:solidFill>
                <a:schemeClr val="bg1"/>
              </a:solidFill>
            </a:endParaRPr>
          </a:p>
        </p:txBody>
      </p:sp>
    </p:spTree>
    <p:extLst>
      <p:ext uri="{BB962C8B-B14F-4D97-AF65-F5344CB8AC3E}">
        <p14:creationId xmlns:p14="http://schemas.microsoft.com/office/powerpoint/2010/main" val="40982007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sh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327</TotalTime>
  <Words>1368</Words>
  <Application>Microsoft Office PowerPoint</Application>
  <PresentationFormat>Grand écran</PresentationFormat>
  <Paragraphs>65</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Aptos</vt:lpstr>
      <vt:lpstr>Arial</vt:lpstr>
      <vt:lpstr>Avenir Next LT Pro</vt:lpstr>
      <vt:lpstr>Grandview Display</vt:lpstr>
      <vt:lpstr>DashVTI</vt:lpstr>
      <vt:lpstr>Les RGPD : Qu’est-ce que c’est ? </vt:lpstr>
      <vt:lpstr>Quels sont les grands principes du RGPD</vt:lpstr>
      <vt:lpstr>En cas d’évolution des RGPD</vt:lpstr>
      <vt:lpstr>En cas de violation du RGPD</vt:lpstr>
      <vt:lpstr>Quels effets aura le RGPD sur votre SEO</vt:lpstr>
      <vt:lpstr>SEO : Les bonnes pratiques</vt:lpstr>
      <vt:lpstr>SEO : Les bonnes pratiques (suite)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RGPD : Qu’est-ce que c’est ? </dc:title>
  <dc:creator>Jérémy Lenglet</dc:creator>
  <cp:lastModifiedBy>Jérémy Lenglet</cp:lastModifiedBy>
  <cp:revision>1</cp:revision>
  <dcterms:created xsi:type="dcterms:W3CDTF">2024-03-20T07:35:02Z</dcterms:created>
  <dcterms:modified xsi:type="dcterms:W3CDTF">2024-03-20T13:02:26Z</dcterms:modified>
</cp:coreProperties>
</file>