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8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3048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25146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Subtítulo"/>
          <p:cNvSpPr>
            <a:spLocks noGrp="1"/>
          </p:cNvSpPr>
          <p:nvPr>
            <p:ph type="subTitle" idx="1"/>
          </p:nvPr>
        </p:nvSpPr>
        <p:spPr>
          <a:xfrm>
            <a:off x="1371600" y="2819400"/>
            <a:ext cx="6400800" cy="1752600"/>
          </a:xfrm>
        </p:spPr>
        <p:txBody>
          <a:bodyPr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 smtClean="0"/>
              <a:t>Haga clic para modificar el estilo de subtítulo del patrón</a:t>
            </a:r>
            <a:endParaRPr kumimoji="0" lang="en-US"/>
          </a:p>
        </p:txBody>
      </p:sp>
      <p:sp>
        <p:nvSpPr>
          <p:cNvPr id="28" name="27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07/05/2020</a:t>
            </a:fld>
            <a:endParaRPr lang="es-ES"/>
          </a:p>
        </p:txBody>
      </p:sp>
      <p:sp>
        <p:nvSpPr>
          <p:cNvPr id="17" name="16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Conector recto"/>
          <p:cNvSpPr>
            <a:spLocks noChangeShapeType="1"/>
          </p:cNvSpPr>
          <p:nvPr/>
        </p:nvSpPr>
        <p:spPr bwMode="auto">
          <a:xfrm>
            <a:off x="155448" y="2420112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2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Título"/>
          <p:cNvSpPr>
            <a:spLocks noGrp="1"/>
          </p:cNvSpPr>
          <p:nvPr>
            <p:ph type="ctrTitle"/>
          </p:nvPr>
        </p:nvSpPr>
        <p:spPr>
          <a:xfrm>
            <a:off x="685800" y="381000"/>
            <a:ext cx="7772400" cy="1752600"/>
          </a:xfrm>
        </p:spPr>
        <p:txBody>
          <a:bodyPr anchor="b"/>
          <a:lstStyle>
            <a:lvl1pPr>
              <a:defRPr sz="4200">
                <a:solidFill>
                  <a:schemeClr val="accent1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7010400" y="0"/>
            <a:ext cx="21336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3" name="12 Conector recto"/>
          <p:cNvSpPr>
            <a:spLocks noChangeShapeType="1"/>
          </p:cNvSpPr>
          <p:nvPr/>
        </p:nvSpPr>
        <p:spPr bwMode="auto">
          <a:xfrm rot="5400000">
            <a:off x="4021836" y="3278124"/>
            <a:ext cx="6245352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Elipse"/>
          <p:cNvSpPr/>
          <p:nvPr/>
        </p:nvSpPr>
        <p:spPr>
          <a:xfrm>
            <a:off x="6839712" y="2925763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6934200" y="3020251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6915912" y="3009901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304800" y="304800"/>
            <a:ext cx="6553200" cy="5821366"/>
          </a:xfrm>
        </p:spPr>
        <p:txBody>
          <a:bodyPr vert="eaVert"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7391400" y="304801"/>
            <a:ext cx="1447800" cy="5851525"/>
          </a:xfrm>
        </p:spPr>
        <p:txBody>
          <a:bodyPr vert="eaVert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07/05/2020</a:t>
            </a:fld>
            <a:endParaRPr lang="es-ES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61688" y="1026372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8503920" cy="45720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1905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152400" y="2286000"/>
            <a:ext cx="8833104" cy="304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Rectángulo"/>
          <p:cNvSpPr>
            <a:spLocks noChangeArrowheads="1"/>
          </p:cNvSpPr>
          <p:nvPr/>
        </p:nvSpPr>
        <p:spPr bwMode="auto">
          <a:xfrm>
            <a:off x="155448" y="142352"/>
            <a:ext cx="8833104" cy="2139696"/>
          </a:xfrm>
          <a:prstGeom prst="rect">
            <a:avLst/>
          </a:prstGeom>
          <a:solidFill>
            <a:schemeClr val="accent1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1368426" y="2743200"/>
            <a:ext cx="6480174" cy="1673225"/>
          </a:xfrm>
        </p:spPr>
        <p:txBody>
          <a:bodyPr anchor="t"/>
          <a:lstStyle>
            <a:lvl1pPr marL="0" indent="0" algn="ctr">
              <a:buNone/>
              <a:defRPr sz="1600" b="1" cap="all" spc="25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07/05/2020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>
            <a:off x="152400" y="2438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4267200" y="2115312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4361688" y="2209800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2199450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533400"/>
            <a:ext cx="7772400" cy="1524000"/>
          </a:xfrm>
        </p:spPr>
        <p:txBody>
          <a:bodyPr anchor="b"/>
          <a:lstStyle>
            <a:lvl1pPr algn="ctr">
              <a:buNone/>
              <a:defRPr sz="4200" b="0" cap="none" baseline="0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</p:spPr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91200" y="6409944"/>
            <a:ext cx="3044952" cy="36576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07/05/2020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8" name="7 Conector recto"/>
          <p:cNvSpPr>
            <a:spLocks noChangeShapeType="1"/>
          </p:cNvSpPr>
          <p:nvPr/>
        </p:nvSpPr>
        <p:spPr bwMode="auto">
          <a:xfrm flipV="1">
            <a:off x="4563080" y="1575652"/>
            <a:ext cx="8921" cy="4819557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Marcador de contenido"/>
          <p:cNvSpPr>
            <a:spLocks noGrp="1"/>
          </p:cNvSpPr>
          <p:nvPr>
            <p:ph sz="half" idx="1"/>
          </p:nvPr>
        </p:nvSpPr>
        <p:spPr>
          <a:xfrm>
            <a:off x="301752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2" name="11 Marcador de contenido"/>
          <p:cNvSpPr>
            <a:spLocks noGrp="1"/>
          </p:cNvSpPr>
          <p:nvPr>
            <p:ph sz="half" idx="2"/>
          </p:nvPr>
        </p:nvSpPr>
        <p:spPr>
          <a:xfrm>
            <a:off x="4800600" y="1371600"/>
            <a:ext cx="4038600" cy="4681728"/>
          </a:xfrm>
        </p:spPr>
        <p:txBody>
          <a:bodyPr/>
          <a:lstStyle>
            <a:lvl1pPr>
              <a:defRPr sz="2500"/>
            </a:lvl1pPr>
          </a:lstStyle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9 Conector recto"/>
          <p:cNvSpPr>
            <a:spLocks noChangeShapeType="1"/>
          </p:cNvSpPr>
          <p:nvPr/>
        </p:nvSpPr>
        <p:spPr bwMode="auto">
          <a:xfrm flipV="1">
            <a:off x="4572000" y="2200275"/>
            <a:ext cx="0" cy="4187952"/>
          </a:xfrm>
          <a:prstGeom prst="line">
            <a:avLst/>
          </a:prstGeom>
          <a:noFill/>
          <a:ln w="9525" cap="flat" cmpd="sng" algn="ctr">
            <a:solidFill>
              <a:schemeClr val="tx2"/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white">
          <a:xfrm>
            <a:off x="0" y="0"/>
            <a:ext cx="9144000" cy="14478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1" name="10 Rectángulo"/>
          <p:cNvSpPr/>
          <p:nvPr/>
        </p:nvSpPr>
        <p:spPr>
          <a:xfrm>
            <a:off x="152400" y="1371600"/>
            <a:ext cx="8833104" cy="914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Rectángulo"/>
          <p:cNvSpPr>
            <a:spLocks noChangeArrowheads="1"/>
          </p:cNvSpPr>
          <p:nvPr/>
        </p:nvSpPr>
        <p:spPr bwMode="auto">
          <a:xfrm>
            <a:off x="145923" y="6391656"/>
            <a:ext cx="8833104" cy="310896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4040188" cy="732974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lang="en-US" sz="2200" b="1" dirty="0" smtClean="0">
                <a:solidFill>
                  <a:srgbClr val="FFFFFF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791330" y="1524000"/>
            <a:ext cx="4041775" cy="731520"/>
          </a:xfrm>
          <a:noFill/>
          <a:ln w="15875" cap="rnd" cmpd="sng" algn="ctr">
            <a:noFill/>
            <a:prstDash val="solid"/>
          </a:ln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anchor="ctr">
            <a:noAutofit/>
          </a:bodyPr>
          <a:lstStyle>
            <a:lvl1pPr marL="0" indent="0">
              <a:buNone/>
              <a:defRPr sz="2200" b="1"/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07/05/2020</a:t>
            </a:fld>
            <a:endParaRPr lang="es-ES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4800" y="6409944"/>
            <a:ext cx="3581400" cy="365760"/>
          </a:xfrm>
        </p:spPr>
        <p:txBody>
          <a:bodyPr/>
          <a:lstStyle/>
          <a:p>
            <a:endParaRPr lang="es-ES"/>
          </a:p>
        </p:txBody>
      </p:sp>
      <p:sp>
        <p:nvSpPr>
          <p:cNvPr id="15" name="14 Conector recto"/>
          <p:cNvSpPr>
            <a:spLocks noChangeShapeType="1"/>
          </p:cNvSpPr>
          <p:nvPr/>
        </p:nvSpPr>
        <p:spPr bwMode="auto">
          <a:xfrm>
            <a:off x="152400" y="128016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4" name="23 Marcador de contenido"/>
          <p:cNvSpPr>
            <a:spLocks noGrp="1"/>
          </p:cNvSpPr>
          <p:nvPr>
            <p:ph sz="quarter" idx="2"/>
          </p:nvPr>
        </p:nvSpPr>
        <p:spPr>
          <a:xfrm>
            <a:off x="301752" y="2471383"/>
            <a:ext cx="4041648" cy="3818404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6" name="25 Marcador de contenido"/>
          <p:cNvSpPr>
            <a:spLocks noGrp="1"/>
          </p:cNvSpPr>
          <p:nvPr>
            <p:ph sz="quarter" idx="4"/>
          </p:nvPr>
        </p:nvSpPr>
        <p:spPr>
          <a:xfrm>
            <a:off x="4800600" y="2471383"/>
            <a:ext cx="4038600" cy="3822192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25" name="24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26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42416"/>
            <a:ext cx="457200" cy="441325"/>
          </a:xfrm>
        </p:spPr>
        <p:txBody>
          <a:bodyPr/>
          <a:lstStyle>
            <a:lvl1pPr algn="ctr">
              <a:defRPr/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3" name="22 Título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07/05/2020</a:t>
            </a:fld>
            <a:endParaRPr lang="es-ES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343400" y="1036020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white">
          <a:xfrm>
            <a:off x="0" y="0"/>
            <a:ext cx="9144000" cy="155448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0" name="9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Rectángulo"/>
          <p:cNvSpPr>
            <a:spLocks noChangeArrowheads="1"/>
          </p:cNvSpPr>
          <p:nvPr/>
        </p:nvSpPr>
        <p:spPr bwMode="auto">
          <a:xfrm>
            <a:off x="146304" y="6391656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6" name="5 Rectángulo"/>
          <p:cNvSpPr>
            <a:spLocks noChangeArrowheads="1"/>
          </p:cNvSpPr>
          <p:nvPr/>
        </p:nvSpPr>
        <p:spPr bwMode="auto">
          <a:xfrm>
            <a:off x="152400" y="158496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07/05/2020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4267200" y="6324600"/>
            <a:ext cx="609600" cy="441324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18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4800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18872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3" name="12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81000" y="914400"/>
            <a:ext cx="2362200" cy="990600"/>
          </a:xfrm>
        </p:spPr>
        <p:txBody>
          <a:bodyPr anchor="b">
            <a:noAutofit/>
          </a:bodyPr>
          <a:lstStyle>
            <a:lvl1pPr algn="l">
              <a:buNone/>
              <a:defRPr sz="2200" b="1">
                <a:solidFill>
                  <a:srgbClr val="FFFFFF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381000" y="1981200"/>
            <a:ext cx="2362200" cy="4144963"/>
          </a:xfrm>
        </p:spPr>
        <p:txBody>
          <a:bodyPr/>
          <a:lstStyle>
            <a:lvl1pPr marL="0" indent="0">
              <a:spcAft>
                <a:spcPts val="1000"/>
              </a:spcAft>
              <a:buNone/>
              <a:defRPr sz="1600">
                <a:solidFill>
                  <a:srgbClr val="FFFFFF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2400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9" name="8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20" name="19 Marcador de contenido"/>
          <p:cNvSpPr>
            <a:spLocks noGrp="1"/>
          </p:cNvSpPr>
          <p:nvPr>
            <p:ph sz="quarter" idx="1"/>
          </p:nvPr>
        </p:nvSpPr>
        <p:spPr>
          <a:xfrm>
            <a:off x="3124200" y="685800"/>
            <a:ext cx="5638800" cy="5410200"/>
          </a:xfrm>
        </p:spPr>
        <p:txBody>
          <a:bodyPr/>
          <a:lstStyle/>
          <a:p>
            <a:pPr lvl="0" eaLnBrk="1" latinLnBrk="0" hangingPunct="1"/>
            <a:r>
              <a:rPr lang="es-ES" smtClean="0"/>
              <a:t>Haga clic para modificar el estilo de texto del patrón</a:t>
            </a:r>
          </a:p>
          <a:p>
            <a:pPr lvl="1" eaLnBrk="1" latinLnBrk="0" hangingPunct="1"/>
            <a:r>
              <a:rPr lang="es-ES" smtClean="0"/>
              <a:t>Segundo nivel</a:t>
            </a:r>
          </a:p>
          <a:p>
            <a:pPr lvl="2" eaLnBrk="1" latinLnBrk="0" hangingPunct="1"/>
            <a:r>
              <a:rPr lang="es-ES" smtClean="0"/>
              <a:t>Tercer nivel</a:t>
            </a:r>
          </a:p>
          <a:p>
            <a:pPr lvl="3" eaLnBrk="1" latinLnBrk="0" hangingPunct="1"/>
            <a:r>
              <a:rPr lang="es-ES" smtClean="0"/>
              <a:t>Cuarto nivel</a:t>
            </a:r>
          </a:p>
          <a:p>
            <a:pPr lvl="4" eaLnBrk="1" latinLnBrk="0" hangingPunct="1"/>
            <a:r>
              <a:rPr lang="es-ES" smtClean="0"/>
              <a:t>Quinto nivel</a:t>
            </a:r>
            <a:endParaRPr kumimoji="0" lang="en-US"/>
          </a:p>
        </p:txBody>
      </p:sp>
      <p:sp>
        <p:nvSpPr>
          <p:cNvPr id="10" name="9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10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>
            <a:lvl1pPr>
              <a:defRPr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1" name="20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47CFC-816F-41D0-AAC0-9BF4FEBC753E}" type="datetimeFigureOut">
              <a:rPr lang="es-ES" smtClean="0"/>
              <a:t>07/05/2020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383280" cy="365760"/>
          </a:xfrm>
        </p:spPr>
        <p:txBody>
          <a:bodyPr/>
          <a:lstStyle/>
          <a:p>
            <a:endParaRPr lang="es-E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20 Conector recto"/>
          <p:cNvSpPr>
            <a:spLocks noChangeShapeType="1"/>
          </p:cNvSpPr>
          <p:nvPr/>
        </p:nvSpPr>
        <p:spPr bwMode="auto">
          <a:xfrm>
            <a:off x="152400" y="533400"/>
            <a:ext cx="8833104" cy="0"/>
          </a:xfrm>
          <a:prstGeom prst="line">
            <a:avLst/>
          </a:prstGeom>
          <a:noFill/>
          <a:ln w="11430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20" name="19 Rectángulo"/>
          <p:cNvSpPr>
            <a:spLocks noChangeArrowheads="1"/>
          </p:cNvSpPr>
          <p:nvPr/>
        </p:nvSpPr>
        <p:spPr bwMode="auto">
          <a:xfrm>
            <a:off x="152400" y="152400"/>
            <a:ext cx="8833104" cy="301752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8" name="7 Rectángulo"/>
          <p:cNvSpPr/>
          <p:nvPr/>
        </p:nvSpPr>
        <p:spPr>
          <a:xfrm>
            <a:off x="152400" y="609600"/>
            <a:ext cx="2743200" cy="5867400"/>
          </a:xfrm>
          <a:prstGeom prst="rect">
            <a:avLst/>
          </a:prstGeom>
          <a:solidFill>
            <a:schemeClr val="accent1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2" name="11 Elipse"/>
          <p:cNvSpPr/>
          <p:nvPr/>
        </p:nvSpPr>
        <p:spPr>
          <a:xfrm>
            <a:off x="1295400" y="228600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3" name="12 Elipse"/>
          <p:cNvSpPr/>
          <p:nvPr/>
        </p:nvSpPr>
        <p:spPr>
          <a:xfrm>
            <a:off x="1389888" y="323088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1371600" y="312738"/>
            <a:ext cx="457200" cy="441325"/>
          </a:xfrm>
        </p:spPr>
        <p:txBody>
          <a:bodyPr/>
          <a:lstStyle/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3000375" y="5029200"/>
            <a:ext cx="5867400" cy="1219200"/>
          </a:xfrm>
        </p:spPr>
        <p:txBody>
          <a:bodyPr anchor="t">
            <a:noAutofit/>
          </a:bodyPr>
          <a:lstStyle>
            <a:lvl1pPr algn="l">
              <a:buNone/>
              <a:defRPr sz="2400" b="1">
                <a:solidFill>
                  <a:schemeClr val="tx2"/>
                </a:solidFill>
              </a:defRPr>
            </a:lvl1pPr>
          </a:lstStyle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3000375" y="609600"/>
            <a:ext cx="5867400" cy="4267200"/>
          </a:xfrm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 smtClean="0"/>
              <a:t>Haga clic en el icono para agregar una imagen</a:t>
            </a:r>
            <a:endParaRPr kumimoji="0" lang="en-US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381000" y="990600"/>
            <a:ext cx="2438400" cy="5257800"/>
          </a:xfrm>
        </p:spPr>
        <p:txBody>
          <a:bodyPr/>
          <a:lstStyle>
            <a:lvl1pPr marL="0" indent="0">
              <a:spcAft>
                <a:spcPts val="1000"/>
              </a:spcAft>
              <a:buFontTx/>
              <a:buNone/>
              <a:defRPr sz="1600">
                <a:solidFill>
                  <a:srgbClr val="FFFFFF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</p:txBody>
      </p:sp>
      <p:sp>
        <p:nvSpPr>
          <p:cNvPr id="22" name="21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>
          <a:xfrm>
            <a:off x="5788152" y="6404984"/>
            <a:ext cx="3044952" cy="365760"/>
          </a:xfrm>
        </p:spPr>
        <p:txBody>
          <a:bodyPr/>
          <a:lstStyle/>
          <a:p>
            <a:fld id="{7A847CFC-816F-41D0-AAC0-9BF4FEBC753E}" type="datetimeFigureOut">
              <a:rPr lang="es-ES" smtClean="0"/>
              <a:t>07/05/2020</a:t>
            </a:fld>
            <a:endParaRPr lang="es-ES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>
          <a:xfrm>
            <a:off x="301752" y="6410848"/>
            <a:ext cx="3584448" cy="365760"/>
          </a:xfrm>
        </p:spPr>
        <p:txBody>
          <a:bodyPr/>
          <a:lstStyle/>
          <a:p>
            <a:endParaRPr lang="es-E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16 Rectángulo"/>
          <p:cNvSpPr>
            <a:spLocks noChangeArrowheads="1"/>
          </p:cNvSpPr>
          <p:nvPr/>
        </p:nvSpPr>
        <p:spPr bwMode="white">
          <a:xfrm>
            <a:off x="0" y="6705600"/>
            <a:ext cx="9144000" cy="1524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6" name="15 Rectángulo"/>
          <p:cNvSpPr>
            <a:spLocks noChangeArrowheads="1"/>
          </p:cNvSpPr>
          <p:nvPr/>
        </p:nvSpPr>
        <p:spPr bwMode="white">
          <a:xfrm>
            <a:off x="0" y="0"/>
            <a:ext cx="9144000" cy="1393371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8" name="17 Rectángulo"/>
          <p:cNvSpPr>
            <a:spLocks noChangeArrowheads="1"/>
          </p:cNvSpPr>
          <p:nvPr/>
        </p:nvSpPr>
        <p:spPr bwMode="white">
          <a:xfrm>
            <a:off x="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9" name="18 Rectángulo"/>
          <p:cNvSpPr>
            <a:spLocks noChangeArrowheads="1"/>
          </p:cNvSpPr>
          <p:nvPr/>
        </p:nvSpPr>
        <p:spPr bwMode="white">
          <a:xfrm>
            <a:off x="8991600" y="0"/>
            <a:ext cx="152400" cy="6858000"/>
          </a:xfrm>
          <a:prstGeom prst="rect">
            <a:avLst/>
          </a:prstGeom>
          <a:solidFill>
            <a:srgbClr val="FFFFFF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9" name="8 Rectángulo"/>
          <p:cNvSpPr>
            <a:spLocks noChangeArrowheads="1"/>
          </p:cNvSpPr>
          <p:nvPr/>
        </p:nvSpPr>
        <p:spPr bwMode="auto">
          <a:xfrm>
            <a:off x="149352" y="6388385"/>
            <a:ext cx="8833104" cy="309563"/>
          </a:xfrm>
          <a:prstGeom prst="rect">
            <a:avLst/>
          </a:prstGeom>
          <a:solidFill>
            <a:schemeClr val="accent3"/>
          </a:solidFill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4" name="13 Marcador de fecha"/>
          <p:cNvSpPr>
            <a:spLocks noGrp="1"/>
          </p:cNvSpPr>
          <p:nvPr>
            <p:ph type="dt" sz="half" idx="2"/>
          </p:nvPr>
        </p:nvSpPr>
        <p:spPr>
          <a:xfrm>
            <a:off x="5791200" y="6404984"/>
            <a:ext cx="3044952" cy="36576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1400">
                <a:solidFill>
                  <a:srgbClr val="FFFFFF"/>
                </a:solidFill>
              </a:defRPr>
            </a:lvl1pPr>
          </a:lstStyle>
          <a:p>
            <a:fld id="{7A847CFC-816F-41D0-AAC0-9BF4FEBC753E}" type="datetimeFigureOut">
              <a:rPr lang="es-ES" smtClean="0"/>
              <a:t>07/05/2020</a:t>
            </a:fld>
            <a:endParaRPr lang="es-ES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04800" y="6410848"/>
            <a:ext cx="3581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>
                <a:solidFill>
                  <a:srgbClr val="FFFFFF"/>
                </a:solidFill>
              </a:defRPr>
            </a:lvl1pPr>
          </a:lstStyle>
          <a:p>
            <a:endParaRPr lang="es-ES"/>
          </a:p>
        </p:txBody>
      </p:sp>
      <p:sp>
        <p:nvSpPr>
          <p:cNvPr id="8" name="7 Rectángulo"/>
          <p:cNvSpPr>
            <a:spLocks noChangeArrowheads="1"/>
          </p:cNvSpPr>
          <p:nvPr/>
        </p:nvSpPr>
        <p:spPr bwMode="auto">
          <a:xfrm>
            <a:off x="152400" y="155448"/>
            <a:ext cx="8833104" cy="6547104"/>
          </a:xfrm>
          <a:prstGeom prst="rect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 dirty="0"/>
          </a:p>
        </p:txBody>
      </p:sp>
      <p:sp>
        <p:nvSpPr>
          <p:cNvPr id="10" name="9 Conector recto"/>
          <p:cNvSpPr>
            <a:spLocks noChangeShapeType="1"/>
          </p:cNvSpPr>
          <p:nvPr/>
        </p:nvSpPr>
        <p:spPr bwMode="auto">
          <a:xfrm>
            <a:off x="152400" y="1276743"/>
            <a:ext cx="8833104" cy="0"/>
          </a:xfrm>
          <a:prstGeom prst="line">
            <a:avLst/>
          </a:prstGeom>
          <a:noFill/>
          <a:ln w="9525" cap="flat" cmpd="sng" algn="ctr">
            <a:solidFill>
              <a:schemeClr val="accent3">
                <a:shade val="75000"/>
              </a:schemeClr>
            </a:solidFill>
            <a:prstDash val="sysDash"/>
            <a:round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anchor="ctr" compatLnSpc="1"/>
          <a:lstStyle/>
          <a:p>
            <a:endParaRPr kumimoji="0" lang="en-US"/>
          </a:p>
        </p:txBody>
      </p:sp>
      <p:sp>
        <p:nvSpPr>
          <p:cNvPr id="12" name="11 Elipse"/>
          <p:cNvSpPr/>
          <p:nvPr/>
        </p:nvSpPr>
        <p:spPr>
          <a:xfrm>
            <a:off x="4267200" y="956036"/>
            <a:ext cx="609600" cy="609600"/>
          </a:xfrm>
          <a:prstGeom prst="ellipse">
            <a:avLst/>
          </a:prstGeom>
          <a:solidFill>
            <a:srgbClr val="FFFFFF"/>
          </a:solidFill>
          <a:ln w="15875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5" name="14 Elipse"/>
          <p:cNvSpPr/>
          <p:nvPr/>
        </p:nvSpPr>
        <p:spPr>
          <a:xfrm>
            <a:off x="4361688" y="1050524"/>
            <a:ext cx="420624" cy="420624"/>
          </a:xfrm>
          <a:prstGeom prst="ellipse">
            <a:avLst/>
          </a:prstGeom>
          <a:solidFill>
            <a:srgbClr val="FFFFFF"/>
          </a:solidFill>
          <a:ln w="50800" cap="rnd" cmpd="dbl" algn="ctr">
            <a:solidFill>
              <a:schemeClr val="accent3">
                <a:shade val="75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3" name="22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4343400" y="1040174"/>
            <a:ext cx="457200" cy="441325"/>
          </a:xfrm>
          <a:prstGeom prst="rect">
            <a:avLst/>
          </a:prstGeom>
        </p:spPr>
        <p:txBody>
          <a:bodyPr vert="horz" lIns="45720" rIns="45720" anchor="ctr">
            <a:normAutofit/>
          </a:bodyPr>
          <a:lstStyle>
            <a:lvl1pPr algn="ctr" eaLnBrk="1" latinLnBrk="0" hangingPunct="1">
              <a:defRPr kumimoji="0" sz="1600">
                <a:solidFill>
                  <a:schemeClr val="accent3">
                    <a:shade val="75000"/>
                  </a:schemeClr>
                </a:solidFill>
              </a:defRPr>
            </a:lvl1pPr>
          </a:lstStyle>
          <a:p>
            <a:fld id="{132FADFE-3B8F-471C-ABF0-DBC7717ECBBC}" type="slidenum">
              <a:rPr lang="es-ES" smtClean="0"/>
              <a:t>‹Nº›</a:t>
            </a:fld>
            <a:endParaRPr lang="es-ES"/>
          </a:p>
        </p:txBody>
      </p:sp>
      <p:sp>
        <p:nvSpPr>
          <p:cNvPr id="22" name="21 Marcador de título"/>
          <p:cNvSpPr>
            <a:spLocks noGrp="1"/>
          </p:cNvSpPr>
          <p:nvPr>
            <p:ph type="title"/>
          </p:nvPr>
        </p:nvSpPr>
        <p:spPr>
          <a:xfrm>
            <a:off x="301752" y="228600"/>
            <a:ext cx="8534400" cy="758952"/>
          </a:xfrm>
          <a:prstGeom prst="rect">
            <a:avLst/>
          </a:prstGeom>
        </p:spPr>
        <p:txBody>
          <a:bodyPr vert="horz" anchor="b">
            <a:normAutofit/>
          </a:bodyPr>
          <a:lstStyle/>
          <a:p>
            <a:r>
              <a:rPr kumimoji="0" lang="es-ES" smtClean="0"/>
              <a:t>Haga clic para modificar el estilo de título del patrón</a:t>
            </a:r>
            <a:endParaRPr kumimoji="0" lang="en-US"/>
          </a:p>
        </p:txBody>
      </p:sp>
      <p:sp>
        <p:nvSpPr>
          <p:cNvPr id="13" name="12 Marcador de texto"/>
          <p:cNvSpPr>
            <a:spLocks noGrp="1"/>
          </p:cNvSpPr>
          <p:nvPr>
            <p:ph type="body" idx="1"/>
          </p:nvPr>
        </p:nvSpPr>
        <p:spPr>
          <a:xfrm>
            <a:off x="301752" y="1524000"/>
            <a:ext cx="8534400" cy="459943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 smtClean="0"/>
              <a:t>Haga clic para modificar el estilo de texto del patrón</a:t>
            </a:r>
          </a:p>
          <a:p>
            <a:pPr lvl="1" eaLnBrk="1" latinLnBrk="0" hangingPunct="1"/>
            <a:r>
              <a:rPr kumimoji="0" lang="es-ES" smtClean="0"/>
              <a:t>Segundo nivel</a:t>
            </a:r>
          </a:p>
          <a:p>
            <a:pPr lvl="2" eaLnBrk="1" latinLnBrk="0" hangingPunct="1"/>
            <a:r>
              <a:rPr kumimoji="0" lang="es-ES" smtClean="0"/>
              <a:t>Tercer nivel</a:t>
            </a:r>
          </a:p>
          <a:p>
            <a:pPr lvl="3" eaLnBrk="1" latinLnBrk="0" hangingPunct="1"/>
            <a:r>
              <a:rPr kumimoji="0" lang="es-ES" smtClean="0"/>
              <a:t>Cuarto nivel</a:t>
            </a:r>
          </a:p>
          <a:p>
            <a:pPr lvl="4" eaLnBrk="1" latinLnBrk="0" hangingPunct="1"/>
            <a:r>
              <a:rPr kumimoji="0" lang="es-ES" smtClean="0"/>
              <a:t>Quinto nivel</a:t>
            </a:r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rtl="0" eaLnBrk="1" latinLnBrk="0" hangingPunct="1">
        <a:spcBef>
          <a:spcPct val="0"/>
        </a:spcBef>
        <a:buNone/>
        <a:defRPr kumimoji="0" sz="3300" kern="1200">
          <a:solidFill>
            <a:schemeClr val="accent3">
              <a:shade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"/>
        <a:buChar char=""/>
        <a:defRPr kumimoji="0" sz="22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ct val="20000"/>
        </a:spcBef>
        <a:buClr>
          <a:schemeClr val="accent3"/>
        </a:buClr>
        <a:buSzPct val="75000"/>
        <a:buFont typeface="Wingdings 2"/>
        <a:buChar char="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ct val="20000"/>
        </a:spcBef>
        <a:buClr>
          <a:schemeClr val="accent4"/>
        </a:buClr>
        <a:buSzPct val="70000"/>
        <a:buFont typeface="Wingdings"/>
        <a:buChar char=""/>
        <a:defRPr kumimoji="0" sz="2000" kern="1200">
          <a:solidFill>
            <a:schemeClr val="tx2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ct val="20000"/>
        </a:spcBef>
        <a:buClr>
          <a:schemeClr val="accent5"/>
        </a:buClr>
        <a:buFontTx/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1">
            <a:shade val="75000"/>
          </a:schemeClr>
        </a:buClr>
        <a:buSzPct val="90000"/>
        <a:buChar char="•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03120" indent="-182880" algn="l" rtl="0" eaLnBrk="1" latinLnBrk="0" hangingPunct="1">
        <a:spcBef>
          <a:spcPct val="20000"/>
        </a:spcBef>
        <a:buClr>
          <a:schemeClr val="accent4">
            <a:shade val="75000"/>
          </a:schemeClr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377440" indent="-182880" algn="l" rtl="0" eaLnBrk="1" latinLnBrk="0" hangingPunct="1">
        <a:spcBef>
          <a:spcPct val="20000"/>
        </a:spcBef>
        <a:buClr>
          <a:schemeClr val="accent2">
            <a:shade val="75000"/>
          </a:schemeClr>
        </a:buClr>
        <a:buSzPct val="90000"/>
        <a:buChar char="•"/>
        <a:defRPr kumimoji="0" sz="1400" kern="1200" cap="all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899592" y="2492896"/>
            <a:ext cx="7772400" cy="1752600"/>
          </a:xfrm>
        </p:spPr>
        <p:txBody>
          <a:bodyPr/>
          <a:lstStyle/>
          <a:p>
            <a:r>
              <a:rPr lang="es-AR" dirty="0" smtClean="0"/>
              <a:t>Manejo de Excepciones</a:t>
            </a:r>
            <a:endParaRPr lang="es-AR" dirty="0" smtClean="0"/>
          </a:p>
        </p:txBody>
      </p:sp>
    </p:spTree>
    <p:extLst>
      <p:ext uri="{BB962C8B-B14F-4D97-AF65-F5344CB8AC3E}">
        <p14:creationId xmlns:p14="http://schemas.microsoft.com/office/powerpoint/2010/main" val="1358932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throw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Función utilizada para disparar una excepción desde el código.</a:t>
            </a:r>
          </a:p>
          <a:p>
            <a:r>
              <a:rPr lang="es-AR" dirty="0" smtClean="0"/>
              <a:t>El uso es </a:t>
            </a:r>
          </a:p>
          <a:p>
            <a:pPr lvl="1"/>
            <a:r>
              <a:rPr lang="es-AR" dirty="0" err="1" smtClean="0"/>
              <a:t>throw</a:t>
            </a:r>
            <a:r>
              <a:rPr lang="es-AR" dirty="0" smtClean="0"/>
              <a:t> new </a:t>
            </a:r>
            <a:r>
              <a:rPr lang="es-AR" dirty="0" err="1" smtClean="0"/>
              <a:t>Exception</a:t>
            </a:r>
            <a:r>
              <a:rPr lang="es-AR" dirty="0" smtClean="0"/>
              <a:t>(«</a:t>
            </a:r>
            <a:r>
              <a:rPr lang="es-AR" dirty="0" err="1" smtClean="0"/>
              <a:t>mesaje</a:t>
            </a:r>
            <a:r>
              <a:rPr lang="es-AR" dirty="0" smtClean="0"/>
              <a:t>»);</a:t>
            </a:r>
            <a:endParaRPr lang="es-AR" u="sng" dirty="0" smtClean="0"/>
          </a:p>
          <a:p>
            <a:pPr lvl="1"/>
            <a:r>
              <a:rPr lang="en-US" dirty="0"/>
              <a:t>throw new </a:t>
            </a:r>
            <a:r>
              <a:rPr lang="en-US" dirty="0" err="1"/>
              <a:t>ArithmeticException</a:t>
            </a:r>
            <a:r>
              <a:rPr lang="en-US" dirty="0"/>
              <a:t>("not valid");  </a:t>
            </a:r>
            <a:endParaRPr lang="en-US" dirty="0" smtClean="0"/>
          </a:p>
          <a:p>
            <a:pPr lvl="1"/>
            <a:r>
              <a:rPr lang="en-US" dirty="0"/>
              <a:t>throw new </a:t>
            </a:r>
            <a:r>
              <a:rPr lang="en-US" dirty="0" err="1"/>
              <a:t>IOException</a:t>
            </a:r>
            <a:r>
              <a:rPr lang="en-US" dirty="0"/>
              <a:t>("sorry device error);  </a:t>
            </a:r>
            <a:endParaRPr lang="es-AR" dirty="0" smtClean="0"/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s-AR" dirty="0"/>
              <a:t>Ver ejemplo </a:t>
            </a:r>
            <a:r>
              <a:rPr lang="es-AR" dirty="0" smtClean="0"/>
              <a:t>ExceptionExample05</a:t>
            </a:r>
            <a:endParaRPr lang="es-AR" dirty="0"/>
          </a:p>
          <a:p>
            <a:endParaRPr lang="es-AR" dirty="0" smtClean="0"/>
          </a:p>
          <a:p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8693851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throws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s-AR" dirty="0" smtClean="0"/>
              <a:t>Es usada para declarar un excepción.</a:t>
            </a:r>
          </a:p>
          <a:p>
            <a:r>
              <a:rPr lang="es-AR" dirty="0" smtClean="0"/>
              <a:t>Normalmente el </a:t>
            </a:r>
            <a:r>
              <a:rPr lang="es-AR" dirty="0" err="1" smtClean="0"/>
              <a:t>Exception</a:t>
            </a:r>
            <a:r>
              <a:rPr lang="es-AR" dirty="0" smtClean="0"/>
              <a:t> </a:t>
            </a:r>
            <a:r>
              <a:rPr lang="es-AR" dirty="0" err="1" smtClean="0"/>
              <a:t>Handling</a:t>
            </a:r>
            <a:r>
              <a:rPr lang="es-AR" dirty="0" smtClean="0"/>
              <a:t> es usado para manejar las excepciones Checked.</a:t>
            </a:r>
          </a:p>
          <a:p>
            <a:r>
              <a:rPr lang="es-AR" dirty="0" smtClean="0"/>
              <a:t>Las Unchecked son fallas del programador de no validar los datos antes de usarlos.</a:t>
            </a:r>
          </a:p>
          <a:p>
            <a:r>
              <a:rPr lang="es-AR" dirty="0" smtClean="0"/>
              <a:t>Por lo tanto </a:t>
            </a:r>
          </a:p>
          <a:p>
            <a:pPr lvl="1"/>
            <a:r>
              <a:rPr lang="es-AR" dirty="0" smtClean="0"/>
              <a:t>Las Checked son las que debemos manejar</a:t>
            </a:r>
          </a:p>
          <a:p>
            <a:pPr lvl="1"/>
            <a:r>
              <a:rPr lang="es-AR" dirty="0" smtClean="0"/>
              <a:t>Las Unchecked son omisiones del programador, así que las puede arreglar</a:t>
            </a:r>
          </a:p>
          <a:p>
            <a:pPr lvl="1"/>
            <a:r>
              <a:rPr lang="es-AR" dirty="0" smtClean="0"/>
              <a:t>Los errores no los podemos controlar</a:t>
            </a:r>
          </a:p>
          <a:p>
            <a:r>
              <a:rPr lang="es-AR" dirty="0" err="1" smtClean="0"/>
              <a:t>Throws</a:t>
            </a:r>
            <a:r>
              <a:rPr lang="es-AR" dirty="0" smtClean="0"/>
              <a:t> es usado para poder propagar las excepciones Checked.</a:t>
            </a:r>
          </a:p>
          <a:p>
            <a:pPr lvl="1"/>
            <a:r>
              <a:rPr lang="es-AR" dirty="0"/>
              <a:t>Ver ExceptionExample06, propagación de unchecked</a:t>
            </a:r>
          </a:p>
          <a:p>
            <a:pPr lvl="1"/>
            <a:r>
              <a:rPr lang="es-AR" dirty="0"/>
              <a:t>Ver </a:t>
            </a:r>
            <a:r>
              <a:rPr lang="es-AR" dirty="0" smtClean="0"/>
              <a:t>ExceptionExample07, no propagación </a:t>
            </a:r>
            <a:r>
              <a:rPr lang="es-AR" dirty="0"/>
              <a:t>de </a:t>
            </a:r>
            <a:r>
              <a:rPr lang="es-AR" dirty="0" smtClean="0"/>
              <a:t>checked</a:t>
            </a:r>
          </a:p>
          <a:p>
            <a:pPr lvl="1"/>
            <a:r>
              <a:rPr lang="es-AR" dirty="0"/>
              <a:t>Ver </a:t>
            </a:r>
            <a:r>
              <a:rPr lang="es-AR" dirty="0" smtClean="0"/>
              <a:t>ExceptionExample08, </a:t>
            </a:r>
            <a:r>
              <a:rPr lang="es-AR" dirty="0"/>
              <a:t>propagación de </a:t>
            </a:r>
            <a:r>
              <a:rPr lang="es-AR" dirty="0" smtClean="0"/>
              <a:t>checked</a:t>
            </a:r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34640126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AR" dirty="0" smtClean="0"/>
              <a:t>Manejo de Excepciones con </a:t>
            </a:r>
            <a:br>
              <a:rPr lang="es-AR" dirty="0" smtClean="0"/>
            </a:br>
            <a:r>
              <a:rPr lang="es-AR" dirty="0" smtClean="0"/>
              <a:t>Sobre-escritura de Métodos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smtClean="0"/>
              <a:t>Si una superclase no declara un excepción, la sobre-escritura del método en la subclase no puede declarar una excepción checked</a:t>
            </a:r>
          </a:p>
          <a:p>
            <a:pPr lvl="1"/>
            <a:r>
              <a:rPr lang="es-AR" dirty="0" smtClean="0"/>
              <a:t>Ver ExceptionExample09</a:t>
            </a:r>
          </a:p>
          <a:p>
            <a:r>
              <a:rPr lang="es-AR" dirty="0" smtClean="0"/>
              <a:t>Si una superclase no declara una excepción, la sobre-escritura del método en la subclase no puede declarar una excepción checked, pero si una unchecked</a:t>
            </a:r>
          </a:p>
          <a:p>
            <a:pPr lvl="1"/>
            <a:r>
              <a:rPr lang="es-AR" dirty="0"/>
              <a:t>Ver </a:t>
            </a:r>
            <a:r>
              <a:rPr lang="es-AR" dirty="0" smtClean="0"/>
              <a:t>ExceptionExample10</a:t>
            </a:r>
            <a:endParaRPr lang="es-AR" u="sng" dirty="0" smtClean="0"/>
          </a:p>
          <a:p>
            <a:r>
              <a:rPr lang="es-AR" dirty="0" smtClean="0"/>
              <a:t>Si una superclase declara una excepción, la sobre-escritura del método en la subclase puede declarar la misma excepción, una excepción hija  o ninguna, pero nunca una excepción padre.</a:t>
            </a:r>
          </a:p>
          <a:p>
            <a:pPr lvl="1"/>
            <a:r>
              <a:rPr lang="es-AR" dirty="0"/>
              <a:t>Ver </a:t>
            </a:r>
            <a:r>
              <a:rPr lang="es-AR" dirty="0" smtClean="0"/>
              <a:t>ExceptionExample11</a:t>
            </a:r>
            <a:endParaRPr lang="es-AR" u="sng" dirty="0"/>
          </a:p>
        </p:txBody>
      </p:sp>
    </p:spTree>
    <p:extLst>
      <p:ext uri="{BB962C8B-B14F-4D97-AF65-F5344CB8AC3E}">
        <p14:creationId xmlns:p14="http://schemas.microsoft.com/office/powerpoint/2010/main" val="3826266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Excepciones Personalizadas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s-AR" dirty="0" smtClean="0"/>
              <a:t>Se debe generar una clase que extienda de </a:t>
            </a:r>
            <a:r>
              <a:rPr lang="es-AR" dirty="0" err="1" smtClean="0"/>
              <a:t>Exception</a:t>
            </a:r>
            <a:endParaRPr lang="es-AR" dirty="0" smtClean="0"/>
          </a:p>
          <a:p>
            <a:r>
              <a:rPr lang="es-AR" dirty="0" smtClean="0"/>
              <a:t>El constructor de esta nueva excepción personalizada debe invocar al de la clase padre si deseamos modificar el comportamiento.</a:t>
            </a:r>
          </a:p>
          <a:p>
            <a:r>
              <a:rPr lang="es-AR" dirty="0" smtClean="0"/>
              <a:t>Se debe indicar que un método dispara </a:t>
            </a:r>
            <a:r>
              <a:rPr lang="es-AR" smtClean="0"/>
              <a:t>la excepción, </a:t>
            </a:r>
            <a:r>
              <a:rPr lang="es-AR" dirty="0" smtClean="0"/>
              <a:t>puesto que las personalizadas son Checked</a:t>
            </a:r>
          </a:p>
          <a:p>
            <a:pPr marL="274320" lvl="1">
              <a:buClr>
                <a:schemeClr val="accent1"/>
              </a:buClr>
              <a:buSzPct val="85000"/>
              <a:buFont typeface="Wingdings 2"/>
              <a:buChar char=""/>
            </a:pPr>
            <a:r>
              <a:rPr lang="es-AR" dirty="0"/>
              <a:t>Ver </a:t>
            </a:r>
            <a:r>
              <a:rPr lang="es-AR" dirty="0" smtClean="0"/>
              <a:t>ExceptionExample12</a:t>
            </a:r>
            <a:endParaRPr lang="es-AR" u="sng" dirty="0"/>
          </a:p>
        </p:txBody>
      </p:sp>
    </p:spTree>
    <p:extLst>
      <p:ext uri="{BB962C8B-B14F-4D97-AF65-F5344CB8AC3E}">
        <p14:creationId xmlns:p14="http://schemas.microsoft.com/office/powerpoint/2010/main" val="49118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Exception</a:t>
            </a:r>
            <a:r>
              <a:rPr lang="es-AR" dirty="0" smtClean="0"/>
              <a:t> </a:t>
            </a:r>
            <a:r>
              <a:rPr lang="es-AR" dirty="0" err="1" smtClean="0"/>
              <a:t>Handling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Es uno de los mecanismos presentes en JAVA para manipular los errores en un flujo normal de una aplicación</a:t>
            </a:r>
          </a:p>
          <a:p>
            <a:r>
              <a:rPr lang="es-AR" dirty="0" smtClean="0"/>
              <a:t>En un diccionario Excepción significa «Condición anormal»</a:t>
            </a:r>
          </a:p>
          <a:p>
            <a:r>
              <a:rPr lang="es-AR" dirty="0" smtClean="0"/>
              <a:t>La principal función del manejo de excepciones es que el programa pueda seguir su funcionamiento cuando se produce una </a:t>
            </a:r>
            <a:r>
              <a:rPr lang="es-AR" dirty="0" err="1" smtClean="0"/>
              <a:t>excepcion</a:t>
            </a:r>
            <a:r>
              <a:rPr lang="es-AR" dirty="0" smtClean="0"/>
              <a:t>.</a:t>
            </a:r>
          </a:p>
          <a:p>
            <a:endParaRPr lang="es-AR" dirty="0" smtClean="0"/>
          </a:p>
          <a:p>
            <a:pPr lvl="2"/>
            <a:endParaRPr lang="es-AR" dirty="0" smtClean="0"/>
          </a:p>
          <a:p>
            <a:pPr lvl="2"/>
            <a:endParaRPr lang="es-AR" dirty="0" smtClean="0"/>
          </a:p>
          <a:p>
            <a:pPr lvl="2"/>
            <a:endParaRPr lang="es-AR" dirty="0" smtClean="0"/>
          </a:p>
          <a:p>
            <a:pPr lvl="1"/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7285215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Jerarquía de Excepciones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3982216" cy="4572000"/>
          </a:xfrm>
        </p:spPr>
        <p:txBody>
          <a:bodyPr/>
          <a:lstStyle/>
          <a:p>
            <a:r>
              <a:rPr lang="es-AR" dirty="0" smtClean="0"/>
              <a:t>La clase </a:t>
            </a:r>
            <a:r>
              <a:rPr lang="es-AR" dirty="0" err="1" smtClean="0"/>
              <a:t>java.lang.Throwable</a:t>
            </a:r>
            <a:r>
              <a:rPr lang="es-AR" dirty="0" smtClean="0"/>
              <a:t> es la clase principal que es heredada por las subclases Excepciones y Errores</a:t>
            </a:r>
            <a:endParaRPr lang="es-AR" dirty="0"/>
          </a:p>
        </p:txBody>
      </p:sp>
      <p:pic>
        <p:nvPicPr>
          <p:cNvPr id="1026" name="Picture 2" descr="hierarchy of exception handli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50137" y="1124744"/>
            <a:ext cx="4076754" cy="5178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451823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Tipos de Excepciones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>
          <a:xfrm>
            <a:off x="301752" y="1527048"/>
            <a:ext cx="4270248" cy="4572000"/>
          </a:xfrm>
        </p:spPr>
        <p:txBody>
          <a:bodyPr>
            <a:normAutofit fontScale="55000" lnSpcReduction="20000"/>
          </a:bodyPr>
          <a:lstStyle/>
          <a:p>
            <a:r>
              <a:rPr lang="es-AR" dirty="0" err="1"/>
              <a:t>Uncheked</a:t>
            </a:r>
            <a:r>
              <a:rPr lang="es-AR" dirty="0"/>
              <a:t> </a:t>
            </a:r>
            <a:r>
              <a:rPr lang="es-AR" dirty="0" err="1"/>
              <a:t>Exception</a:t>
            </a:r>
            <a:endParaRPr lang="es-AR" dirty="0"/>
          </a:p>
          <a:p>
            <a:pPr lvl="1"/>
            <a:r>
              <a:rPr lang="es-AR" dirty="0"/>
              <a:t>No son verificadas en tiempo de compilación, sino en tiempo de ejecución</a:t>
            </a:r>
          </a:p>
          <a:p>
            <a:pPr lvl="2"/>
            <a:r>
              <a:rPr lang="es-AR" dirty="0" err="1"/>
              <a:t>ArithmeticException</a:t>
            </a:r>
            <a:endParaRPr lang="es-AR" dirty="0"/>
          </a:p>
          <a:p>
            <a:pPr lvl="2"/>
            <a:r>
              <a:rPr lang="es-AR" dirty="0" err="1"/>
              <a:t>NullPointerException</a:t>
            </a:r>
            <a:endParaRPr lang="es-AR" dirty="0"/>
          </a:p>
          <a:p>
            <a:pPr lvl="2"/>
            <a:r>
              <a:rPr lang="es-AR" dirty="0" err="1"/>
              <a:t>ArrayIndexOutOfBoundException</a:t>
            </a:r>
            <a:endParaRPr lang="es-AR" dirty="0"/>
          </a:p>
          <a:p>
            <a:pPr lvl="2"/>
            <a:r>
              <a:rPr lang="es-AR" dirty="0" err="1"/>
              <a:t>Etc</a:t>
            </a:r>
            <a:endParaRPr lang="es-AR" dirty="0"/>
          </a:p>
          <a:p>
            <a:pPr lvl="1"/>
            <a:r>
              <a:rPr lang="es-AR" dirty="0"/>
              <a:t>Son propagadas en la cadena de llamadas, si se dispara en una función y esta  no tiene el try-catch la excepción es procesada por quien llamo a la </a:t>
            </a:r>
            <a:r>
              <a:rPr lang="es-AR" dirty="0" smtClean="0"/>
              <a:t>función</a:t>
            </a:r>
          </a:p>
          <a:p>
            <a:r>
              <a:rPr lang="es-AR" dirty="0" smtClean="0"/>
              <a:t>Checked </a:t>
            </a:r>
            <a:r>
              <a:rPr lang="es-AR" dirty="0" err="1" smtClean="0"/>
              <a:t>Exception</a:t>
            </a:r>
            <a:endParaRPr lang="es-AR" dirty="0" smtClean="0"/>
          </a:p>
          <a:p>
            <a:pPr lvl="1"/>
            <a:r>
              <a:rPr lang="es-AR" dirty="0" smtClean="0"/>
              <a:t>Son las verificadas en tiempo de compilación</a:t>
            </a:r>
          </a:p>
          <a:p>
            <a:pPr lvl="2"/>
            <a:r>
              <a:rPr lang="es-AR" dirty="0" err="1" smtClean="0"/>
              <a:t>IOException</a:t>
            </a:r>
            <a:endParaRPr lang="es-AR" dirty="0" smtClean="0"/>
          </a:p>
          <a:p>
            <a:pPr lvl="2"/>
            <a:r>
              <a:rPr lang="es-AR" dirty="0" err="1" smtClean="0"/>
              <a:t>SQLException</a:t>
            </a:r>
            <a:r>
              <a:rPr lang="es-AR" dirty="0" smtClean="0"/>
              <a:t> </a:t>
            </a:r>
          </a:p>
          <a:p>
            <a:pPr lvl="2"/>
            <a:r>
              <a:rPr lang="es-AR" dirty="0" err="1" smtClean="0"/>
              <a:t>Etc</a:t>
            </a:r>
            <a:endParaRPr lang="es-AR" dirty="0" smtClean="0"/>
          </a:p>
          <a:p>
            <a:pPr lvl="1"/>
            <a:r>
              <a:rPr lang="es-AR" dirty="0" smtClean="0"/>
              <a:t>No son propagadas.</a:t>
            </a:r>
          </a:p>
          <a:p>
            <a:r>
              <a:rPr lang="es-AR" dirty="0" smtClean="0"/>
              <a:t>Error</a:t>
            </a:r>
          </a:p>
          <a:p>
            <a:pPr lvl="1"/>
            <a:r>
              <a:rPr lang="es-AR" dirty="0" smtClean="0"/>
              <a:t>Es un error irrecuperable.</a:t>
            </a:r>
          </a:p>
          <a:p>
            <a:pPr lvl="2"/>
            <a:r>
              <a:rPr lang="es-AR" dirty="0" err="1" smtClean="0"/>
              <a:t>OutOfMemoryError</a:t>
            </a:r>
            <a:endParaRPr lang="es-AR" dirty="0" smtClean="0"/>
          </a:p>
          <a:p>
            <a:pPr lvl="2"/>
            <a:r>
              <a:rPr lang="es-AR" dirty="0" smtClean="0"/>
              <a:t>Virtual </a:t>
            </a:r>
            <a:r>
              <a:rPr lang="es-AR" dirty="0" err="1" smtClean="0"/>
              <a:t>MachineError</a:t>
            </a:r>
            <a:endParaRPr lang="es-AR" dirty="0" smtClean="0"/>
          </a:p>
          <a:p>
            <a:pPr lvl="2"/>
            <a:r>
              <a:rPr lang="es-AR" dirty="0" err="1" smtClean="0"/>
              <a:t>AssertionError</a:t>
            </a:r>
            <a:endParaRPr lang="es-AR" dirty="0" smtClean="0"/>
          </a:p>
          <a:p>
            <a:pPr lvl="2"/>
            <a:r>
              <a:rPr lang="es-AR" dirty="0" err="1" smtClean="0"/>
              <a:t>etc</a:t>
            </a:r>
            <a:endParaRPr lang="es-AR" dirty="0"/>
          </a:p>
        </p:txBody>
      </p:sp>
      <p:pic>
        <p:nvPicPr>
          <p:cNvPr id="2052" name="Picture 4" descr="Types of Java Excepti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2060848"/>
            <a:ext cx="3901535" cy="35894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810837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Palabras claves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AR" dirty="0"/>
              <a:t>t</a:t>
            </a:r>
            <a:r>
              <a:rPr lang="es-AR" dirty="0" smtClean="0"/>
              <a:t>ry</a:t>
            </a:r>
          </a:p>
          <a:p>
            <a:pPr lvl="1"/>
            <a:r>
              <a:rPr lang="es-AR" dirty="0" smtClean="0"/>
              <a:t>Indica desde donde vamos a controlar y capturar las excepciones</a:t>
            </a:r>
          </a:p>
          <a:p>
            <a:r>
              <a:rPr lang="es-AR" dirty="0" smtClean="0"/>
              <a:t>catch</a:t>
            </a:r>
          </a:p>
          <a:p>
            <a:pPr lvl="1"/>
            <a:r>
              <a:rPr lang="es-AR" dirty="0" smtClean="0"/>
              <a:t>Indica la excepción que queremos capturar y manejar</a:t>
            </a:r>
          </a:p>
          <a:p>
            <a:r>
              <a:rPr lang="es-AR" dirty="0" err="1"/>
              <a:t>f</a:t>
            </a:r>
            <a:r>
              <a:rPr lang="es-AR" dirty="0" err="1" smtClean="0"/>
              <a:t>inally</a:t>
            </a:r>
            <a:endParaRPr lang="es-AR" dirty="0" smtClean="0"/>
          </a:p>
          <a:p>
            <a:pPr lvl="1"/>
            <a:r>
              <a:rPr lang="es-AR" dirty="0" smtClean="0"/>
              <a:t>Es utilizado para indicar que hacer luego de controlar una excepción, se haya disparado o no</a:t>
            </a:r>
          </a:p>
          <a:p>
            <a:r>
              <a:rPr lang="es-AR" dirty="0" err="1" smtClean="0"/>
              <a:t>throw</a:t>
            </a:r>
            <a:endParaRPr lang="es-AR" dirty="0" smtClean="0"/>
          </a:p>
          <a:p>
            <a:pPr lvl="1"/>
            <a:r>
              <a:rPr lang="es-AR" dirty="0" smtClean="0"/>
              <a:t>Utilizado para disparar una excepción</a:t>
            </a:r>
          </a:p>
          <a:p>
            <a:r>
              <a:rPr lang="es-AR" dirty="0" err="1"/>
              <a:t>t</a:t>
            </a:r>
            <a:r>
              <a:rPr lang="es-AR" dirty="0" err="1" smtClean="0"/>
              <a:t>hrows</a:t>
            </a:r>
            <a:endParaRPr lang="es-AR" dirty="0" smtClean="0"/>
          </a:p>
          <a:p>
            <a:pPr lvl="1"/>
            <a:r>
              <a:rPr lang="es-AR" dirty="0" smtClean="0"/>
              <a:t>Utilizado para indicar si puede suceder una excepción dentro de un método.</a:t>
            </a:r>
          </a:p>
        </p:txBody>
      </p:sp>
    </p:spTree>
    <p:extLst>
      <p:ext uri="{BB962C8B-B14F-4D97-AF65-F5344CB8AC3E}">
        <p14:creationId xmlns:p14="http://schemas.microsoft.com/office/powerpoint/2010/main" val="5066244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Escenarios de Excepciones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s-AR" dirty="0" err="1" smtClean="0"/>
              <a:t>ArithmeticException</a:t>
            </a:r>
            <a:endParaRPr lang="es-AR" dirty="0" smtClean="0"/>
          </a:p>
          <a:p>
            <a:pPr lvl="1"/>
            <a:r>
              <a:rPr lang="es-AR" dirty="0" smtClean="0"/>
              <a:t>División por cero</a:t>
            </a:r>
          </a:p>
          <a:p>
            <a:r>
              <a:rPr lang="es-AR" dirty="0" err="1" smtClean="0"/>
              <a:t>NullPointerException</a:t>
            </a:r>
            <a:endParaRPr lang="es-AR" dirty="0" smtClean="0"/>
          </a:p>
          <a:p>
            <a:pPr lvl="1"/>
            <a:r>
              <a:rPr lang="es-AR" dirty="0" smtClean="0"/>
              <a:t>Si tenemos una valor </a:t>
            </a:r>
            <a:r>
              <a:rPr lang="es-AR" dirty="0" err="1" smtClean="0"/>
              <a:t>Null</a:t>
            </a:r>
            <a:r>
              <a:rPr lang="es-AR" dirty="0" smtClean="0"/>
              <a:t> en una variable y hacemos una operación sobre ella.</a:t>
            </a:r>
          </a:p>
          <a:p>
            <a:pPr lvl="2"/>
            <a:r>
              <a:rPr lang="es-AR" dirty="0" err="1"/>
              <a:t>String</a:t>
            </a:r>
            <a:r>
              <a:rPr lang="es-AR" dirty="0"/>
              <a:t> s=</a:t>
            </a:r>
            <a:r>
              <a:rPr lang="es-AR" dirty="0" err="1"/>
              <a:t>null</a:t>
            </a:r>
            <a:r>
              <a:rPr lang="es-AR" dirty="0"/>
              <a:t>;  </a:t>
            </a:r>
            <a:endParaRPr lang="es-AR" dirty="0" smtClean="0"/>
          </a:p>
          <a:p>
            <a:pPr lvl="2"/>
            <a:r>
              <a:rPr lang="es-AR" dirty="0" err="1" smtClean="0"/>
              <a:t>System.out.println</a:t>
            </a:r>
            <a:r>
              <a:rPr lang="es-AR" dirty="0" smtClean="0"/>
              <a:t>(</a:t>
            </a:r>
            <a:r>
              <a:rPr lang="es-AR" dirty="0" err="1" smtClean="0"/>
              <a:t>s.length</a:t>
            </a:r>
            <a:r>
              <a:rPr lang="es-AR" dirty="0"/>
              <a:t>());</a:t>
            </a:r>
            <a:endParaRPr lang="es-AR" dirty="0" smtClean="0"/>
          </a:p>
          <a:p>
            <a:r>
              <a:rPr lang="es-AR" dirty="0" err="1" smtClean="0"/>
              <a:t>NumberFormatException</a:t>
            </a:r>
            <a:endParaRPr lang="es-AR" dirty="0" smtClean="0"/>
          </a:p>
          <a:p>
            <a:pPr lvl="1"/>
            <a:r>
              <a:rPr lang="es-AR" dirty="0" smtClean="0"/>
              <a:t>Error en el formato de un valor.</a:t>
            </a:r>
          </a:p>
          <a:p>
            <a:pPr lvl="2"/>
            <a:r>
              <a:rPr lang="es-AR" dirty="0" err="1"/>
              <a:t>int</a:t>
            </a:r>
            <a:r>
              <a:rPr lang="es-AR" dirty="0"/>
              <a:t> </a:t>
            </a:r>
            <a:r>
              <a:rPr lang="es-AR" dirty="0" err="1"/>
              <a:t>num</a:t>
            </a:r>
            <a:r>
              <a:rPr lang="es-AR" dirty="0"/>
              <a:t>=</a:t>
            </a:r>
            <a:r>
              <a:rPr lang="es-AR" dirty="0" err="1"/>
              <a:t>Integer.parseInt</a:t>
            </a:r>
            <a:r>
              <a:rPr lang="es-AR" dirty="0"/>
              <a:t> ("XYZ") </a:t>
            </a:r>
            <a:r>
              <a:rPr lang="es-AR" dirty="0" smtClean="0"/>
              <a:t>;</a:t>
            </a:r>
          </a:p>
          <a:p>
            <a:r>
              <a:rPr lang="es-AR" dirty="0" err="1" smtClean="0"/>
              <a:t>ArrayIndexOutOfBoundException</a:t>
            </a:r>
            <a:endParaRPr lang="es-AR" dirty="0" smtClean="0"/>
          </a:p>
          <a:p>
            <a:pPr lvl="1"/>
            <a:r>
              <a:rPr lang="es-AR" dirty="0" smtClean="0"/>
              <a:t>Si estamos ingresando un valor en un índice incorrecto.</a:t>
            </a:r>
          </a:p>
          <a:p>
            <a:pPr lvl="2"/>
            <a:r>
              <a:rPr lang="en-US" dirty="0" err="1"/>
              <a:t>int</a:t>
            </a:r>
            <a:r>
              <a:rPr lang="en-US" dirty="0"/>
              <a:t> a[]=new </a:t>
            </a:r>
            <a:r>
              <a:rPr lang="en-US" dirty="0" err="1"/>
              <a:t>int</a:t>
            </a:r>
            <a:r>
              <a:rPr lang="en-US" dirty="0"/>
              <a:t>[5];  </a:t>
            </a:r>
            <a:endParaRPr lang="en-US" dirty="0" smtClean="0"/>
          </a:p>
          <a:p>
            <a:pPr lvl="2"/>
            <a:r>
              <a:rPr lang="en-US" dirty="0" smtClean="0"/>
              <a:t>a[10</a:t>
            </a:r>
            <a:r>
              <a:rPr lang="en-US" dirty="0"/>
              <a:t>]=50;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1643186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t</a:t>
            </a:r>
            <a:r>
              <a:rPr lang="es-AR" dirty="0" smtClean="0"/>
              <a:t>ry-catch</a:t>
            </a:r>
            <a:endParaRPr lang="es-AR" dirty="0"/>
          </a:p>
        </p:txBody>
      </p:sp>
      <p:pic>
        <p:nvPicPr>
          <p:cNvPr id="3074" name="Picture 2" descr="internal working of try-catch block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5694" y="1755644"/>
            <a:ext cx="6332612" cy="37160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3 Rectángulo"/>
          <p:cNvSpPr/>
          <p:nvPr/>
        </p:nvSpPr>
        <p:spPr>
          <a:xfrm>
            <a:off x="683568" y="5733256"/>
            <a:ext cx="62648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AR" dirty="0"/>
              <a:t>Ver </a:t>
            </a:r>
            <a:r>
              <a:rPr lang="es-AR" dirty="0" smtClean="0"/>
              <a:t>ejemplos ExceptionExample00 y ExceptionExample01 </a:t>
            </a:r>
            <a:endParaRPr lang="es-AR" dirty="0"/>
          </a:p>
        </p:txBody>
      </p:sp>
    </p:spTree>
    <p:extLst>
      <p:ext uri="{BB962C8B-B14F-4D97-AF65-F5344CB8AC3E}">
        <p14:creationId xmlns:p14="http://schemas.microsoft.com/office/powerpoint/2010/main" val="8404648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smtClean="0"/>
              <a:t>Try-catch</a:t>
            </a:r>
            <a:endParaRPr lang="es-AR" dirty="0"/>
          </a:p>
        </p:txBody>
      </p:sp>
      <p:sp>
        <p:nvSpPr>
          <p:cNvPr id="3" name="2 Marcador de contenido"/>
          <p:cNvSpPr>
            <a:spLocks noGrp="1"/>
          </p:cNvSpPr>
          <p:nvPr>
            <p:ph sz="quarter" idx="1"/>
          </p:nvPr>
        </p:nvSpPr>
        <p:spPr/>
        <p:txBody>
          <a:bodyPr>
            <a:normAutofit/>
          </a:bodyPr>
          <a:lstStyle/>
          <a:p>
            <a:r>
              <a:rPr lang="es-AR" dirty="0" smtClean="0"/>
              <a:t>Múltiples Catch</a:t>
            </a:r>
          </a:p>
          <a:p>
            <a:pPr lvl="1"/>
            <a:r>
              <a:rPr lang="es-AR" dirty="0" smtClean="0"/>
              <a:t>Se puede tener tantos catch como sean necesarios</a:t>
            </a:r>
          </a:p>
          <a:p>
            <a:pPr lvl="1"/>
            <a:r>
              <a:rPr lang="es-AR" dirty="0" smtClean="0"/>
              <a:t>Se debe ir de la excepción mas especifica a la mas genérica</a:t>
            </a:r>
          </a:p>
          <a:p>
            <a:pPr lvl="1"/>
            <a:r>
              <a:rPr lang="es-AR" dirty="0" smtClean="0"/>
              <a:t>Ver ejemplo ExceptionExample02, uno correcto</a:t>
            </a:r>
          </a:p>
          <a:p>
            <a:pPr lvl="1"/>
            <a:r>
              <a:rPr lang="es-AR" dirty="0" smtClean="0"/>
              <a:t>Ver ejemplo ExceptionExample03, uso incorrecto</a:t>
            </a:r>
          </a:p>
          <a:p>
            <a:r>
              <a:rPr lang="es-AR" dirty="0" smtClean="0"/>
              <a:t>Try Catch anidados</a:t>
            </a:r>
          </a:p>
          <a:p>
            <a:pPr lvl="1"/>
            <a:r>
              <a:rPr lang="es-AR" dirty="0" smtClean="0"/>
              <a:t>Muchas veces es necesario que dentro de un try se tenga que realizar otra manipulación de excepciones</a:t>
            </a:r>
          </a:p>
          <a:p>
            <a:pPr lvl="1"/>
            <a:r>
              <a:rPr lang="es-AR" dirty="0"/>
              <a:t>Ver ejemplo </a:t>
            </a:r>
            <a:r>
              <a:rPr lang="es-AR" dirty="0" smtClean="0"/>
              <a:t>ExceptionExample04</a:t>
            </a:r>
          </a:p>
          <a:p>
            <a:endParaRPr lang="es-AR" sz="700" dirty="0"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67765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 err="1" smtClean="0"/>
              <a:t>Finally</a:t>
            </a:r>
            <a:endParaRPr lang="es-AR" dirty="0"/>
          </a:p>
        </p:txBody>
      </p:sp>
      <p:pic>
        <p:nvPicPr>
          <p:cNvPr id="4098" name="Picture 2" descr="java finally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43808" y="1700808"/>
            <a:ext cx="3663327" cy="4369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3581585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vil">
  <a:themeElements>
    <a:clrScheme name="Civil">
      <a:dk1>
        <a:sysClr val="windowText" lastClr="000000"/>
      </a:dk1>
      <a:lt1>
        <a:sysClr val="window" lastClr="FFFFFF"/>
      </a:lt1>
      <a:dk2>
        <a:srgbClr val="646B86"/>
      </a:dk2>
      <a:lt2>
        <a:srgbClr val="C5D1D7"/>
      </a:lt2>
      <a:accent1>
        <a:srgbClr val="D16349"/>
      </a:accent1>
      <a:accent2>
        <a:srgbClr val="CCB400"/>
      </a:accent2>
      <a:accent3>
        <a:srgbClr val="8CADAE"/>
      </a:accent3>
      <a:accent4>
        <a:srgbClr val="8C7B70"/>
      </a:accent4>
      <a:accent5>
        <a:srgbClr val="8FB08C"/>
      </a:accent5>
      <a:accent6>
        <a:srgbClr val="D19049"/>
      </a:accent6>
      <a:hlink>
        <a:srgbClr val="00A3D6"/>
      </a:hlink>
      <a:folHlink>
        <a:srgbClr val="694F07"/>
      </a:folHlink>
    </a:clrScheme>
    <a:fontScheme name="Civil">
      <a:majorFont>
        <a:latin typeface="Georgia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Civil">
      <a:fillStyleLst>
        <a:solidFill>
          <a:schemeClr val="phClr"/>
        </a:solidFill>
        <a:solidFill>
          <a:schemeClr val="phClr">
            <a:tint val="45000"/>
          </a:schemeClr>
        </a:solidFill>
        <a:solidFill>
          <a:schemeClr val="phClr">
            <a:tint val="95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1429" cap="flat" cmpd="sng" algn="ctr">
          <a:solidFill>
            <a:schemeClr val="phClr"/>
          </a:solidFill>
          <a:prstDash val="sysDash"/>
        </a:ln>
        <a:ln w="200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contourW="9525" prstMaterial="matte">
            <a:bevelT w="0" h="0"/>
            <a:contourClr>
              <a:schemeClr val="phClr">
                <a:shade val="70000"/>
                <a:satMod val="105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soft" dir="b">
              <a:rot lat="0" lon="0" rev="0"/>
            </a:lightRig>
          </a:scene3d>
          <a:sp3d prstMaterial="dkEdge">
            <a:bevelT w="63500" h="63500" prst="cross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70000"/>
                <a:satMod val="115000"/>
              </a:schemeClr>
              <a:schemeClr val="phClr">
                <a:tint val="85000"/>
              </a:schemeClr>
            </a:duotone>
          </a:blip>
          <a:tile tx="0" ty="0" sx="85000" sy="85000" flip="none" algn="tl"/>
        </a:blipFill>
        <a:blipFill>
          <a:blip xmlns:r="http://schemas.openxmlformats.org/officeDocument/2006/relationships" r:embed="rId2">
            <a:duotone>
              <a:schemeClr val="phClr">
                <a:shade val="65000"/>
                <a:satMod val="115000"/>
              </a:schemeClr>
              <a:schemeClr val="phClr">
                <a:tint val="85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Civic</Template>
  <TotalTime>1362</TotalTime>
  <Words>552</Words>
  <Application>Microsoft Office PowerPoint</Application>
  <PresentationFormat>Presentación en pantalla (4:3)</PresentationFormat>
  <Paragraphs>99</Paragraphs>
  <Slides>13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4" baseType="lpstr">
      <vt:lpstr>Civil</vt:lpstr>
      <vt:lpstr>Manejo de Excepciones</vt:lpstr>
      <vt:lpstr>Exception Handling</vt:lpstr>
      <vt:lpstr>Jerarquía de Excepciones</vt:lpstr>
      <vt:lpstr>Tipos de Excepciones</vt:lpstr>
      <vt:lpstr>Palabras claves</vt:lpstr>
      <vt:lpstr>Escenarios de Excepciones</vt:lpstr>
      <vt:lpstr>try-catch</vt:lpstr>
      <vt:lpstr>Try-catch</vt:lpstr>
      <vt:lpstr>Finally</vt:lpstr>
      <vt:lpstr>throw</vt:lpstr>
      <vt:lpstr>throws</vt:lpstr>
      <vt:lpstr>Manejo de Excepciones con  Sobre-escritura de Métodos</vt:lpstr>
      <vt:lpstr>Excepciones Personalizadas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Introducción de  Base de Datos</dc:title>
  <dc:creator>Darko</dc:creator>
  <cp:lastModifiedBy>Usuario de Windows</cp:lastModifiedBy>
  <cp:revision>82</cp:revision>
  <dcterms:created xsi:type="dcterms:W3CDTF">2019-08-19T12:32:31Z</dcterms:created>
  <dcterms:modified xsi:type="dcterms:W3CDTF">2020-05-07T23:32:44Z</dcterms:modified>
</cp:coreProperties>
</file>