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2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Patrones de diseño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Estructura</a:t>
            </a:r>
          </a:p>
          <a:p>
            <a:pPr lvl="1"/>
            <a:r>
              <a:rPr lang="es-AR" dirty="0" smtClean="0"/>
              <a:t>Para describirlos se usan plantillas mas o menos estandarizadas, de forma que se expresen uniformemente y puedan constituir efectivamente un medio de comunicación uniforme entre diseñadores</a:t>
            </a:r>
          </a:p>
          <a:p>
            <a:pPr lvl="1"/>
            <a:r>
              <a:rPr lang="es-AR" dirty="0" smtClean="0"/>
              <a:t>La mas común es la utilizada pro </a:t>
            </a:r>
            <a:r>
              <a:rPr lang="es-AR" dirty="0" err="1" smtClean="0"/>
              <a:t>GoF</a:t>
            </a:r>
            <a:r>
              <a:rPr lang="es-AR" dirty="0" smtClean="0"/>
              <a:t> y tienen los siguientes apartados</a:t>
            </a:r>
          </a:p>
          <a:p>
            <a:pPr lvl="2"/>
            <a:r>
              <a:rPr lang="es-AR" b="1" dirty="0" smtClean="0"/>
              <a:t>Nombre del patrón</a:t>
            </a:r>
            <a:r>
              <a:rPr lang="es-AR" dirty="0" smtClean="0"/>
              <a:t>: nombre estándar por el cual es reconocido en la comunidad</a:t>
            </a:r>
          </a:p>
          <a:p>
            <a:pPr lvl="2"/>
            <a:r>
              <a:rPr lang="es-AR" b="1" dirty="0" smtClean="0"/>
              <a:t>Clasificación del patrón</a:t>
            </a:r>
            <a:r>
              <a:rPr lang="es-AR" dirty="0" smtClean="0"/>
              <a:t>: creacional, estructural o de comportamiento</a:t>
            </a:r>
          </a:p>
          <a:p>
            <a:pPr lvl="2"/>
            <a:r>
              <a:rPr lang="es-AR" b="1" dirty="0" smtClean="0"/>
              <a:t>Intensión</a:t>
            </a:r>
            <a:r>
              <a:rPr lang="es-AR" dirty="0" smtClean="0"/>
              <a:t>: Problema que pretende resolver?</a:t>
            </a:r>
          </a:p>
          <a:p>
            <a:pPr lvl="2"/>
            <a:r>
              <a:rPr lang="es-AR" b="1" dirty="0" smtClean="0"/>
              <a:t>También conocido como</a:t>
            </a:r>
            <a:r>
              <a:rPr lang="es-AR" dirty="0" smtClean="0"/>
              <a:t>: nombres alternativos</a:t>
            </a:r>
          </a:p>
          <a:p>
            <a:pPr lvl="2"/>
            <a:r>
              <a:rPr lang="es-AR" b="1" dirty="0" smtClean="0"/>
              <a:t>Motivación</a:t>
            </a:r>
            <a:r>
              <a:rPr lang="es-AR" dirty="0" smtClean="0"/>
              <a:t>: Escenario de ejemplo para la aplicación</a:t>
            </a:r>
          </a:p>
          <a:p>
            <a:pPr lvl="2"/>
            <a:r>
              <a:rPr lang="es-AR" b="1" dirty="0" smtClean="0"/>
              <a:t>Aplicabilidad</a:t>
            </a:r>
            <a:r>
              <a:rPr lang="es-AR" dirty="0" smtClean="0"/>
              <a:t>: Usos comunes y criterios de aplicabilidad</a:t>
            </a:r>
          </a:p>
          <a:p>
            <a:pPr lvl="2"/>
            <a:r>
              <a:rPr lang="es-AR" b="1" dirty="0" smtClean="0"/>
              <a:t>Estructura</a:t>
            </a:r>
            <a:r>
              <a:rPr lang="es-AR" dirty="0" smtClean="0"/>
              <a:t>: Diagrama de clases para describir el patrón</a:t>
            </a:r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7715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Estructura</a:t>
            </a:r>
          </a:p>
          <a:p>
            <a:pPr lvl="2"/>
            <a:r>
              <a:rPr lang="es-AR" b="1" dirty="0" smtClean="0"/>
              <a:t>Participantes: </a:t>
            </a:r>
            <a:r>
              <a:rPr lang="es-AR" dirty="0" smtClean="0"/>
              <a:t>Enumeración y descripción de las entidades abstractas ( y sus roles) que participan en el patrón.</a:t>
            </a:r>
          </a:p>
          <a:p>
            <a:pPr lvl="2"/>
            <a:r>
              <a:rPr lang="es-AR" b="1" dirty="0" smtClean="0"/>
              <a:t>Colaboraciones:</a:t>
            </a:r>
            <a:r>
              <a:rPr lang="es-AR" dirty="0" smtClean="0"/>
              <a:t> Explicación de las interrelaciones que se dan entre los participantes</a:t>
            </a:r>
          </a:p>
          <a:p>
            <a:pPr lvl="2"/>
            <a:r>
              <a:rPr lang="es-AR" b="1" dirty="0" smtClean="0"/>
              <a:t>Consecuencias</a:t>
            </a:r>
            <a:r>
              <a:rPr lang="es-AR" dirty="0" smtClean="0"/>
              <a:t>:</a:t>
            </a:r>
            <a:r>
              <a:rPr lang="es-AR" b="1" dirty="0" smtClean="0"/>
              <a:t> </a:t>
            </a:r>
            <a:r>
              <a:rPr lang="es-AR" dirty="0" smtClean="0"/>
              <a:t>Consecuencias positivas y negativas en el diseño derivadas de la aplicación del patrón</a:t>
            </a:r>
          </a:p>
          <a:p>
            <a:pPr lvl="2"/>
            <a:r>
              <a:rPr lang="es-AR" b="1" dirty="0" smtClean="0"/>
              <a:t>Implementación</a:t>
            </a:r>
            <a:r>
              <a:rPr lang="es-AR" dirty="0" smtClean="0"/>
              <a:t>: Técnicas o comentarios oportunos de cara a la implementación del patrón</a:t>
            </a:r>
          </a:p>
          <a:p>
            <a:pPr lvl="2"/>
            <a:r>
              <a:rPr lang="es-AR" b="1" dirty="0" smtClean="0"/>
              <a:t>Código de Ejemplo</a:t>
            </a:r>
            <a:r>
              <a:rPr lang="es-AR" dirty="0" smtClean="0"/>
              <a:t>: Código fuente de ejemplo de la implementación del patrón</a:t>
            </a:r>
          </a:p>
          <a:p>
            <a:pPr lvl="2"/>
            <a:r>
              <a:rPr lang="es-AR" b="1" dirty="0" smtClean="0"/>
              <a:t>Usos conocidos</a:t>
            </a:r>
            <a:r>
              <a:rPr lang="es-AR" dirty="0" smtClean="0"/>
              <a:t>: Ejemplos de sistemas reales que  usan el patrón</a:t>
            </a:r>
          </a:p>
          <a:p>
            <a:pPr lvl="2"/>
            <a:r>
              <a:rPr lang="es-AR" b="1" dirty="0" smtClean="0"/>
              <a:t>Patrones relacionados</a:t>
            </a:r>
            <a:r>
              <a:rPr lang="es-AR" dirty="0" smtClean="0"/>
              <a:t>: referencias cruzadas con otros patrones.</a:t>
            </a:r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04854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Tipos de patrones</a:t>
            </a:r>
          </a:p>
          <a:p>
            <a:pPr lvl="1"/>
            <a:r>
              <a:rPr lang="es-AR" dirty="0" smtClean="0"/>
              <a:t>Creacionales</a:t>
            </a:r>
          </a:p>
          <a:p>
            <a:pPr lvl="2"/>
            <a:r>
              <a:rPr lang="es-AR" dirty="0" smtClean="0"/>
              <a:t>Abstraen el proceso de instanciación</a:t>
            </a:r>
            <a:endParaRPr lang="es-AR" dirty="0"/>
          </a:p>
          <a:p>
            <a:pPr lvl="2"/>
            <a:r>
              <a:rPr lang="es-AR" dirty="0" smtClean="0"/>
              <a:t>Muestran la guía de como crear objetos cuando sus creaciones requieren tomar decisiones</a:t>
            </a:r>
          </a:p>
          <a:p>
            <a:pPr lvl="2"/>
            <a:r>
              <a:rPr lang="es-AR" dirty="0" smtClean="0"/>
              <a:t>Estas decisiones serán resueltas dinámicamente decidiendo que clases instanciar o sobre que objetos un objeto delegara responsabilidades</a:t>
            </a:r>
          </a:p>
          <a:p>
            <a:pPr lvl="2"/>
            <a:r>
              <a:rPr lang="es-AR" dirty="0" smtClean="0"/>
              <a:t>Patrones:</a:t>
            </a:r>
          </a:p>
          <a:p>
            <a:pPr lvl="3"/>
            <a:r>
              <a:rPr lang="es-AR" dirty="0" err="1" smtClean="0"/>
              <a:t>Abstract</a:t>
            </a:r>
            <a:r>
              <a:rPr lang="es-AR" dirty="0" smtClean="0"/>
              <a:t> Factory</a:t>
            </a:r>
          </a:p>
          <a:p>
            <a:pPr lvl="3"/>
            <a:r>
              <a:rPr lang="es-AR" dirty="0" err="1" smtClean="0"/>
              <a:t>Builder</a:t>
            </a:r>
            <a:endParaRPr lang="es-AR" dirty="0" smtClean="0"/>
          </a:p>
          <a:p>
            <a:pPr lvl="3"/>
            <a:r>
              <a:rPr lang="es-AR" dirty="0" smtClean="0"/>
              <a:t>Factory </a:t>
            </a:r>
            <a:r>
              <a:rPr lang="es-AR" dirty="0" err="1" smtClean="0"/>
              <a:t>Method</a:t>
            </a:r>
            <a:endParaRPr lang="es-AR" dirty="0" smtClean="0"/>
          </a:p>
          <a:p>
            <a:pPr lvl="3"/>
            <a:r>
              <a:rPr lang="es-AR" dirty="0" err="1" smtClean="0"/>
              <a:t>Prototype</a:t>
            </a:r>
            <a:endParaRPr lang="es-AR" dirty="0" smtClean="0"/>
          </a:p>
          <a:p>
            <a:pPr lvl="3"/>
            <a:r>
              <a:rPr lang="es-AR" dirty="0" err="1" smtClean="0"/>
              <a:t>Singleton</a:t>
            </a:r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3287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AR" dirty="0" smtClean="0"/>
              <a:t>Estructurales</a:t>
            </a:r>
          </a:p>
          <a:p>
            <a:pPr lvl="2"/>
            <a:r>
              <a:rPr lang="es-AR" dirty="0" smtClean="0"/>
              <a:t>Generan estructuras entre clases y objetos</a:t>
            </a:r>
          </a:p>
          <a:p>
            <a:pPr lvl="2"/>
            <a:r>
              <a:rPr lang="es-AR" dirty="0" smtClean="0"/>
              <a:t>Se estudian con los diagramas de clases/objetos</a:t>
            </a:r>
          </a:p>
          <a:p>
            <a:pPr lvl="2"/>
            <a:r>
              <a:rPr lang="es-AR" dirty="0" smtClean="0"/>
              <a:t>Describen la forma en que diferentes tipos de objetos puede ser organizados para trabajar unos con otros</a:t>
            </a:r>
          </a:p>
          <a:p>
            <a:pPr lvl="2"/>
            <a:r>
              <a:rPr lang="es-AR" dirty="0" smtClean="0"/>
              <a:t>Patrones</a:t>
            </a:r>
          </a:p>
          <a:p>
            <a:pPr lvl="3"/>
            <a:r>
              <a:rPr lang="es-AR" dirty="0" err="1" smtClean="0"/>
              <a:t>Adapter</a:t>
            </a:r>
            <a:endParaRPr lang="es-AR" dirty="0" smtClean="0"/>
          </a:p>
          <a:p>
            <a:pPr lvl="3"/>
            <a:r>
              <a:rPr lang="es-AR" dirty="0" smtClean="0"/>
              <a:t>Bridge</a:t>
            </a:r>
          </a:p>
          <a:p>
            <a:pPr lvl="3"/>
            <a:r>
              <a:rPr lang="es-AR" dirty="0" err="1" smtClean="0"/>
              <a:t>Composite</a:t>
            </a:r>
            <a:endParaRPr lang="es-AR" dirty="0" smtClean="0"/>
          </a:p>
          <a:p>
            <a:pPr lvl="3"/>
            <a:r>
              <a:rPr lang="es-AR" dirty="0" err="1" smtClean="0"/>
              <a:t>Decorator</a:t>
            </a:r>
            <a:endParaRPr lang="es-AR" dirty="0" smtClean="0"/>
          </a:p>
          <a:p>
            <a:pPr lvl="3"/>
            <a:r>
              <a:rPr lang="es-AR" dirty="0" err="1" smtClean="0"/>
              <a:t>Facade</a:t>
            </a:r>
            <a:endParaRPr lang="es-AR" dirty="0" smtClean="0"/>
          </a:p>
          <a:p>
            <a:pPr lvl="3"/>
            <a:r>
              <a:rPr lang="es-AR" dirty="0" err="1" smtClean="0"/>
              <a:t>Flyweight</a:t>
            </a:r>
            <a:endParaRPr lang="es-AR" dirty="0" smtClean="0"/>
          </a:p>
          <a:p>
            <a:pPr lvl="3"/>
            <a:r>
              <a:rPr lang="es-AR" dirty="0" smtClean="0"/>
              <a:t>Proxy</a:t>
            </a:r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174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s-AR" dirty="0" smtClean="0"/>
              <a:t>Comportamiento</a:t>
            </a:r>
          </a:p>
          <a:p>
            <a:pPr lvl="2"/>
            <a:r>
              <a:rPr lang="es-AR" dirty="0" smtClean="0"/>
              <a:t>Se encargan de asignación de responsabilidades entre objetos y como se comunican entre si</a:t>
            </a:r>
          </a:p>
          <a:p>
            <a:pPr lvl="2"/>
            <a:r>
              <a:rPr lang="es-AR" dirty="0" smtClean="0"/>
              <a:t>Se estudia con diagramas de secuencia/colaboración</a:t>
            </a:r>
          </a:p>
          <a:p>
            <a:pPr lvl="2"/>
            <a:r>
              <a:rPr lang="es-AR" dirty="0" smtClean="0"/>
              <a:t>Se utilizan para organizar, maneja y combinar comportamientos.</a:t>
            </a:r>
          </a:p>
          <a:p>
            <a:pPr lvl="2"/>
            <a:r>
              <a:rPr lang="es-AR" dirty="0" smtClean="0"/>
              <a:t>Patrones</a:t>
            </a:r>
          </a:p>
          <a:p>
            <a:pPr lvl="3"/>
            <a:r>
              <a:rPr lang="es-AR" dirty="0" err="1" smtClean="0"/>
              <a:t>Chain</a:t>
            </a:r>
            <a:r>
              <a:rPr lang="es-AR" dirty="0" smtClean="0"/>
              <a:t> of </a:t>
            </a:r>
            <a:r>
              <a:rPr lang="es-AR" dirty="0" err="1" smtClean="0"/>
              <a:t>Responsability</a:t>
            </a:r>
            <a:endParaRPr lang="es-AR" dirty="0" smtClean="0"/>
          </a:p>
          <a:p>
            <a:pPr lvl="3"/>
            <a:r>
              <a:rPr lang="es-AR" dirty="0" err="1" smtClean="0"/>
              <a:t>Command</a:t>
            </a:r>
            <a:endParaRPr lang="es-AR" dirty="0" smtClean="0"/>
          </a:p>
          <a:p>
            <a:pPr lvl="3"/>
            <a:r>
              <a:rPr lang="es-AR" dirty="0" err="1" smtClean="0"/>
              <a:t>Interpreter</a:t>
            </a:r>
            <a:endParaRPr lang="es-AR" dirty="0" smtClean="0"/>
          </a:p>
          <a:p>
            <a:pPr lvl="3"/>
            <a:r>
              <a:rPr lang="es-AR" dirty="0" err="1" smtClean="0"/>
              <a:t>Iterator</a:t>
            </a:r>
            <a:endParaRPr lang="es-AR" dirty="0" smtClean="0"/>
          </a:p>
          <a:p>
            <a:pPr lvl="3"/>
            <a:r>
              <a:rPr lang="es-AR" dirty="0" smtClean="0"/>
              <a:t>Mediator</a:t>
            </a:r>
          </a:p>
          <a:p>
            <a:pPr lvl="3"/>
            <a:r>
              <a:rPr lang="es-AR" dirty="0" smtClean="0"/>
              <a:t>Memento</a:t>
            </a:r>
          </a:p>
          <a:p>
            <a:pPr lvl="3"/>
            <a:r>
              <a:rPr lang="es-AR" dirty="0" err="1" smtClean="0"/>
              <a:t>Observer</a:t>
            </a:r>
            <a:endParaRPr lang="es-AR" dirty="0" smtClean="0"/>
          </a:p>
          <a:p>
            <a:pPr lvl="3"/>
            <a:r>
              <a:rPr lang="es-AR" dirty="0" err="1" smtClean="0"/>
              <a:t>State</a:t>
            </a:r>
            <a:endParaRPr lang="es-AR" dirty="0" smtClean="0"/>
          </a:p>
          <a:p>
            <a:pPr lvl="3"/>
            <a:r>
              <a:rPr lang="es-AR" dirty="0" err="1" smtClean="0"/>
              <a:t>Strategy</a:t>
            </a:r>
            <a:endParaRPr lang="es-AR" dirty="0" smtClean="0"/>
          </a:p>
          <a:p>
            <a:pPr lvl="3"/>
            <a:r>
              <a:rPr lang="es-AR" dirty="0" err="1" smtClean="0"/>
              <a:t>Template</a:t>
            </a:r>
            <a:r>
              <a:rPr lang="es-AR" dirty="0" smtClean="0"/>
              <a:t> </a:t>
            </a:r>
            <a:r>
              <a:rPr lang="es-AR" dirty="0" err="1" smtClean="0"/>
              <a:t>Method</a:t>
            </a:r>
            <a:endParaRPr lang="es-AR" dirty="0" smtClean="0"/>
          </a:p>
          <a:p>
            <a:pPr lvl="3"/>
            <a:r>
              <a:rPr lang="es-AR" dirty="0" err="1" smtClean="0"/>
              <a:t>Visitor</a:t>
            </a:r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3937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Son técnicas para resolver problemas comunes en el desarrollo de software y otros ámbitos referentes al diseño de interacción o interfaces</a:t>
            </a:r>
          </a:p>
          <a:p>
            <a:r>
              <a:rPr lang="es-AR" dirty="0" smtClean="0"/>
              <a:t>Es una solución a un problema de diseño</a:t>
            </a:r>
          </a:p>
          <a:p>
            <a:r>
              <a:rPr lang="es-AR" dirty="0" smtClean="0"/>
              <a:t>Para que se considere un patrón </a:t>
            </a:r>
          </a:p>
          <a:p>
            <a:pPr lvl="1"/>
            <a:r>
              <a:rPr lang="es-AR" dirty="0" smtClean="0"/>
              <a:t>debe haber solucionado efectivamente problemas similares en distintas ocasiones.</a:t>
            </a:r>
          </a:p>
          <a:p>
            <a:pPr lvl="1"/>
            <a:r>
              <a:rPr lang="es-AR" dirty="0" smtClean="0"/>
              <a:t>Debe  ser reutilizable</a:t>
            </a:r>
          </a:p>
          <a:p>
            <a:r>
              <a:rPr lang="es-AR" dirty="0" smtClean="0"/>
              <a:t>Tuvo su origen en la Arquitectura donde un arquitecto propuso la construcción de edificios con una serie de patrones para mayor calidad.</a:t>
            </a:r>
          </a:p>
          <a:p>
            <a:r>
              <a:rPr lang="es-AR" dirty="0" smtClean="0"/>
              <a:t>En 1987 Ward </a:t>
            </a:r>
            <a:r>
              <a:rPr lang="es-AR" dirty="0" err="1" smtClean="0"/>
              <a:t>Cunningham</a:t>
            </a:r>
            <a:r>
              <a:rPr lang="es-AR" dirty="0" smtClean="0"/>
              <a:t> y Kent Beck para resolver problemas con la POO publicaron 6 patrones de interacción hombre-ordenador (HCI)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0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Recién en la década de 1990 los patrones tuvieron su gran éxito a partir de la publicación del libro “</a:t>
            </a:r>
            <a:r>
              <a:rPr lang="es-AR" dirty="0" err="1" smtClean="0"/>
              <a:t>Design</a:t>
            </a:r>
            <a:r>
              <a:rPr lang="es-AR" dirty="0" smtClean="0"/>
              <a:t> </a:t>
            </a:r>
            <a:r>
              <a:rPr lang="es-AR" dirty="0" err="1" smtClean="0"/>
              <a:t>Patterns</a:t>
            </a:r>
            <a:r>
              <a:rPr lang="es-AR" dirty="0" smtClean="0"/>
              <a:t>” escrito por el grupo </a:t>
            </a:r>
            <a:r>
              <a:rPr lang="es-AR" dirty="0" err="1" smtClean="0"/>
              <a:t>Gang</a:t>
            </a:r>
            <a:r>
              <a:rPr lang="es-AR" dirty="0" smtClean="0"/>
              <a:t> of </a:t>
            </a:r>
            <a:r>
              <a:rPr lang="es-AR" dirty="0" err="1" smtClean="0"/>
              <a:t>Four</a:t>
            </a:r>
            <a:r>
              <a:rPr lang="es-AR" dirty="0" smtClean="0"/>
              <a:t> (</a:t>
            </a:r>
            <a:r>
              <a:rPr lang="es-AR" dirty="0" err="1" smtClean="0"/>
              <a:t>GoF</a:t>
            </a:r>
            <a:r>
              <a:rPr lang="es-AR" dirty="0" smtClean="0"/>
              <a:t>), </a:t>
            </a:r>
          </a:p>
          <a:p>
            <a:pPr lvl="1"/>
            <a:r>
              <a:rPr lang="es-AR" dirty="0" smtClean="0"/>
              <a:t>Erich Gamma, </a:t>
            </a:r>
          </a:p>
          <a:p>
            <a:pPr lvl="1"/>
            <a:r>
              <a:rPr lang="es-AR" dirty="0" smtClean="0"/>
              <a:t>Richard </a:t>
            </a:r>
            <a:r>
              <a:rPr lang="es-AR" dirty="0" err="1" smtClean="0"/>
              <a:t>Helm</a:t>
            </a:r>
            <a:r>
              <a:rPr lang="es-AR" dirty="0" smtClean="0"/>
              <a:t>, </a:t>
            </a:r>
          </a:p>
          <a:p>
            <a:pPr lvl="1"/>
            <a:r>
              <a:rPr lang="es-AR" dirty="0" smtClean="0"/>
              <a:t>Ralph Johnson y </a:t>
            </a:r>
          </a:p>
          <a:p>
            <a:pPr lvl="1"/>
            <a:r>
              <a:rPr lang="es-AR" dirty="0" err="1" smtClean="0"/>
              <a:t>Jhon</a:t>
            </a:r>
            <a:r>
              <a:rPr lang="es-AR" dirty="0" smtClean="0"/>
              <a:t> </a:t>
            </a:r>
            <a:r>
              <a:rPr lang="es-AR" dirty="0" err="1" smtClean="0"/>
              <a:t>Vlisides</a:t>
            </a:r>
            <a:r>
              <a:rPr lang="es-AR" dirty="0" smtClean="0"/>
              <a:t>, </a:t>
            </a:r>
          </a:p>
          <a:p>
            <a:r>
              <a:rPr lang="es-AR" dirty="0" smtClean="0"/>
              <a:t>en el que se reconocen 23 patrones comunes.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93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Es una regla que expresa la relación entre un contexto, un problema y una solución (Christopher Alexander, creador de Patrones para Ing. Civil)</a:t>
            </a:r>
          </a:p>
          <a:p>
            <a:pPr lvl="1"/>
            <a:r>
              <a:rPr lang="es-AR" dirty="0" smtClean="0"/>
              <a:t>Una solución probada a un problema en un determinado contexto (Erich Gamma)</a:t>
            </a:r>
          </a:p>
          <a:p>
            <a:pPr lvl="1"/>
            <a:r>
              <a:rPr lang="es-AR" dirty="0" smtClean="0"/>
              <a:t>Es un nombre, abstracciones e identifica aspectos claves de un estructura de diseño común que lo hace útil para crear diseños orientados a objetos reutilizables (Erich Gamma)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198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Partiendo de las definiciones, definimos</a:t>
            </a:r>
          </a:p>
          <a:p>
            <a:pPr lvl="1"/>
            <a:r>
              <a:rPr lang="es-AR" dirty="0" smtClean="0"/>
              <a:t>Un patrón es un nombre que describe un problema</a:t>
            </a:r>
          </a:p>
          <a:p>
            <a:pPr lvl="1"/>
            <a:r>
              <a:rPr lang="es-AR" dirty="0" smtClean="0"/>
              <a:t>Esto nos permite</a:t>
            </a:r>
          </a:p>
          <a:p>
            <a:pPr lvl="2"/>
            <a:r>
              <a:rPr lang="es-AR" dirty="0" smtClean="0"/>
              <a:t>Tener un vocabulario de diseño común con otras personas.</a:t>
            </a:r>
          </a:p>
          <a:p>
            <a:pPr lvl="2"/>
            <a:r>
              <a:rPr lang="es-AR" dirty="0" smtClean="0"/>
              <a:t>Por otro parte, se logra un nivel de abstracción mucho mayor</a:t>
            </a:r>
          </a:p>
          <a:p>
            <a:pPr lvl="3"/>
            <a:r>
              <a:rPr lang="es-AR" dirty="0" smtClean="0"/>
              <a:t>Define un conjunto de objetos/clases y como se relacionan entre si.</a:t>
            </a:r>
          </a:p>
          <a:p>
            <a:pPr lvl="2"/>
            <a:r>
              <a:rPr lang="es-AR" dirty="0" smtClean="0"/>
              <a:t>Proporcionar catálogos de elementos reusables del diseño del sistema software</a:t>
            </a:r>
          </a:p>
          <a:p>
            <a:pPr lvl="2"/>
            <a:r>
              <a:rPr lang="es-AR" dirty="0" smtClean="0"/>
              <a:t>Evitar la reiteración en la búsqueda de soluciones a problemas ya conocidos y solucionados anteriormente</a:t>
            </a:r>
          </a:p>
          <a:p>
            <a:pPr lvl="2"/>
            <a:r>
              <a:rPr lang="es-AR" dirty="0" smtClean="0"/>
              <a:t>Estandarizar el modo en que se realiza el diseño</a:t>
            </a:r>
          </a:p>
          <a:p>
            <a:pPr lvl="2"/>
            <a:r>
              <a:rPr lang="es-AR" dirty="0" smtClean="0"/>
              <a:t>Facilita el aprendizaje de las nuevas generaciones de diseñadores condensando conocimiento ya existente.</a:t>
            </a:r>
          </a:p>
          <a:p>
            <a:pPr lvl="1"/>
            <a:r>
              <a:rPr lang="es-AR" b="1" dirty="0" smtClean="0"/>
              <a:t>El problema </a:t>
            </a:r>
            <a:r>
              <a:rPr lang="es-AR" dirty="0" smtClean="0"/>
              <a:t>define cuando aplicar el patrón, siempre que el contexto lo haga relevante.</a:t>
            </a:r>
          </a:p>
          <a:p>
            <a:pPr lvl="1"/>
            <a:r>
              <a:rPr lang="es-AR" b="1" dirty="0" smtClean="0"/>
              <a:t>La solución </a:t>
            </a:r>
            <a:r>
              <a:rPr lang="es-AR" dirty="0" smtClean="0"/>
              <a:t>contiene un </a:t>
            </a:r>
            <a:r>
              <a:rPr lang="es-AR" dirty="0" err="1" smtClean="0"/>
              <a:t>template</a:t>
            </a:r>
            <a:r>
              <a:rPr lang="es-AR" dirty="0" smtClean="0"/>
              <a:t> genérico de los elementos que componen el diseño, sus responsabilidades, relaciones y colaboradores.</a:t>
            </a:r>
          </a:p>
          <a:p>
            <a:pPr lvl="1"/>
            <a:r>
              <a:rPr lang="es-AR" dirty="0" smtClean="0"/>
              <a:t>Un pattern no es instanciable per se, la abstracción representada en el problema debe aplicarse.</a:t>
            </a:r>
          </a:p>
          <a:p>
            <a:pPr lvl="1"/>
            <a:r>
              <a:rPr lang="es-AR" dirty="0" smtClean="0"/>
              <a:t>En las consecuencias se analiza el impacto de aplicar un pattern en la solución, tanto como a favor o en contra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528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Que no es un patrón?</a:t>
            </a:r>
          </a:p>
          <a:p>
            <a:pPr lvl="1"/>
            <a:r>
              <a:rPr lang="es-AR" dirty="0" smtClean="0"/>
              <a:t>No es garantía de un sistema bien diseñado</a:t>
            </a:r>
          </a:p>
          <a:p>
            <a:pPr lvl="1"/>
            <a:r>
              <a:rPr lang="es-AR" dirty="0" smtClean="0"/>
              <a:t>Es un buen punto de partida para pensar una solución, no la solución</a:t>
            </a:r>
          </a:p>
          <a:p>
            <a:pPr lvl="1"/>
            <a:r>
              <a:rPr lang="es-AR" dirty="0" smtClean="0"/>
              <a:t>Así como un estudiante de psicología encuentra rasgos de neurosis en todos, un estudiante de patrones suele querer descubrir patrones en su solución aun cuando no siempre se justifique.</a:t>
            </a:r>
          </a:p>
          <a:p>
            <a:pPr lvl="1"/>
            <a:r>
              <a:rPr lang="es-AR" dirty="0" smtClean="0"/>
              <a:t>Un patrón no es instanciable, y no es dependiente de un dominio. Es el bosquejo de una idea que ha servido en otras ocasiones, para una problemática similar.</a:t>
            </a:r>
          </a:p>
          <a:p>
            <a:r>
              <a:rPr lang="es-AR" dirty="0" smtClean="0"/>
              <a:t>Como no usarlos?</a:t>
            </a:r>
          </a:p>
          <a:p>
            <a:pPr lvl="1"/>
            <a:r>
              <a:rPr lang="es-AR" dirty="0"/>
              <a:t>Los </a:t>
            </a:r>
            <a:r>
              <a:rPr lang="es-AR" dirty="0" err="1"/>
              <a:t>Design</a:t>
            </a:r>
            <a:r>
              <a:rPr lang="es-AR" dirty="0"/>
              <a:t> </a:t>
            </a:r>
            <a:r>
              <a:rPr lang="es-AR" dirty="0" err="1"/>
              <a:t>Patterns</a:t>
            </a:r>
            <a:r>
              <a:rPr lang="es-AR" dirty="0"/>
              <a:t> no deben ser usados indiscriminadamente. Si bien se logra mayor flexibilidad, también se agregan niveles de </a:t>
            </a:r>
            <a:r>
              <a:rPr lang="es-AR" dirty="0" err="1"/>
              <a:t>indirección</a:t>
            </a:r>
            <a:r>
              <a:rPr lang="es-AR" dirty="0"/>
              <a:t> que pueden complicar el diseño y/o bajar la performance. Un patrón de diseño sólo debería usarse cuando la flexibilidad pague su costo. </a:t>
            </a:r>
          </a:p>
        </p:txBody>
      </p:sp>
    </p:spTree>
    <p:extLst>
      <p:ext uri="{BB962C8B-B14F-4D97-AF65-F5344CB8AC3E}">
        <p14:creationId xmlns:p14="http://schemas.microsoft.com/office/powerpoint/2010/main" val="162708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Características</a:t>
            </a:r>
          </a:p>
          <a:p>
            <a:pPr lvl="1"/>
            <a:r>
              <a:rPr lang="es-AR" dirty="0" smtClean="0"/>
              <a:t>Solucionar un problema</a:t>
            </a:r>
          </a:p>
          <a:p>
            <a:pPr lvl="2"/>
            <a:r>
              <a:rPr lang="es-AR" dirty="0" smtClean="0"/>
              <a:t>Son soluciones, no solo principios o estrategias abstractas</a:t>
            </a:r>
          </a:p>
          <a:p>
            <a:pPr lvl="1"/>
            <a:r>
              <a:rPr lang="es-AR" dirty="0" smtClean="0"/>
              <a:t>Es un concepto probado</a:t>
            </a:r>
          </a:p>
          <a:p>
            <a:pPr lvl="2"/>
            <a:r>
              <a:rPr lang="es-AR" dirty="0" smtClean="0"/>
              <a:t>Captura soluciones demostradas, no teorías o especulaciones</a:t>
            </a:r>
          </a:p>
          <a:p>
            <a:pPr lvl="1"/>
            <a:r>
              <a:rPr lang="es-AR" dirty="0" smtClean="0"/>
              <a:t>La solución no es obvia</a:t>
            </a:r>
          </a:p>
          <a:p>
            <a:pPr lvl="2"/>
            <a:r>
              <a:rPr lang="es-AR" dirty="0" smtClean="0"/>
              <a:t>Los mejores patrones generan una solución a un problema de forma indirecta</a:t>
            </a:r>
          </a:p>
          <a:p>
            <a:pPr lvl="1"/>
            <a:r>
              <a:rPr lang="es-AR" dirty="0" smtClean="0"/>
              <a:t>Describe participantes y relaciones entre ellos</a:t>
            </a:r>
          </a:p>
          <a:p>
            <a:pPr lvl="2"/>
            <a:r>
              <a:rPr lang="es-AR" dirty="0" smtClean="0"/>
              <a:t>Describen módulos, estructuras del sistema y mecanismos complejos</a:t>
            </a:r>
          </a:p>
          <a:p>
            <a:pPr lvl="1"/>
            <a:r>
              <a:rPr lang="es-AR" dirty="0" smtClean="0"/>
              <a:t>El patrón tiene un componente humano significativo</a:t>
            </a:r>
          </a:p>
          <a:p>
            <a:pPr lvl="2"/>
            <a:r>
              <a:rPr lang="es-AR" dirty="0" smtClean="0"/>
              <a:t>Todo software proporciona a los seres humanos confort y calidad de vida (estética y utilidad)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857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Clases de Patrones</a:t>
            </a:r>
          </a:p>
          <a:p>
            <a:pPr lvl="1"/>
            <a:r>
              <a:rPr lang="es-AR" dirty="0" smtClean="0"/>
              <a:t>P. de Arquitectura</a:t>
            </a:r>
          </a:p>
          <a:p>
            <a:pPr lvl="2"/>
            <a:r>
              <a:rPr lang="es-AR" dirty="0" smtClean="0"/>
              <a:t>Se expresa una organización o esquema estructural fundamental para sistemas software</a:t>
            </a:r>
          </a:p>
          <a:p>
            <a:pPr lvl="2"/>
            <a:r>
              <a:rPr lang="es-AR" dirty="0" smtClean="0"/>
              <a:t>Proporciona un conjunto de subsistemas predefinidos y sus responsabilidades</a:t>
            </a:r>
          </a:p>
          <a:p>
            <a:pPr lvl="1"/>
            <a:r>
              <a:rPr lang="es-AR" dirty="0" smtClean="0"/>
              <a:t>P. de Diseño</a:t>
            </a:r>
          </a:p>
          <a:p>
            <a:pPr lvl="2"/>
            <a:r>
              <a:rPr lang="es-AR" dirty="0" smtClean="0"/>
              <a:t>Proporciona esquemas para refinar subsistemas o componentes de un sistema</a:t>
            </a:r>
          </a:p>
          <a:p>
            <a:pPr lvl="1"/>
            <a:r>
              <a:rPr lang="es-AR" dirty="0" smtClean="0"/>
              <a:t>P. de Programación</a:t>
            </a:r>
          </a:p>
          <a:p>
            <a:pPr lvl="2"/>
            <a:r>
              <a:rPr lang="es-AR" dirty="0" smtClean="0"/>
              <a:t>Describe la implementación de aspectos de componentes</a:t>
            </a:r>
          </a:p>
          <a:p>
            <a:pPr lvl="1"/>
            <a:r>
              <a:rPr lang="es-AR" dirty="0" smtClean="0"/>
              <a:t>P. de Análisis</a:t>
            </a:r>
          </a:p>
          <a:p>
            <a:pPr lvl="2"/>
            <a:r>
              <a:rPr lang="es-AR" dirty="0" smtClean="0"/>
              <a:t>Practicas que aseguran la consecución de un buen modelo de un problema y su solución</a:t>
            </a:r>
          </a:p>
          <a:p>
            <a:pPr lvl="1"/>
            <a:r>
              <a:rPr lang="es-AR" dirty="0" smtClean="0"/>
              <a:t>P. Organizacionales</a:t>
            </a:r>
          </a:p>
          <a:p>
            <a:pPr lvl="2"/>
            <a:r>
              <a:rPr lang="es-AR" dirty="0" smtClean="0"/>
              <a:t>Describen la estructura y practicas de las organizaciones humanas.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549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Patrones de diseño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Elementos</a:t>
            </a:r>
          </a:p>
          <a:p>
            <a:pPr lvl="1"/>
            <a:r>
              <a:rPr lang="es-AR" dirty="0" smtClean="0"/>
              <a:t>Nombre del patrón</a:t>
            </a:r>
            <a:endParaRPr lang="es-AR" dirty="0"/>
          </a:p>
          <a:p>
            <a:pPr lvl="2"/>
            <a:r>
              <a:rPr lang="es-AR" dirty="0" smtClean="0"/>
              <a:t>Describe el problema de diseño, su solución y consecuencias en una o dos palabras</a:t>
            </a:r>
          </a:p>
          <a:p>
            <a:pPr lvl="1"/>
            <a:r>
              <a:rPr lang="es-AR" dirty="0" smtClean="0"/>
              <a:t>Problema</a:t>
            </a:r>
          </a:p>
          <a:p>
            <a:pPr lvl="2"/>
            <a:r>
              <a:rPr lang="es-AR" dirty="0" smtClean="0"/>
              <a:t>Describe cuando aplicar el patrón</a:t>
            </a:r>
          </a:p>
          <a:p>
            <a:pPr lvl="1"/>
            <a:r>
              <a:rPr lang="es-AR" dirty="0" smtClean="0"/>
              <a:t>Solución</a:t>
            </a:r>
          </a:p>
          <a:p>
            <a:pPr lvl="2"/>
            <a:r>
              <a:rPr lang="es-AR" dirty="0" smtClean="0"/>
              <a:t>Describe los elementos de forma el diseño, sus relaciones, responsabilidades y colaboraciones.</a:t>
            </a:r>
          </a:p>
          <a:p>
            <a:pPr lvl="2"/>
            <a:r>
              <a:rPr lang="es-AR" dirty="0" smtClean="0"/>
              <a:t>Un patrón es una plantilla.</a:t>
            </a:r>
          </a:p>
          <a:p>
            <a:pPr lvl="1"/>
            <a:r>
              <a:rPr lang="es-AR" dirty="0" smtClean="0"/>
              <a:t>Consecuencias</a:t>
            </a:r>
          </a:p>
          <a:p>
            <a:pPr lvl="2"/>
            <a:r>
              <a:rPr lang="es-AR" dirty="0" smtClean="0"/>
              <a:t>Son los resultados de aplicar el patrón</a:t>
            </a:r>
          </a:p>
        </p:txBody>
      </p:sp>
    </p:spTree>
    <p:extLst>
      <p:ext uri="{BB962C8B-B14F-4D97-AF65-F5344CB8AC3E}">
        <p14:creationId xmlns:p14="http://schemas.microsoft.com/office/powerpoint/2010/main" val="379295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733</TotalTime>
  <Words>1131</Words>
  <Application>Microsoft Office PowerPoint</Application>
  <PresentationFormat>Presentación en pantalla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Presentación de PowerPoint</vt:lpstr>
      <vt:lpstr>Patrones de diseño</vt:lpstr>
      <vt:lpstr>Patrones de diseño</vt:lpstr>
      <vt:lpstr>Patrones de diseño</vt:lpstr>
      <vt:lpstr>Patrones de diseño</vt:lpstr>
      <vt:lpstr>Patrones de diseño 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  <vt:lpstr>Patrones de diseño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</dc:title>
  <dc:creator>Darko</dc:creator>
  <cp:lastModifiedBy>Usuario de Windows</cp:lastModifiedBy>
  <cp:revision>45</cp:revision>
  <dcterms:created xsi:type="dcterms:W3CDTF">2020-03-20T16:42:01Z</dcterms:created>
  <dcterms:modified xsi:type="dcterms:W3CDTF">2020-05-20T00:58:45Z</dcterms:modified>
</cp:coreProperties>
</file>