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4" r:id="rId2"/>
    <p:sldId id="348" r:id="rId3"/>
    <p:sldId id="349" r:id="rId4"/>
    <p:sldId id="350" r:id="rId5"/>
    <p:sldId id="382" r:id="rId6"/>
    <p:sldId id="352" r:id="rId7"/>
    <p:sldId id="353" r:id="rId8"/>
    <p:sldId id="354" r:id="rId9"/>
    <p:sldId id="381" r:id="rId10"/>
    <p:sldId id="355" r:id="rId11"/>
    <p:sldId id="356" r:id="rId12"/>
    <p:sldId id="357" r:id="rId13"/>
    <p:sldId id="358" r:id="rId14"/>
    <p:sldId id="351" r:id="rId15"/>
    <p:sldId id="359" r:id="rId16"/>
    <p:sldId id="360" r:id="rId17"/>
    <p:sldId id="361" r:id="rId18"/>
    <p:sldId id="389" r:id="rId19"/>
    <p:sldId id="383" r:id="rId20"/>
    <p:sldId id="384" r:id="rId21"/>
    <p:sldId id="385" r:id="rId22"/>
    <p:sldId id="386" r:id="rId23"/>
    <p:sldId id="387" r:id="rId24"/>
    <p:sldId id="388" r:id="rId25"/>
  </p:sldIdLst>
  <p:sldSz cx="9144000" cy="6858000" type="screen4x3"/>
  <p:notesSz cx="6858000" cy="180975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479D4-17BE-A5EA-C9A4-4B73D9AA809F}" v="57" dt="2019-09-19T21:02:13.093"/>
    <p1510:client id="{975B012F-C97D-9FC7-FBAA-34D94FC7FAFC}" v="40" dt="2019-09-12T21:27:24.005"/>
    <p1510:client id="{EB56F0C1-C8AC-E3CC-F202-72653B4ABDB3}" v="243" dt="2019-09-14T12:51:36.37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672" autoAdjust="0"/>
    <p:restoredTop sz="97174" autoAdjust="0"/>
  </p:normalViewPr>
  <p:slideViewPr>
    <p:cSldViewPr>
      <p:cViewPr varScale="1">
        <p:scale>
          <a:sx n="82" d="100"/>
          <a:sy n="82" d="100"/>
        </p:scale>
        <p:origin x="1939" y="58"/>
      </p:cViewPr>
      <p:guideLst>
        <p:guide orient="horz"/>
        <p:guide pos="5472"/>
      </p:guideLst>
    </p:cSldViewPr>
  </p:slideViewPr>
  <p:notesTextViewPr>
    <p:cViewPr>
      <p:scale>
        <a:sx n="1" d="1"/>
        <a:sy n="1" d="1"/>
      </p:scale>
      <p:origin x="0" y="0"/>
    </p:cViewPr>
  </p:notesTextViewPr>
  <p:sorterViewPr>
    <p:cViewPr>
      <p:scale>
        <a:sx n="100" d="100"/>
        <a:sy n="100" d="100"/>
      </p:scale>
      <p:origin x="0" y="6840"/>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EB56F0C1-C8AC-E3CC-F202-72653B4ABDB3}"/>
    <pc:docChg chg="addSld modSld">
      <pc:chgData name="Hernan Osores" userId="S::hosores@unlam.edu.ar::1958587b-4a28-444c-bd07-646d0c4e7ef5" providerId="AD" clId="Web-{EB56F0C1-C8AC-E3CC-F202-72653B4ABDB3}" dt="2019-09-14T12:51:36.371" v="239"/>
      <pc:docMkLst>
        <pc:docMk/>
      </pc:docMkLst>
      <pc:sldChg chg="modSp add replId">
        <pc:chgData name="Hernan Osores" userId="S::hosores@unlam.edu.ar::1958587b-4a28-444c-bd07-646d0c4e7ef5" providerId="AD" clId="Web-{EB56F0C1-C8AC-E3CC-F202-72653B4ABDB3}" dt="2019-09-14T11:54:48.500" v="73" actId="20577"/>
        <pc:sldMkLst>
          <pc:docMk/>
          <pc:sldMk cId="555064072" sldId="383"/>
        </pc:sldMkLst>
        <pc:spChg chg="mod">
          <ac:chgData name="Hernan Osores" userId="S::hosores@unlam.edu.ar::1958587b-4a28-444c-bd07-646d0c4e7ef5" providerId="AD" clId="Web-{EB56F0C1-C8AC-E3CC-F202-72653B4ABDB3}" dt="2019-09-14T11:45:49.779" v="34" actId="20577"/>
          <ac:spMkLst>
            <pc:docMk/>
            <pc:sldMk cId="555064072" sldId="383"/>
            <ac:spMk id="2" creationId="{00000000-0000-0000-0000-000000000000}"/>
          </ac:spMkLst>
        </pc:spChg>
        <pc:spChg chg="mod">
          <ac:chgData name="Hernan Osores" userId="S::hosores@unlam.edu.ar::1958587b-4a28-444c-bd07-646d0c4e7ef5" providerId="AD" clId="Web-{EB56F0C1-C8AC-E3CC-F202-72653B4ABDB3}" dt="2019-09-14T11:42:42.335" v="2" actId="20577"/>
          <ac:spMkLst>
            <pc:docMk/>
            <pc:sldMk cId="555064072" sldId="383"/>
            <ac:spMk id="3" creationId="{06E31C7B-B96D-44DF-A237-D911D3847961}"/>
          </ac:spMkLst>
        </pc:spChg>
        <pc:spChg chg="mod">
          <ac:chgData name="Hernan Osores" userId="S::hosores@unlam.edu.ar::1958587b-4a28-444c-bd07-646d0c4e7ef5" providerId="AD" clId="Web-{EB56F0C1-C8AC-E3CC-F202-72653B4ABDB3}" dt="2019-09-14T11:54:48.500" v="73" actId="20577"/>
          <ac:spMkLst>
            <pc:docMk/>
            <pc:sldMk cId="555064072" sldId="383"/>
            <ac:spMk id="4" creationId="{00000000-0000-0000-0000-000000000000}"/>
          </ac:spMkLst>
        </pc:spChg>
      </pc:sldChg>
      <pc:sldChg chg="modSp add replId">
        <pc:chgData name="Hernan Osores" userId="S::hosores@unlam.edu.ar::1958587b-4a28-444c-bd07-646d0c4e7ef5" providerId="AD" clId="Web-{EB56F0C1-C8AC-E3CC-F202-72653B4ABDB3}" dt="2019-09-14T12:25:49.389" v="179" actId="20577"/>
        <pc:sldMkLst>
          <pc:docMk/>
          <pc:sldMk cId="3598800205" sldId="384"/>
        </pc:sldMkLst>
        <pc:spChg chg="mod">
          <ac:chgData name="Hernan Osores" userId="S::hosores@unlam.edu.ar::1958587b-4a28-444c-bd07-646d0c4e7ef5" providerId="AD" clId="Web-{EB56F0C1-C8AC-E3CC-F202-72653B4ABDB3}" dt="2019-09-14T12:25:49.389" v="179" actId="20577"/>
          <ac:spMkLst>
            <pc:docMk/>
            <pc:sldMk cId="3598800205" sldId="384"/>
            <ac:spMk id="4" creationId="{00000000-0000-0000-0000-000000000000}"/>
          </ac:spMkLst>
        </pc:spChg>
      </pc:sldChg>
      <pc:sldChg chg="modSp add replId">
        <pc:chgData name="Hernan Osores" userId="S::hosores@unlam.edu.ar::1958587b-4a28-444c-bd07-646d0c4e7ef5" providerId="AD" clId="Web-{EB56F0C1-C8AC-E3CC-F202-72653B4ABDB3}" dt="2019-09-14T12:22:46.904" v="151" actId="20577"/>
        <pc:sldMkLst>
          <pc:docMk/>
          <pc:sldMk cId="2062350539" sldId="385"/>
        </pc:sldMkLst>
        <pc:spChg chg="mod">
          <ac:chgData name="Hernan Osores" userId="S::hosores@unlam.edu.ar::1958587b-4a28-444c-bd07-646d0c4e7ef5" providerId="AD" clId="Web-{EB56F0C1-C8AC-E3CC-F202-72653B4ABDB3}" dt="2019-09-14T12:22:46.904" v="151" actId="20577"/>
          <ac:spMkLst>
            <pc:docMk/>
            <pc:sldMk cId="2062350539" sldId="385"/>
            <ac:spMk id="4" creationId="{00000000-0000-0000-0000-000000000000}"/>
          </ac:spMkLst>
        </pc:spChg>
      </pc:sldChg>
      <pc:sldChg chg="addSp delSp modSp add replId">
        <pc:chgData name="Hernan Osores" userId="S::hosores@unlam.edu.ar::1958587b-4a28-444c-bd07-646d0c4e7ef5" providerId="AD" clId="Web-{EB56F0C1-C8AC-E3CC-F202-72653B4ABDB3}" dt="2019-09-14T12:27:16.546" v="193"/>
        <pc:sldMkLst>
          <pc:docMk/>
          <pc:sldMk cId="982271704" sldId="386"/>
        </pc:sldMkLst>
        <pc:spChg chg="mod">
          <ac:chgData name="Hernan Osores" userId="S::hosores@unlam.edu.ar::1958587b-4a28-444c-bd07-646d0c4e7ef5" providerId="AD" clId="Web-{EB56F0C1-C8AC-E3CC-F202-72653B4ABDB3}" dt="2019-09-14T12:27:03.155" v="191" actId="14100"/>
          <ac:spMkLst>
            <pc:docMk/>
            <pc:sldMk cId="982271704" sldId="386"/>
            <ac:spMk id="4" creationId="{00000000-0000-0000-0000-000000000000}"/>
          </ac:spMkLst>
        </pc:spChg>
        <pc:spChg chg="add del">
          <ac:chgData name="Hernan Osores" userId="S::hosores@unlam.edu.ar::1958587b-4a28-444c-bd07-646d0c4e7ef5" providerId="AD" clId="Web-{EB56F0C1-C8AC-E3CC-F202-72653B4ABDB3}" dt="2019-09-14T12:27:16.546" v="193"/>
          <ac:spMkLst>
            <pc:docMk/>
            <pc:sldMk cId="982271704" sldId="386"/>
            <ac:spMk id="5" creationId="{65398FF1-F9F9-4D46-8466-780959632D73}"/>
          </ac:spMkLst>
        </pc:spChg>
      </pc:sldChg>
      <pc:sldChg chg="modSp add replId">
        <pc:chgData name="Hernan Osores" userId="S::hosores@unlam.edu.ar::1958587b-4a28-444c-bd07-646d0c4e7ef5" providerId="AD" clId="Web-{EB56F0C1-C8AC-E3CC-F202-72653B4ABDB3}" dt="2019-09-14T12:30:34.703" v="220" actId="20577"/>
        <pc:sldMkLst>
          <pc:docMk/>
          <pc:sldMk cId="2886598453" sldId="387"/>
        </pc:sldMkLst>
        <pc:spChg chg="mod">
          <ac:chgData name="Hernan Osores" userId="S::hosores@unlam.edu.ar::1958587b-4a28-444c-bd07-646d0c4e7ef5" providerId="AD" clId="Web-{EB56F0C1-C8AC-E3CC-F202-72653B4ABDB3}" dt="2019-09-14T12:30:34.703" v="220" actId="20577"/>
          <ac:spMkLst>
            <pc:docMk/>
            <pc:sldMk cId="2886598453" sldId="387"/>
            <ac:spMk id="4" creationId="{00000000-0000-0000-0000-000000000000}"/>
          </ac:spMkLst>
        </pc:spChg>
      </pc:sldChg>
      <pc:sldChg chg="modSp add replId">
        <pc:chgData name="Hernan Osores" userId="S::hosores@unlam.edu.ar::1958587b-4a28-444c-bd07-646d0c4e7ef5" providerId="AD" clId="Web-{EB56F0C1-C8AC-E3CC-F202-72653B4ABDB3}" dt="2019-09-14T12:40:52.990" v="234" actId="20577"/>
        <pc:sldMkLst>
          <pc:docMk/>
          <pc:sldMk cId="2158231929" sldId="388"/>
        </pc:sldMkLst>
        <pc:spChg chg="mod">
          <ac:chgData name="Hernan Osores" userId="S::hosores@unlam.edu.ar::1958587b-4a28-444c-bd07-646d0c4e7ef5" providerId="AD" clId="Web-{EB56F0C1-C8AC-E3CC-F202-72653B4ABDB3}" dt="2019-09-14T12:40:52.990" v="234" actId="20577"/>
          <ac:spMkLst>
            <pc:docMk/>
            <pc:sldMk cId="2158231929" sldId="388"/>
            <ac:spMk id="4" creationId="{00000000-0000-0000-0000-000000000000}"/>
          </ac:spMkLst>
        </pc:spChg>
      </pc:sldChg>
      <pc:sldChg chg="add">
        <pc:chgData name="Hernan Osores" userId="S::hosores@unlam.edu.ar::1958587b-4a28-444c-bd07-646d0c4e7ef5" providerId="AD" clId="Web-{EB56F0C1-C8AC-E3CC-F202-72653B4ABDB3}" dt="2019-09-14T12:51:36.168" v="235"/>
        <pc:sldMkLst>
          <pc:docMk/>
          <pc:sldMk cId="2794901168" sldId="389"/>
        </pc:sldMkLst>
      </pc:sldChg>
      <pc:sldChg chg="add">
        <pc:chgData name="Hernan Osores" userId="S::hosores@unlam.edu.ar::1958587b-4a28-444c-bd07-646d0c4e7ef5" providerId="AD" clId="Web-{EB56F0C1-C8AC-E3CC-F202-72653B4ABDB3}" dt="2019-09-14T12:51:36.215" v="236"/>
        <pc:sldMkLst>
          <pc:docMk/>
          <pc:sldMk cId="3057262347" sldId="390"/>
        </pc:sldMkLst>
      </pc:sldChg>
      <pc:sldChg chg="add">
        <pc:chgData name="Hernan Osores" userId="S::hosores@unlam.edu.ar::1958587b-4a28-444c-bd07-646d0c4e7ef5" providerId="AD" clId="Web-{EB56F0C1-C8AC-E3CC-F202-72653B4ABDB3}" dt="2019-09-14T12:51:36.277" v="237"/>
        <pc:sldMkLst>
          <pc:docMk/>
          <pc:sldMk cId="2623509763" sldId="391"/>
        </pc:sldMkLst>
      </pc:sldChg>
      <pc:sldChg chg="add">
        <pc:chgData name="Hernan Osores" userId="S::hosores@unlam.edu.ar::1958587b-4a28-444c-bd07-646d0c4e7ef5" providerId="AD" clId="Web-{EB56F0C1-C8AC-E3CC-F202-72653B4ABDB3}" dt="2019-09-14T12:51:36.308" v="238"/>
        <pc:sldMkLst>
          <pc:docMk/>
          <pc:sldMk cId="1176054802" sldId="392"/>
        </pc:sldMkLst>
      </pc:sldChg>
      <pc:sldChg chg="add">
        <pc:chgData name="Hernan Osores" userId="S::hosores@unlam.edu.ar::1958587b-4a28-444c-bd07-646d0c4e7ef5" providerId="AD" clId="Web-{EB56F0C1-C8AC-E3CC-F202-72653B4ABDB3}" dt="2019-09-14T12:51:36.371" v="239"/>
        <pc:sldMkLst>
          <pc:docMk/>
          <pc:sldMk cId="3363748023" sldId="393"/>
        </pc:sldMkLst>
      </pc:sldChg>
    </pc:docChg>
  </pc:docChgLst>
  <pc:docChgLst>
    <pc:chgData name="Hernan Osores" userId="S::hosores@unlam.edu.ar::1958587b-4a28-444c-bd07-646d0c4e7ef5" providerId="AD" clId="Web-{7D1479D4-17BE-A5EA-C9A4-4B73D9AA809F}"/>
    <pc:docChg chg="addSld modSld">
      <pc:chgData name="Hernan Osores" userId="S::hosores@unlam.edu.ar::1958587b-4a28-444c-bd07-646d0c4e7ef5" providerId="AD" clId="Web-{7D1479D4-17BE-A5EA-C9A4-4B73D9AA809F}" dt="2019-09-19T21:02:13.093" v="54" actId="1076"/>
      <pc:docMkLst>
        <pc:docMk/>
      </pc:docMkLst>
      <pc:sldChg chg="modNotes">
        <pc:chgData name="Hernan Osores" userId="S::hosores@unlam.edu.ar::1958587b-4a28-444c-bd07-646d0c4e7ef5" providerId="AD" clId="Web-{7D1479D4-17BE-A5EA-C9A4-4B73D9AA809F}" dt="2019-09-19T19:56:09.061" v="9"/>
        <pc:sldMkLst>
          <pc:docMk/>
          <pc:sldMk cId="3605804194" sldId="352"/>
        </pc:sldMkLst>
      </pc:sldChg>
      <pc:sldChg chg="modNotes">
        <pc:chgData name="Hernan Osores" userId="S::hosores@unlam.edu.ar::1958587b-4a28-444c-bd07-646d0c4e7ef5" providerId="AD" clId="Web-{7D1479D4-17BE-A5EA-C9A4-4B73D9AA809F}" dt="2019-09-19T19:56:12.451" v="10"/>
        <pc:sldMkLst>
          <pc:docMk/>
          <pc:sldMk cId="3605804194" sldId="353"/>
        </pc:sldMkLst>
      </pc:sldChg>
      <pc:sldChg chg="modSp modNotes">
        <pc:chgData name="Hernan Osores" userId="S::hosores@unlam.edu.ar::1958587b-4a28-444c-bd07-646d0c4e7ef5" providerId="AD" clId="Web-{7D1479D4-17BE-A5EA-C9A4-4B73D9AA809F}" dt="2019-09-19T20:59:41.850" v="41" actId="20577"/>
        <pc:sldMkLst>
          <pc:docMk/>
          <pc:sldMk cId="3363748023" sldId="393"/>
        </pc:sldMkLst>
        <pc:spChg chg="mod">
          <ac:chgData name="Hernan Osores" userId="S::hosores@unlam.edu.ar::1958587b-4a28-444c-bd07-646d0c4e7ef5" providerId="AD" clId="Web-{7D1479D4-17BE-A5EA-C9A4-4B73D9AA809F}" dt="2019-09-19T20:59:41.850" v="41" actId="20577"/>
          <ac:spMkLst>
            <pc:docMk/>
            <pc:sldMk cId="3363748023" sldId="393"/>
            <ac:spMk id="4" creationId="{A2496410-3366-425D-B2BC-A22B27937CD6}"/>
          </ac:spMkLst>
        </pc:spChg>
      </pc:sldChg>
      <pc:sldChg chg="addSp delSp modSp add replId">
        <pc:chgData name="Hernan Osores" userId="S::hosores@unlam.edu.ar::1958587b-4a28-444c-bd07-646d0c4e7ef5" providerId="AD" clId="Web-{7D1479D4-17BE-A5EA-C9A4-4B73D9AA809F}" dt="2019-09-19T21:02:13.093" v="54" actId="1076"/>
        <pc:sldMkLst>
          <pc:docMk/>
          <pc:sldMk cId="4189383385" sldId="394"/>
        </pc:sldMkLst>
        <pc:spChg chg="del mod">
          <ac:chgData name="Hernan Osores" userId="S::hosores@unlam.edu.ar::1958587b-4a28-444c-bd07-646d0c4e7ef5" providerId="AD" clId="Web-{7D1479D4-17BE-A5EA-C9A4-4B73D9AA809F}" dt="2019-09-19T21:01:30.716" v="44"/>
          <ac:spMkLst>
            <pc:docMk/>
            <pc:sldMk cId="4189383385" sldId="394"/>
            <ac:spMk id="4" creationId="{D776F3C0-1ED7-4301-98B9-1C5346A6D1E1}"/>
          </ac:spMkLst>
        </pc:spChg>
        <pc:spChg chg="add del mod">
          <ac:chgData name="Hernan Osores" userId="S::hosores@unlam.edu.ar::1958587b-4a28-444c-bd07-646d0c4e7ef5" providerId="AD" clId="Web-{7D1479D4-17BE-A5EA-C9A4-4B73D9AA809F}" dt="2019-09-19T21:02:04.186" v="51"/>
          <ac:spMkLst>
            <pc:docMk/>
            <pc:sldMk cId="4189383385" sldId="394"/>
            <ac:spMk id="7" creationId="{F6ADD0D0-16B2-4029-A423-102AF8277E84}"/>
          </ac:spMkLst>
        </pc:spChg>
        <pc:picChg chg="add mod">
          <ac:chgData name="Hernan Osores" userId="S::hosores@unlam.edu.ar::1958587b-4a28-444c-bd07-646d0c4e7ef5" providerId="AD" clId="Web-{7D1479D4-17BE-A5EA-C9A4-4B73D9AA809F}" dt="2019-09-19T21:02:13.093" v="54" actId="1076"/>
          <ac:picMkLst>
            <pc:docMk/>
            <pc:sldMk cId="4189383385" sldId="394"/>
            <ac:picMk id="8" creationId="{5599E6C7-D0F2-4A8A-8AC2-2CD4DBCF640A}"/>
          </ac:picMkLst>
        </pc:picChg>
      </pc:sldChg>
    </pc:docChg>
  </pc:docChgLst>
  <pc:docChgLst>
    <pc:chgData name="Hernan Osores" userId="S::hosores@unlam.edu.ar::1958587b-4a28-444c-bd07-646d0c4e7ef5" providerId="AD" clId="Web-{975B012F-C97D-9FC7-FBAA-34D94FC7FAFC}"/>
    <pc:docChg chg="addSld delSld modSld sldOrd">
      <pc:chgData name="Hernan Osores" userId="S::hosores@unlam.edu.ar::1958587b-4a28-444c-bd07-646d0c4e7ef5" providerId="AD" clId="Web-{975B012F-C97D-9FC7-FBAA-34D94FC7FAFC}" dt="2019-09-12T21:27:24.005" v="37" actId="20577"/>
      <pc:docMkLst>
        <pc:docMk/>
      </pc:docMkLst>
      <pc:sldChg chg="addSp delSp modSp ord modNotes">
        <pc:chgData name="Hernan Osores" userId="S::hosores@unlam.edu.ar::1958587b-4a28-444c-bd07-646d0c4e7ef5" providerId="AD" clId="Web-{975B012F-C97D-9FC7-FBAA-34D94FC7FAFC}" dt="2019-09-12T21:27:24.005" v="37" actId="20577"/>
        <pc:sldMkLst>
          <pc:docMk/>
          <pc:sldMk cId="3605804194" sldId="351"/>
        </pc:sldMkLst>
        <pc:spChg chg="mod">
          <ac:chgData name="Hernan Osores" userId="S::hosores@unlam.edu.ar::1958587b-4a28-444c-bd07-646d0c4e7ef5" providerId="AD" clId="Web-{975B012F-C97D-9FC7-FBAA-34D94FC7FAFC}" dt="2019-09-12T21:27:24.005" v="37" actId="20577"/>
          <ac:spMkLst>
            <pc:docMk/>
            <pc:sldMk cId="3605804194" sldId="351"/>
            <ac:spMk id="2" creationId="{00000000-0000-0000-0000-000000000000}"/>
          </ac:spMkLst>
        </pc:spChg>
        <pc:spChg chg="del mod">
          <ac:chgData name="Hernan Osores" userId="S::hosores@unlam.edu.ar::1958587b-4a28-444c-bd07-646d0c4e7ef5" providerId="AD" clId="Web-{975B012F-C97D-9FC7-FBAA-34D94FC7FAFC}" dt="2019-09-12T20:02:13.652" v="2"/>
          <ac:spMkLst>
            <pc:docMk/>
            <pc:sldMk cId="3605804194" sldId="351"/>
            <ac:spMk id="3" creationId="{00000000-0000-0000-0000-000000000000}"/>
          </ac:spMkLst>
        </pc:spChg>
        <pc:spChg chg="add mod">
          <ac:chgData name="Hernan Osores" userId="S::hosores@unlam.edu.ar::1958587b-4a28-444c-bd07-646d0c4e7ef5" providerId="AD" clId="Web-{975B012F-C97D-9FC7-FBAA-34D94FC7FAFC}" dt="2019-09-12T20:04:35.503" v="29" actId="20577"/>
          <ac:spMkLst>
            <pc:docMk/>
            <pc:sldMk cId="3605804194" sldId="351"/>
            <ac:spMk id="5" creationId="{D84A7028-6C38-4F53-A5FA-1DFFD8DE62C7}"/>
          </ac:spMkLst>
        </pc:spChg>
        <pc:picChg chg="add mod">
          <ac:chgData name="Hernan Osores" userId="S::hosores@unlam.edu.ar::1958587b-4a28-444c-bd07-646d0c4e7ef5" providerId="AD" clId="Web-{975B012F-C97D-9FC7-FBAA-34D94FC7FAFC}" dt="2019-09-12T20:04:42.767" v="31" actId="14100"/>
          <ac:picMkLst>
            <pc:docMk/>
            <pc:sldMk cId="3605804194" sldId="351"/>
            <ac:picMk id="6" creationId="{BD2A209F-9F16-43D4-91F5-62C79A2A85C5}"/>
          </ac:picMkLst>
        </pc:picChg>
      </pc:sldChg>
      <pc:sldChg chg="add replId">
        <pc:chgData name="Hernan Osores" userId="S::hosores@unlam.edu.ar::1958587b-4a28-444c-bd07-646d0c4e7ef5" providerId="AD" clId="Web-{975B012F-C97D-9FC7-FBAA-34D94FC7FAFC}" dt="2019-09-12T20:02:03.917" v="0"/>
        <pc:sldMkLst>
          <pc:docMk/>
          <pc:sldMk cId="3649955525" sldId="382"/>
        </pc:sldMkLst>
      </pc:sldChg>
      <pc:sldChg chg="add del replId">
        <pc:chgData name="Hernan Osores" userId="S::hosores@unlam.edu.ar::1958587b-4a28-444c-bd07-646d0c4e7ef5" providerId="AD" clId="Web-{975B012F-C97D-9FC7-FBAA-34D94FC7FAFC}" dt="2019-09-12T20:02:41.013" v="8"/>
        <pc:sldMkLst>
          <pc:docMk/>
          <pc:sldMk cId="3315569054" sldId="383"/>
        </pc:sldMkLst>
      </pc:sldChg>
      <pc:sldChg chg="add del replId">
        <pc:chgData name="Hernan Osores" userId="S::hosores@unlam.edu.ar::1958587b-4a28-444c-bd07-646d0c4e7ef5" providerId="AD" clId="Web-{975B012F-C97D-9FC7-FBAA-34D94FC7FAFC}" dt="2019-09-12T20:02:35.653" v="7"/>
        <pc:sldMkLst>
          <pc:docMk/>
          <pc:sldMk cId="3877427071" sldId="384"/>
        </pc:sldMkLst>
      </pc:sldChg>
      <pc:sldChg chg="add del replId">
        <pc:chgData name="Hernan Osores" userId="S::hosores@unlam.edu.ar::1958587b-4a28-444c-bd07-646d0c4e7ef5" providerId="AD" clId="Web-{975B012F-C97D-9FC7-FBAA-34D94FC7FAFC}" dt="2019-09-12T20:02:33.840" v="6"/>
        <pc:sldMkLst>
          <pc:docMk/>
          <pc:sldMk cId="2314581198" sldId="3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5/6/2021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5/6/2021</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 base de </a:t>
            </a:r>
            <a:r>
              <a:rPr lang="en-US" err="1"/>
              <a:t>datos</a:t>
            </a:r>
            <a:r>
              <a:rPr lang="en-US" dirty="0"/>
              <a:t> de SQL Server </a:t>
            </a:r>
            <a:r>
              <a:rPr lang="en-US" err="1"/>
              <a:t>está</a:t>
            </a:r>
            <a:r>
              <a:rPr lang="en-US" dirty="0"/>
              <a:t> </a:t>
            </a:r>
            <a:r>
              <a:rPr lang="en-US" err="1"/>
              <a:t>formada</a:t>
            </a:r>
            <a:r>
              <a:rPr lang="en-US" dirty="0"/>
              <a:t> por </a:t>
            </a:r>
            <a:r>
              <a:rPr lang="en-US" err="1"/>
              <a:t>tres</a:t>
            </a:r>
            <a:r>
              <a:rPr lang="en-US" dirty="0"/>
              <a:t> </a:t>
            </a:r>
            <a:r>
              <a:rPr lang="en-US" err="1"/>
              <a:t>tipos</a:t>
            </a:r>
            <a:r>
              <a:rPr lang="en-US" dirty="0"/>
              <a:t> de </a:t>
            </a:r>
            <a:r>
              <a:rPr lang="en-US" err="1"/>
              <a:t>archivos</a:t>
            </a:r>
            <a:r>
              <a:rPr lang="en-US" dirty="0"/>
              <a:t>: </a:t>
            </a:r>
            <a:r>
              <a:rPr lang="en-US" err="1"/>
              <a:t>archivos</a:t>
            </a:r>
            <a:r>
              <a:rPr lang="en-US" dirty="0"/>
              <a:t>  </a:t>
            </a:r>
            <a:r>
              <a:rPr lang="en-US" err="1"/>
              <a:t>primarios</a:t>
            </a:r>
            <a:r>
              <a:rPr lang="en-US" dirty="0"/>
              <a:t> (</a:t>
            </a:r>
            <a:r>
              <a:rPr lang="en-US" i="1" dirty="0"/>
              <a:t>Primary Data Files</a:t>
            </a:r>
            <a:r>
              <a:rPr lang="en-US" dirty="0"/>
              <a:t>), </a:t>
            </a:r>
            <a:r>
              <a:rPr lang="en-US" err="1"/>
              <a:t>archivos</a:t>
            </a:r>
            <a:r>
              <a:rPr lang="en-US" dirty="0"/>
              <a:t> </a:t>
            </a:r>
            <a:r>
              <a:rPr lang="en-US" err="1"/>
              <a:t>secundarios</a:t>
            </a:r>
            <a:r>
              <a:rPr lang="en-US" dirty="0"/>
              <a:t> (</a:t>
            </a:r>
            <a:r>
              <a:rPr lang="en-US" i="1" dirty="0"/>
              <a:t>Secondary Data Files</a:t>
            </a:r>
            <a:r>
              <a:rPr lang="en-US" dirty="0"/>
              <a:t>) y </a:t>
            </a:r>
            <a:r>
              <a:rPr lang="en-US" err="1"/>
              <a:t>archivos</a:t>
            </a:r>
            <a:r>
              <a:rPr lang="en-US" dirty="0"/>
              <a:t> de </a:t>
            </a:r>
            <a:r>
              <a:rPr lang="en-US" err="1"/>
              <a:t>registro</a:t>
            </a:r>
            <a:r>
              <a:rPr lang="en-US" dirty="0"/>
              <a:t> de </a:t>
            </a:r>
            <a:r>
              <a:rPr lang="en-US" err="1"/>
              <a:t>transacciones</a:t>
            </a:r>
            <a:r>
              <a:rPr lang="en-US" dirty="0"/>
              <a:t> (</a:t>
            </a:r>
            <a:r>
              <a:rPr lang="en-US" i="1" dirty="0"/>
              <a:t>Transaction Log Files</a:t>
            </a:r>
            <a:r>
              <a:rPr lang="en-US" dirty="0"/>
              <a:t>).</a:t>
            </a:r>
          </a:p>
          <a:p>
            <a:r>
              <a:rPr lang="en-US"/>
              <a:t>Las extensiones (extents) son una colección de ocho páginas físicamente contiguas; se utilizan para administrar las páginas de forma eficaz.</a:t>
            </a:r>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526544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300761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041406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737647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3752071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42627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30235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a:p>
            <a:endParaRPr lang="en-US"/>
          </a:p>
          <a:p>
            <a:endParaRPr lang="en-US" dirty="0">
              <a:cs typeface="Calibri"/>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1" i="1"/>
              <a:t>FileGrowth=0   </a:t>
            </a:r>
            <a:r>
              <a:rPr lang="en-US"/>
              <a:t>no crecer</a:t>
            </a:r>
          </a:p>
          <a:p>
            <a:endParaRPr lang="en-US" dirty="0">
              <a:cs typeface="Calibri"/>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5/6/2021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endParaRPr lang="en-US" sz="4800" dirty="0"/>
          </a:p>
        </p:txBody>
      </p:sp>
      <p:sp>
        <p:nvSpPr>
          <p:cNvPr id="3" name="Content Placeholder 2"/>
          <p:cNvSpPr>
            <a:spLocks noGrp="1"/>
          </p:cNvSpPr>
          <p:nvPr>
            <p:ph type="body" sz="quarter" idx="13"/>
          </p:nvPr>
        </p:nvSpPr>
        <p:spPr>
          <a:xfrm>
            <a:off x="304800" y="1295400"/>
            <a:ext cx="8458200" cy="4953000"/>
          </a:xfrm>
          <a:prstGeom prst="rect">
            <a:avLst/>
          </a:prstGeom>
        </p:spPr>
        <p:txBody>
          <a:bodyPr/>
          <a:lstStyle/>
          <a:p>
            <a:pPr algn="ctr">
              <a:buNone/>
            </a:pPr>
            <a:endParaRPr lang="en-US" sz="6000" b="1" dirty="0"/>
          </a:p>
          <a:p>
            <a:pPr marL="0" indent="0" algn="ctr">
              <a:buNone/>
            </a:pPr>
            <a:r>
              <a:rPr lang="es-AR" sz="4800" b="1" dirty="0"/>
              <a:t>Creación de </a:t>
            </a:r>
            <a:endParaRPr lang="es-AR" sz="4800" dirty="0"/>
          </a:p>
          <a:p>
            <a:pPr marL="0" indent="0" algn="ctr">
              <a:buNone/>
            </a:pPr>
            <a:r>
              <a:rPr lang="es-AR" sz="4800" b="1" dirty="0"/>
              <a:t>Bases de Datos </a:t>
            </a:r>
          </a:p>
          <a:p>
            <a:pPr marL="0" indent="0" algn="ctr">
              <a:buNone/>
            </a:pPr>
            <a:endParaRPr lang="es-AR" sz="4800" b="1" dirty="0"/>
          </a:p>
          <a:p>
            <a:pPr marL="0" indent="0">
              <a:buNone/>
            </a:pPr>
            <a:r>
              <a:rPr lang="es-AR" sz="2000" b="1" dirty="0"/>
              <a:t>Ing. Hernan Alejandro Osores</a:t>
            </a: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err="1"/>
              <a:t>Ejemplo</a:t>
            </a:r>
            <a:endParaRPr lang="en-US" sz="4800" dirty="0"/>
          </a:p>
        </p:txBody>
      </p:sp>
      <p:sp>
        <p:nvSpPr>
          <p:cNvPr id="3" name="Content Placeholder 2"/>
          <p:cNvSpPr>
            <a:spLocks noGrp="1"/>
          </p:cNvSpPr>
          <p:nvPr>
            <p:ph type="body" sz="quarter" idx="13"/>
          </p:nvPr>
        </p:nvSpPr>
        <p:spPr>
          <a:xfrm>
            <a:off x="304800" y="1295400"/>
            <a:ext cx="8534400" cy="4953000"/>
          </a:xfrm>
          <a:prstGeom prst="rect">
            <a:avLst/>
          </a:prstGeom>
        </p:spPr>
        <p:txBody>
          <a:bodyPr/>
          <a:lstStyle/>
          <a:p>
            <a:pPr marL="0" indent="0">
              <a:buNone/>
            </a:pPr>
            <a:r>
              <a:rPr lang="es-AR" dirty="0"/>
              <a:t>Ejemplos de ALTER DATABASE: </a:t>
            </a:r>
          </a:p>
          <a:p>
            <a:pPr marL="0" indent="0">
              <a:buNone/>
            </a:pPr>
            <a:r>
              <a:rPr lang="es-AR" dirty="0"/>
              <a:t>ALTER DATABASE </a:t>
            </a:r>
            <a:r>
              <a:rPr lang="es-AR" dirty="0" err="1"/>
              <a:t>AdventureWorks</a:t>
            </a:r>
            <a:endParaRPr lang="es-AR" dirty="0"/>
          </a:p>
          <a:p>
            <a:pPr marL="0" indent="0">
              <a:buNone/>
            </a:pPr>
            <a:r>
              <a:rPr lang="es-AR" dirty="0"/>
              <a:t> SET READ_ONLY </a:t>
            </a:r>
          </a:p>
          <a:p>
            <a:pPr marL="0" indent="0">
              <a:buNone/>
            </a:pPr>
            <a:endParaRPr lang="es-AR" dirty="0"/>
          </a:p>
          <a:p>
            <a:pPr marL="0" indent="0">
              <a:buNone/>
            </a:pPr>
            <a:r>
              <a:rPr lang="es-AR" dirty="0"/>
              <a:t>ALTER DATABASE </a:t>
            </a:r>
            <a:r>
              <a:rPr lang="es-AR" dirty="0" err="1"/>
              <a:t>AdventureWorks</a:t>
            </a:r>
            <a:r>
              <a:rPr lang="es-AR" dirty="0"/>
              <a:t> </a:t>
            </a:r>
          </a:p>
          <a:p>
            <a:pPr marL="0" indent="0">
              <a:buNone/>
            </a:pPr>
            <a:r>
              <a:rPr lang="en-US" dirty="0"/>
              <a:t>SET RECOVERY FULL, PAGE_VERIFY CHECKSUM </a:t>
            </a: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Vistas del </a:t>
            </a:r>
            <a:r>
              <a:rPr lang="es-AR" sz="4800" dirty="0"/>
              <a:t>Catalogo</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D631B34D-4DF0-4BDF-A68C-74F04C5A54B9}"/>
              </a:ext>
            </a:extLst>
          </p:cNvPr>
          <p:cNvSpPr/>
          <p:nvPr/>
        </p:nvSpPr>
        <p:spPr>
          <a:xfrm>
            <a:off x="152400" y="1088027"/>
            <a:ext cx="8305800" cy="5355312"/>
          </a:xfrm>
          <a:prstGeom prst="rect">
            <a:avLst/>
          </a:prstGeom>
        </p:spPr>
        <p:txBody>
          <a:bodyPr wrap="square">
            <a:spAutoFit/>
          </a:bodyPr>
          <a:lstStyle/>
          <a:p>
            <a:r>
              <a:rPr lang="es-AR" dirty="0">
                <a:solidFill>
                  <a:srgbClr val="000000"/>
                </a:solidFill>
                <a:latin typeface="Arial" panose="020B0604020202020204" pitchFamily="34" charset="0"/>
              </a:rPr>
              <a:t>Todos los metadatos del catálogo disponibles para el usuario se exponen mediante las vistas de catálogo. Las vistas de catálogo de SQL Server se han organizado en varias categorías.</a:t>
            </a:r>
          </a:p>
          <a:p>
            <a:r>
              <a:rPr lang="es-AR" dirty="0">
                <a:solidFill>
                  <a:srgbClr val="000000"/>
                </a:solidFill>
                <a:latin typeface="Arial" panose="020B0604020202020204" pitchFamily="34" charset="0"/>
              </a:rPr>
              <a:t> </a:t>
            </a:r>
            <a:endParaRPr lang="es-AR" dirty="0"/>
          </a:p>
          <a:p>
            <a:pPr marL="285750" indent="-285750">
              <a:buFont typeface="Arial" panose="020B0604020202020204" pitchFamily="34" charset="0"/>
              <a:buChar char="•"/>
            </a:pPr>
            <a:r>
              <a:rPr lang="es-AR" dirty="0"/>
              <a:t>Vistas de catálogo de archivos y bases de datos: </a:t>
            </a:r>
            <a:r>
              <a:rPr lang="es-AR" dirty="0">
                <a:solidFill>
                  <a:srgbClr val="000000"/>
                </a:solidFill>
                <a:latin typeface="Arial" panose="020B0604020202020204" pitchFamily="34" charset="0"/>
              </a:rPr>
              <a:t>Por ejemplo: </a:t>
            </a:r>
          </a:p>
          <a:p>
            <a:r>
              <a:rPr lang="es-AR" dirty="0">
                <a:solidFill>
                  <a:srgbClr val="000000"/>
                </a:solidFill>
                <a:latin typeface="Courier New" panose="02070309020205020404" pitchFamily="49" charset="0"/>
              </a:rPr>
              <a:t>   o </a:t>
            </a:r>
            <a:r>
              <a:rPr lang="es-AR" b="1" i="1" dirty="0" err="1">
                <a:solidFill>
                  <a:srgbClr val="000000"/>
                </a:solidFill>
                <a:latin typeface="Arial" panose="020B0604020202020204" pitchFamily="34" charset="0"/>
              </a:rPr>
              <a:t>sys.databases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base de datos. </a:t>
            </a:r>
          </a:p>
          <a:p>
            <a:r>
              <a:rPr lang="es-AR" dirty="0">
                <a:solidFill>
                  <a:srgbClr val="000000"/>
                </a:solidFill>
                <a:latin typeface="Courier New" panose="02070309020205020404" pitchFamily="49" charset="0"/>
              </a:rPr>
              <a:t>   o </a:t>
            </a:r>
            <a:r>
              <a:rPr lang="es-AR" b="1" i="1" dirty="0" err="1">
                <a:solidFill>
                  <a:srgbClr val="000000"/>
                </a:solidFill>
                <a:latin typeface="Arial" panose="020B0604020202020204" pitchFamily="34" charset="0"/>
              </a:rPr>
              <a:t>sys.database_files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archivo de una base     de datos. </a:t>
            </a:r>
          </a:p>
          <a:p>
            <a:pPr marL="285750" indent="-285750">
              <a:buFont typeface="Arial" panose="020B0604020202020204" pitchFamily="34" charset="0"/>
              <a:buChar char="•"/>
            </a:pPr>
            <a:r>
              <a:rPr lang="es-AR" dirty="0">
                <a:solidFill>
                  <a:srgbClr val="000000"/>
                </a:solidFill>
                <a:latin typeface="Arial" panose="020B0604020202020204" pitchFamily="34" charset="0"/>
              </a:rPr>
              <a:t>Objetos: Por ejemplo: </a:t>
            </a:r>
          </a:p>
          <a:p>
            <a:pPr lvl="1"/>
            <a:r>
              <a:rPr lang="es-AR" dirty="0">
                <a:solidFill>
                  <a:srgbClr val="000000"/>
                </a:solidFill>
                <a:latin typeface="Courier New" panose="02070309020205020404" pitchFamily="49" charset="0"/>
              </a:rPr>
              <a:t>o </a:t>
            </a:r>
            <a:r>
              <a:rPr lang="es-AR" b="1" i="1" dirty="0" err="1">
                <a:solidFill>
                  <a:srgbClr val="000000"/>
                </a:solidFill>
                <a:latin typeface="Arial" panose="020B0604020202020204" pitchFamily="34" charset="0"/>
              </a:rPr>
              <a:t>sys.tables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tabla de una base de datos. </a:t>
            </a:r>
          </a:p>
          <a:p>
            <a:pPr lvl="1"/>
            <a:r>
              <a:rPr lang="es-AR" dirty="0">
                <a:solidFill>
                  <a:srgbClr val="000000"/>
                </a:solidFill>
                <a:latin typeface="Courier New" panose="02070309020205020404" pitchFamily="49" charset="0"/>
              </a:rPr>
              <a:t>o </a:t>
            </a:r>
            <a:r>
              <a:rPr lang="es-AR" b="1" i="1" dirty="0" err="1">
                <a:solidFill>
                  <a:srgbClr val="000000"/>
                </a:solidFill>
                <a:latin typeface="Arial" panose="020B0604020202020204" pitchFamily="34" charset="0"/>
              </a:rPr>
              <a:t>sys.views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vista de una base de datos. </a:t>
            </a:r>
          </a:p>
          <a:p>
            <a:pPr lvl="1"/>
            <a:r>
              <a:rPr lang="es-AR" dirty="0">
                <a:solidFill>
                  <a:srgbClr val="000000"/>
                </a:solidFill>
                <a:latin typeface="Courier New" panose="02070309020205020404" pitchFamily="49" charset="0"/>
              </a:rPr>
              <a:t>o </a:t>
            </a:r>
            <a:r>
              <a:rPr lang="es-AR" b="1" i="1" dirty="0" err="1">
                <a:solidFill>
                  <a:srgbClr val="000000"/>
                </a:solidFill>
                <a:latin typeface="Arial" panose="020B0604020202020204" pitchFamily="34" charset="0"/>
              </a:rPr>
              <a:t>sys.columns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columna de un objeto. </a:t>
            </a:r>
          </a:p>
          <a:p>
            <a:pPr marL="285750" indent="-285750">
              <a:buFont typeface="Arial" panose="020B0604020202020204" pitchFamily="34" charset="0"/>
              <a:buChar char="•"/>
            </a:pPr>
            <a:r>
              <a:rPr lang="es-AR" dirty="0">
                <a:solidFill>
                  <a:srgbClr val="000000"/>
                </a:solidFill>
                <a:latin typeface="Arial" panose="020B0604020202020204" pitchFamily="34" charset="0"/>
              </a:rPr>
              <a:t>Seguridad: Por ejemplo: </a:t>
            </a:r>
          </a:p>
          <a:p>
            <a:pPr lvl="1"/>
            <a:r>
              <a:rPr lang="es-AR" dirty="0">
                <a:solidFill>
                  <a:srgbClr val="000000"/>
                </a:solidFill>
                <a:latin typeface="Courier New" panose="02070309020205020404" pitchFamily="49" charset="0"/>
              </a:rPr>
              <a:t>o </a:t>
            </a:r>
            <a:r>
              <a:rPr lang="es-AR" b="1" i="1" dirty="0" err="1">
                <a:solidFill>
                  <a:srgbClr val="000000"/>
                </a:solidFill>
                <a:latin typeface="Arial" panose="020B0604020202020204" pitchFamily="34" charset="0"/>
              </a:rPr>
              <a:t>sys.database_permissions</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permiso definido en una base de datos. </a:t>
            </a:r>
          </a:p>
          <a:p>
            <a:pPr lvl="1"/>
            <a:r>
              <a:rPr lang="es-AR" dirty="0">
                <a:solidFill>
                  <a:srgbClr val="000000"/>
                </a:solidFill>
                <a:latin typeface="Courier New" panose="02070309020205020404" pitchFamily="49" charset="0"/>
              </a:rPr>
              <a:t>o </a:t>
            </a:r>
            <a:r>
              <a:rPr lang="es-AR" b="1" i="1" dirty="0" err="1">
                <a:solidFill>
                  <a:srgbClr val="000000"/>
                </a:solidFill>
                <a:latin typeface="Arial" panose="020B0604020202020204" pitchFamily="34" charset="0"/>
              </a:rPr>
              <a:t>sys.database_role_member</a:t>
            </a:r>
            <a:r>
              <a:rPr lang="es-AR" b="1" i="1" dirty="0">
                <a:solidFill>
                  <a:srgbClr val="000000"/>
                </a:solidFill>
                <a:latin typeface="Arial" panose="020B0604020202020204" pitchFamily="34" charset="0"/>
              </a:rPr>
              <a:t> </a:t>
            </a:r>
            <a:r>
              <a:rPr lang="es-AR" dirty="0">
                <a:solidFill>
                  <a:srgbClr val="000000"/>
                </a:solidFill>
                <a:latin typeface="Arial" panose="020B0604020202020204" pitchFamily="34" charset="0"/>
              </a:rPr>
              <a:t>que devuelve un registro por cada miembro de un rol de una base de datos. </a:t>
            </a:r>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FUNCIONES DEL SISTEMA</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952500"/>
            <a:ext cx="8534400" cy="5448300"/>
          </a:xfrm>
          <a:prstGeom prst="rect">
            <a:avLst/>
          </a:prstGeom>
        </p:spPr>
        <p:txBody>
          <a:bodyPr/>
          <a:lstStyle/>
          <a:p>
            <a:pPr marL="0" indent="0">
              <a:buNone/>
            </a:pPr>
            <a:r>
              <a:rPr lang="es-AR" sz="2000" dirty="0"/>
              <a:t>Devuelven información acerca de la base de datos y de los objetos de la misma. Solo se mencionan algunas de ellas: </a:t>
            </a:r>
          </a:p>
          <a:p>
            <a:pPr marL="0" indent="0">
              <a:buNone/>
            </a:pPr>
            <a:r>
              <a:rPr lang="es-AR" sz="2000" b="1" i="1" dirty="0"/>
              <a:t>DB_ID</a:t>
            </a:r>
            <a:r>
              <a:rPr lang="es-AR" sz="2000" dirty="0"/>
              <a:t>: Devuelve el número de identificación (Id.) de esa base de datos. </a:t>
            </a:r>
          </a:p>
          <a:p>
            <a:pPr marL="0" indent="0">
              <a:buNone/>
            </a:pPr>
            <a:r>
              <a:rPr lang="es-AR" sz="2000" dirty="0"/>
              <a:t>SELECT DB_ID('master') </a:t>
            </a:r>
            <a:r>
              <a:rPr lang="es-AR" sz="2000" i="1" dirty="0"/>
              <a:t>Devuelve 1 </a:t>
            </a:r>
          </a:p>
          <a:p>
            <a:pPr marL="0" indent="0">
              <a:buNone/>
            </a:pPr>
            <a:endParaRPr lang="es-AR" sz="2000" dirty="0"/>
          </a:p>
          <a:p>
            <a:pPr marL="0" indent="0">
              <a:buNone/>
            </a:pPr>
            <a:r>
              <a:rPr lang="es-AR" sz="2000" b="1" i="1" dirty="0"/>
              <a:t>DB_NAME</a:t>
            </a:r>
            <a:r>
              <a:rPr lang="es-AR" sz="2000" dirty="0"/>
              <a:t>: Devuelve el nombre de la base de datos. </a:t>
            </a:r>
          </a:p>
          <a:p>
            <a:pPr marL="0" indent="0">
              <a:buNone/>
            </a:pPr>
            <a:r>
              <a:rPr lang="en-US" sz="2000" dirty="0"/>
              <a:t>SELECT DB_NAME(1) </a:t>
            </a:r>
            <a:r>
              <a:rPr lang="en-US" sz="2000" i="1" dirty="0" err="1"/>
              <a:t>Devuelve</a:t>
            </a:r>
            <a:r>
              <a:rPr lang="en-US" sz="2000" i="1" dirty="0"/>
              <a:t> master </a:t>
            </a:r>
          </a:p>
          <a:p>
            <a:pPr marL="0" indent="0">
              <a:buNone/>
            </a:pPr>
            <a:endParaRPr lang="en-US" sz="2000" dirty="0"/>
          </a:p>
          <a:p>
            <a:pPr marL="0" indent="0">
              <a:buNone/>
            </a:pPr>
            <a:r>
              <a:rPr lang="es-AR" sz="2000" b="1" i="1" dirty="0"/>
              <a:t>FILE_ID</a:t>
            </a:r>
            <a:r>
              <a:rPr lang="es-AR" sz="2000" dirty="0"/>
              <a:t>: Devuelve el número de identificación del archivo (Id.) del nombre de archivo lógico dado de la base de datos actual. </a:t>
            </a:r>
          </a:p>
          <a:p>
            <a:pPr marL="0" indent="0">
              <a:buNone/>
            </a:pPr>
            <a:r>
              <a:rPr lang="en-US" sz="2000" dirty="0"/>
              <a:t>SELECT FILE_ID('</a:t>
            </a:r>
            <a:r>
              <a:rPr lang="en-US" sz="2000" dirty="0" err="1"/>
              <a:t>AdventureWorks_Data</a:t>
            </a:r>
            <a:r>
              <a:rPr lang="en-US" sz="2000" dirty="0"/>
              <a:t>') </a:t>
            </a:r>
            <a:r>
              <a:rPr lang="en-US" sz="2000" i="1" dirty="0" err="1"/>
              <a:t>Devuelve</a:t>
            </a:r>
            <a:r>
              <a:rPr lang="en-US" sz="2000" i="1" dirty="0"/>
              <a:t> 1 </a:t>
            </a:r>
          </a:p>
          <a:p>
            <a:pPr marL="0" indent="0">
              <a:buNone/>
            </a:pPr>
            <a:endParaRPr lang="en-US" sz="2000" dirty="0"/>
          </a:p>
          <a:p>
            <a:pPr marL="0" indent="0">
              <a:buNone/>
            </a:pPr>
            <a:r>
              <a:rPr lang="es-AR" sz="2000" b="1" i="1" dirty="0"/>
              <a:t>FILE_NAME</a:t>
            </a:r>
            <a:r>
              <a:rPr lang="es-AR" sz="2000" dirty="0"/>
              <a:t>: Devuelve el nombre del archivo lógico dado de la base de datos actual. </a:t>
            </a:r>
          </a:p>
          <a:p>
            <a:pPr marL="0" indent="0">
              <a:buNone/>
            </a:pPr>
            <a:r>
              <a:rPr lang="en-US" sz="2000" dirty="0"/>
              <a:t>SELECT FILE_NAME(1) </a:t>
            </a:r>
            <a:r>
              <a:rPr lang="en-US" sz="2000" i="1" dirty="0" err="1"/>
              <a:t>Devuelve</a:t>
            </a:r>
            <a:r>
              <a:rPr lang="en-US" sz="2000" i="1" dirty="0"/>
              <a:t> </a:t>
            </a:r>
            <a:r>
              <a:rPr lang="en-US" sz="2000" i="1" dirty="0" err="1"/>
              <a:t>AdventureWorks_Data</a:t>
            </a:r>
            <a:r>
              <a:rPr lang="en-US" sz="2000" i="1" dirty="0"/>
              <a:t> </a:t>
            </a:r>
            <a:endParaRPr lang="en-US" sz="2000" b="1" dirty="0"/>
          </a:p>
          <a:p>
            <a:pPr>
              <a:buNone/>
            </a:pPr>
            <a:r>
              <a:rPr lang="es-ES" sz="2000" dirty="0"/>
              <a:t> </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PROCEDIMIENTOS</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marL="0" indent="0" algn="ctr">
              <a:buNone/>
            </a:pPr>
            <a:r>
              <a:rPr lang="es-AR" sz="1800" b="1" dirty="0"/>
              <a:t>Procedimientos Almacenados de Sistema </a:t>
            </a:r>
          </a:p>
          <a:p>
            <a:pPr marL="0" indent="0">
              <a:buNone/>
            </a:pPr>
            <a:endParaRPr lang="es-AR" sz="1800" dirty="0"/>
          </a:p>
          <a:p>
            <a:pPr marL="0" indent="0">
              <a:buNone/>
            </a:pPr>
            <a:r>
              <a:rPr lang="es-AR" sz="1800" dirty="0"/>
              <a:t>Estos son algunos de los procedimientos almacenados de sistema que permiten consultar información sobre base de datos: </a:t>
            </a:r>
          </a:p>
          <a:p>
            <a:pPr marL="0" indent="0">
              <a:buNone/>
            </a:pPr>
            <a:r>
              <a:rPr lang="es-AR" sz="1800" b="1" i="1" dirty="0" err="1"/>
              <a:t>Sp_Databases</a:t>
            </a:r>
            <a:r>
              <a:rPr lang="es-AR" sz="1800" dirty="0"/>
              <a:t>: Lista las bases de datos disponibles de un Server </a:t>
            </a:r>
          </a:p>
          <a:p>
            <a:pPr marL="0" indent="0">
              <a:buNone/>
            </a:pPr>
            <a:endParaRPr lang="es-AR" sz="1800" dirty="0"/>
          </a:p>
          <a:p>
            <a:pPr marL="0" indent="0">
              <a:buNone/>
            </a:pPr>
            <a:r>
              <a:rPr lang="es-AR" sz="1800" dirty="0"/>
              <a:t>EXEC </a:t>
            </a:r>
            <a:r>
              <a:rPr lang="es-AR" sz="1800" dirty="0" err="1"/>
              <a:t>Sp_Databases</a:t>
            </a:r>
            <a:r>
              <a:rPr lang="es-AR" sz="1800" dirty="0"/>
              <a:t> </a:t>
            </a:r>
          </a:p>
          <a:p>
            <a:pPr marL="0" indent="0">
              <a:buNone/>
            </a:pPr>
            <a:r>
              <a:rPr lang="es-AR" sz="1800" b="1" i="1" dirty="0" err="1"/>
              <a:t>Sp_HelpDB</a:t>
            </a:r>
            <a:r>
              <a:rPr lang="es-AR" sz="1800" dirty="0"/>
              <a:t>: Información sobre las bases de datos de un servidor </a:t>
            </a:r>
          </a:p>
          <a:p>
            <a:pPr marL="0" indent="0">
              <a:buNone/>
            </a:pPr>
            <a:r>
              <a:rPr lang="es-AR" sz="1800" b="1" i="1" dirty="0" err="1"/>
              <a:t>Sp_Help</a:t>
            </a:r>
            <a:r>
              <a:rPr lang="es-AR" sz="1800" dirty="0"/>
              <a:t>: Presenta información acerca de un objeto de base de datos (cualquier objeto de la vista de compatibilidad </a:t>
            </a:r>
            <a:r>
              <a:rPr lang="es-AR" sz="1800" b="1" i="1" dirty="0" err="1"/>
              <a:t>sys.sysobjects</a:t>
            </a:r>
            <a:r>
              <a:rPr lang="es-AR" sz="1800" dirty="0"/>
              <a:t>), un tipo de datos definido por el usuario o un tipo de datos. Puede ejecutarse sin parámetros, entonces muestra la información sobre todos los objetos o puede pasarse como parámetro el nombre del objeto a consultar. </a:t>
            </a:r>
          </a:p>
          <a:p>
            <a:pPr marL="0" indent="0">
              <a:buNone/>
            </a:pPr>
            <a:endParaRPr lang="es-AR" sz="1800" dirty="0"/>
          </a:p>
          <a:p>
            <a:pPr marL="0" indent="0">
              <a:buNone/>
            </a:pPr>
            <a:r>
              <a:rPr lang="en-US" sz="1800" dirty="0"/>
              <a:t>EXEC </a:t>
            </a:r>
            <a:r>
              <a:rPr lang="en-US" sz="1800" dirty="0" err="1"/>
              <a:t>sp_help</a:t>
            </a:r>
            <a:r>
              <a:rPr lang="en-US" sz="1800" dirty="0"/>
              <a:t> </a:t>
            </a:r>
          </a:p>
          <a:p>
            <a:pPr marL="0" indent="0">
              <a:buNone/>
            </a:pPr>
            <a:r>
              <a:rPr lang="en-US" sz="1800" dirty="0"/>
              <a:t>EXEC </a:t>
            </a:r>
            <a:r>
              <a:rPr lang="en-US" sz="1800" dirty="0" err="1"/>
              <a:t>sp_help</a:t>
            </a:r>
            <a:r>
              <a:rPr lang="en-US" sz="1800" dirty="0"/>
              <a:t>(„</a:t>
            </a:r>
            <a:r>
              <a:rPr lang="en-US" sz="1800" dirty="0" err="1"/>
              <a:t>Product.Production</a:t>
            </a:r>
            <a:r>
              <a:rPr lang="en-US" sz="1800" dirty="0"/>
              <a:t>‟) </a:t>
            </a:r>
            <a:endParaRPr lang="es-ES" sz="1800" dirty="0"/>
          </a:p>
          <a:p>
            <a:pPr>
              <a:buNone/>
            </a:pPr>
            <a:endParaRPr lang="en-US" sz="1800" b="1" dirty="0"/>
          </a:p>
        </p:txBody>
      </p:sp>
    </p:spTree>
    <p:extLst>
      <p:ext uri="{BB962C8B-B14F-4D97-AF65-F5344CB8AC3E}">
        <p14:creationId xmlns:p14="http://schemas.microsoft.com/office/powerpoint/2010/main" val="360580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a:latin typeface="Segoe UI"/>
                <a:cs typeface="Segoe UI"/>
              </a:rPr>
              <a:t>GRUPOS DE ARCHIVOS </a:t>
            </a:r>
            <a:endParaRPr lang="es-ES"/>
          </a:p>
        </p:txBody>
      </p:sp>
      <p:sp>
        <p:nvSpPr>
          <p:cNvPr id="5" name="Marcador de texto 4">
            <a:extLst>
              <a:ext uri="{FF2B5EF4-FFF2-40B4-BE49-F238E27FC236}">
                <a16:creationId xmlns:a16="http://schemas.microsoft.com/office/drawing/2014/main" id="{D84A7028-6C38-4F53-A5FA-1DFFD8DE62C7}"/>
              </a:ext>
            </a:extLst>
          </p:cNvPr>
          <p:cNvSpPr>
            <a:spLocks noGrp="1"/>
          </p:cNvSpPr>
          <p:nvPr>
            <p:ph type="body" sz="quarter" idx="13"/>
          </p:nvPr>
        </p:nvSpPr>
        <p:spPr/>
        <p:txBody>
          <a:bodyPr anchor="t"/>
          <a:lstStyle/>
          <a:p>
            <a:r>
              <a:rPr lang="es-ES" dirty="0">
                <a:latin typeface="Segoe UI"/>
                <a:cs typeface="Segoe UI"/>
              </a:rPr>
              <a:t>Tipos de Archivos</a:t>
            </a:r>
            <a:endParaRPr lang="es-ES" dirty="0"/>
          </a:p>
        </p:txBody>
      </p:sp>
      <p:pic>
        <p:nvPicPr>
          <p:cNvPr id="6" name="Imagen 6">
            <a:extLst>
              <a:ext uri="{FF2B5EF4-FFF2-40B4-BE49-F238E27FC236}">
                <a16:creationId xmlns:a16="http://schemas.microsoft.com/office/drawing/2014/main" id="{BD2A209F-9F16-43D4-91F5-62C79A2A85C5}"/>
              </a:ext>
            </a:extLst>
          </p:cNvPr>
          <p:cNvPicPr>
            <a:picLocks noChangeAspect="1"/>
          </p:cNvPicPr>
          <p:nvPr/>
        </p:nvPicPr>
        <p:blipFill>
          <a:blip r:embed="rId3"/>
          <a:stretch>
            <a:fillRect/>
          </a:stretch>
        </p:blipFill>
        <p:spPr>
          <a:xfrm>
            <a:off x="931653" y="1928827"/>
            <a:ext cx="6909757" cy="4156287"/>
          </a:xfrm>
          <a:prstGeom prst="rect">
            <a:avLst/>
          </a:prstGeom>
        </p:spPr>
      </p:pic>
    </p:spTree>
    <p:extLst>
      <p:ext uri="{BB962C8B-B14F-4D97-AF65-F5344CB8AC3E}">
        <p14:creationId xmlns:p14="http://schemas.microsoft.com/office/powerpoint/2010/main" val="360580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GRUPOS DE ARCHIVOS </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a:buNone/>
            </a:pPr>
            <a:endParaRPr lang="es-ES" sz="4800" dirty="0"/>
          </a:p>
          <a:p>
            <a:pPr>
              <a:buNone/>
            </a:pPr>
            <a:endParaRPr lang="en-US" sz="4800" b="1" dirty="0"/>
          </a:p>
        </p:txBody>
      </p:sp>
      <p:sp>
        <p:nvSpPr>
          <p:cNvPr id="5" name="Rectangle 4">
            <a:extLst>
              <a:ext uri="{FF2B5EF4-FFF2-40B4-BE49-F238E27FC236}">
                <a16:creationId xmlns:a16="http://schemas.microsoft.com/office/drawing/2014/main" id="{0FB6E948-7E62-4470-8AFA-C3588A16A5CC}"/>
              </a:ext>
            </a:extLst>
          </p:cNvPr>
          <p:cNvSpPr/>
          <p:nvPr/>
        </p:nvSpPr>
        <p:spPr>
          <a:xfrm>
            <a:off x="300446" y="1085850"/>
            <a:ext cx="8153400" cy="5355312"/>
          </a:xfrm>
          <a:prstGeom prst="rect">
            <a:avLst/>
          </a:prstGeom>
        </p:spPr>
        <p:txBody>
          <a:bodyPr wrap="square">
            <a:spAutoFit/>
          </a:bodyPr>
          <a:lstStyle/>
          <a:p>
            <a:r>
              <a:rPr lang="es-AR" dirty="0">
                <a:solidFill>
                  <a:srgbClr val="000000"/>
                </a:solidFill>
                <a:latin typeface="Arial" panose="020B0604020202020204" pitchFamily="34" charset="0"/>
              </a:rPr>
              <a:t>Las bases de datos de SQL Server utilizan tres tipos de archivos: </a:t>
            </a:r>
          </a:p>
          <a:p>
            <a:r>
              <a:rPr lang="es-AR" b="1" i="1" dirty="0">
                <a:solidFill>
                  <a:srgbClr val="000000"/>
                </a:solidFill>
                <a:latin typeface="Arial" panose="020B0604020202020204" pitchFamily="34" charset="0"/>
              </a:rPr>
              <a:t>Archivos de datos principales</a:t>
            </a:r>
            <a:r>
              <a:rPr lang="es-AR" dirty="0">
                <a:solidFill>
                  <a:srgbClr val="000000"/>
                </a:solidFill>
                <a:latin typeface="Arial" panose="020B0604020202020204" pitchFamily="34" charset="0"/>
              </a:rPr>
              <a:t>: es el punto de partida de la base de datos y apunta a los otros archivos de la base de datos. </a:t>
            </a:r>
            <a:r>
              <a:rPr lang="es-AR" i="1" dirty="0">
                <a:solidFill>
                  <a:srgbClr val="000000"/>
                </a:solidFill>
                <a:latin typeface="Arial" panose="020B0604020202020204" pitchFamily="34" charset="0"/>
              </a:rPr>
              <a:t>Cada base de datos tiene un archivo de datos principal</a:t>
            </a:r>
            <a:r>
              <a:rPr lang="es-AR" dirty="0">
                <a:solidFill>
                  <a:srgbClr val="000000"/>
                </a:solidFill>
                <a:latin typeface="Arial" panose="020B0604020202020204" pitchFamily="34" charset="0"/>
              </a:rPr>
              <a:t>. La extensión recomendada para los nombres de archivos de datos principales es .</a:t>
            </a:r>
            <a:r>
              <a:rPr lang="es-AR" b="1" i="1" dirty="0" err="1">
                <a:solidFill>
                  <a:srgbClr val="000000"/>
                </a:solidFill>
                <a:latin typeface="Arial" panose="020B0604020202020204" pitchFamily="34" charset="0"/>
              </a:rPr>
              <a:t>mdf</a:t>
            </a:r>
            <a:r>
              <a:rPr lang="es-AR" dirty="0">
                <a:solidFill>
                  <a:srgbClr val="000000"/>
                </a:solidFill>
                <a:latin typeface="Arial" panose="020B0604020202020204" pitchFamily="34" charset="0"/>
              </a:rPr>
              <a:t>. </a:t>
            </a:r>
          </a:p>
          <a:p>
            <a:r>
              <a:rPr lang="es-AR" b="1" i="1" dirty="0">
                <a:solidFill>
                  <a:srgbClr val="000000"/>
                </a:solidFill>
                <a:latin typeface="Arial" panose="020B0604020202020204" pitchFamily="34" charset="0"/>
              </a:rPr>
              <a:t>Archivos de datos secundarios: </a:t>
            </a:r>
            <a:r>
              <a:rPr lang="es-AR" dirty="0">
                <a:solidFill>
                  <a:srgbClr val="000000"/>
                </a:solidFill>
                <a:latin typeface="Arial" panose="020B0604020202020204" pitchFamily="34" charset="0"/>
              </a:rPr>
              <a:t>son todos los archivos de datos menos el archivo de datos principal. Puede que algunas bases de datos no tengan archivos de datos secundarios, mientras que otras pueden tener varios archivos de datos secundarios. La extensión de nombre de archivo recomendada para los archivos de datos secundarios es .</a:t>
            </a:r>
            <a:r>
              <a:rPr lang="es-AR" b="1" i="1" dirty="0" err="1">
                <a:solidFill>
                  <a:srgbClr val="000000"/>
                </a:solidFill>
                <a:latin typeface="Arial" panose="020B0604020202020204" pitchFamily="34" charset="0"/>
              </a:rPr>
              <a:t>ndf</a:t>
            </a:r>
            <a:r>
              <a:rPr lang="es-AR" dirty="0">
                <a:solidFill>
                  <a:srgbClr val="000000"/>
                </a:solidFill>
                <a:latin typeface="Arial" panose="020B0604020202020204" pitchFamily="34" charset="0"/>
              </a:rPr>
              <a:t>. </a:t>
            </a:r>
          </a:p>
          <a:p>
            <a:r>
              <a:rPr lang="es-AR" b="1" i="1" dirty="0">
                <a:solidFill>
                  <a:srgbClr val="000000"/>
                </a:solidFill>
                <a:latin typeface="Arial" panose="020B0604020202020204" pitchFamily="34" charset="0"/>
              </a:rPr>
              <a:t>Archivos de registro</a:t>
            </a:r>
            <a:r>
              <a:rPr lang="es-AR" dirty="0">
                <a:solidFill>
                  <a:srgbClr val="000000"/>
                </a:solidFill>
                <a:latin typeface="Arial" panose="020B0604020202020204" pitchFamily="34" charset="0"/>
              </a:rPr>
              <a:t>: almacenan toda la información de registro que se utiliza para recuperar la base de datos. Como mínimo</a:t>
            </a:r>
            <a:r>
              <a:rPr lang="es-AR" i="1" dirty="0">
                <a:solidFill>
                  <a:srgbClr val="000000"/>
                </a:solidFill>
                <a:latin typeface="Arial" panose="020B0604020202020204" pitchFamily="34" charset="0"/>
              </a:rPr>
              <a:t>, tiene que haber un archivo de registro por cada base de datos</a:t>
            </a:r>
            <a:r>
              <a:rPr lang="es-AR" dirty="0">
                <a:solidFill>
                  <a:srgbClr val="000000"/>
                </a:solidFill>
                <a:latin typeface="Arial" panose="020B0604020202020204" pitchFamily="34" charset="0"/>
              </a:rPr>
              <a:t>, aunque puede haber varios. La extensión de nombre de archivo recomendada para los archivos de registro es .</a:t>
            </a:r>
            <a:r>
              <a:rPr lang="es-AR" b="1" i="1" dirty="0" err="1">
                <a:solidFill>
                  <a:srgbClr val="000000"/>
                </a:solidFill>
                <a:latin typeface="Arial" panose="020B0604020202020204" pitchFamily="34" charset="0"/>
              </a:rPr>
              <a:t>ldf</a:t>
            </a:r>
            <a:r>
              <a:rPr lang="es-AR" dirty="0">
                <a:solidFill>
                  <a:srgbClr val="000000"/>
                </a:solidFill>
                <a:latin typeface="Arial" panose="020B0604020202020204" pitchFamily="34" charset="0"/>
              </a:rPr>
              <a:t>. </a:t>
            </a:r>
          </a:p>
          <a:p>
            <a:endParaRPr lang="es-AR" dirty="0">
              <a:solidFill>
                <a:srgbClr val="000000"/>
              </a:solidFill>
              <a:latin typeface="Arial" panose="020B0604020202020204" pitchFamily="34" charset="0"/>
            </a:endParaRPr>
          </a:p>
          <a:p>
            <a:r>
              <a:rPr lang="es-AR" dirty="0">
                <a:solidFill>
                  <a:srgbClr val="000000"/>
                </a:solidFill>
                <a:latin typeface="Arial" panose="020B0604020202020204" pitchFamily="34" charset="0"/>
              </a:rPr>
              <a:t>SQL Server no exige las extensiones de nombre de archivo .</a:t>
            </a:r>
            <a:r>
              <a:rPr lang="es-AR" dirty="0" err="1">
                <a:solidFill>
                  <a:srgbClr val="000000"/>
                </a:solidFill>
                <a:latin typeface="Arial" panose="020B0604020202020204" pitchFamily="34" charset="0"/>
              </a:rPr>
              <a:t>mdf</a:t>
            </a:r>
            <a:r>
              <a:rPr lang="es-AR" dirty="0">
                <a:solidFill>
                  <a:srgbClr val="000000"/>
                </a:solidFill>
                <a:latin typeface="Arial" panose="020B0604020202020204" pitchFamily="34" charset="0"/>
              </a:rPr>
              <a:t>, .</a:t>
            </a:r>
            <a:r>
              <a:rPr lang="es-AR" dirty="0" err="1">
                <a:solidFill>
                  <a:srgbClr val="000000"/>
                </a:solidFill>
                <a:latin typeface="Arial" panose="020B0604020202020204" pitchFamily="34" charset="0"/>
              </a:rPr>
              <a:t>ndf</a:t>
            </a:r>
            <a:r>
              <a:rPr lang="es-AR" dirty="0">
                <a:solidFill>
                  <a:srgbClr val="000000"/>
                </a:solidFill>
                <a:latin typeface="Arial" panose="020B0604020202020204" pitchFamily="34" charset="0"/>
              </a:rPr>
              <a:t> y .</a:t>
            </a:r>
            <a:r>
              <a:rPr lang="es-AR" dirty="0" err="1">
                <a:solidFill>
                  <a:srgbClr val="000000"/>
                </a:solidFill>
                <a:latin typeface="Arial" panose="020B0604020202020204" pitchFamily="34" charset="0"/>
              </a:rPr>
              <a:t>ldf</a:t>
            </a:r>
            <a:r>
              <a:rPr lang="es-AR" dirty="0">
                <a:solidFill>
                  <a:srgbClr val="000000"/>
                </a:solidFill>
                <a:latin typeface="Arial" panose="020B0604020202020204" pitchFamily="34" charset="0"/>
              </a:rPr>
              <a:t>, pero estas extensiones ayudan a identificar las distintas clases de archivos y su uso. </a:t>
            </a:r>
            <a:endParaRPr lang="es-AR" dirty="0"/>
          </a:p>
        </p:txBody>
      </p:sp>
    </p:spTree>
    <p:extLst>
      <p:ext uri="{BB962C8B-B14F-4D97-AF65-F5344CB8AC3E}">
        <p14:creationId xmlns:p14="http://schemas.microsoft.com/office/powerpoint/2010/main" val="360580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3600" dirty="0"/>
              <a:t>ESQUEMAS (SCHEMAS)</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Rectangle 5"/>
          <p:cNvSpPr txBox="1">
            <a:spLocks noChangeArrowheads="1"/>
          </p:cNvSpPr>
          <p:nvPr/>
        </p:nvSpPr>
        <p:spPr>
          <a:xfrm>
            <a:off x="533400" y="1219200"/>
            <a:ext cx="8077200" cy="5181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a:extLst>
              <a:ext uri="{FF2B5EF4-FFF2-40B4-BE49-F238E27FC236}">
                <a16:creationId xmlns:a16="http://schemas.microsoft.com/office/drawing/2014/main" id="{3856E49E-B92C-47F3-BD84-E10A9E434AFB}"/>
              </a:ext>
            </a:extLst>
          </p:cNvPr>
          <p:cNvSpPr/>
          <p:nvPr/>
        </p:nvSpPr>
        <p:spPr>
          <a:xfrm>
            <a:off x="174171" y="1225187"/>
            <a:ext cx="8795657" cy="3477875"/>
          </a:xfrm>
          <a:prstGeom prst="rect">
            <a:avLst/>
          </a:prstGeom>
        </p:spPr>
        <p:txBody>
          <a:bodyPr wrap="square">
            <a:spAutoFit/>
          </a:bodyPr>
          <a:lstStyle/>
          <a:p>
            <a:r>
              <a:rPr lang="es-AR" sz="2000" b="1" dirty="0">
                <a:solidFill>
                  <a:srgbClr val="000000"/>
                </a:solidFill>
                <a:latin typeface="Arial" panose="020B0604020202020204" pitchFamily="34" charset="0"/>
              </a:rPr>
              <a:t>Definición </a:t>
            </a:r>
            <a:endParaRPr lang="es-AR" sz="2000" dirty="0">
              <a:solidFill>
                <a:srgbClr val="000000"/>
              </a:solidFill>
              <a:latin typeface="Arial" panose="020B0604020202020204" pitchFamily="34" charset="0"/>
            </a:endParaRPr>
          </a:p>
          <a:p>
            <a:r>
              <a:rPr lang="es-AR" sz="2000" dirty="0">
                <a:solidFill>
                  <a:srgbClr val="000000"/>
                </a:solidFill>
                <a:latin typeface="Arial" panose="020B0604020202020204" pitchFamily="34" charset="0"/>
              </a:rPr>
              <a:t>Es un espacio de nombres (</a:t>
            </a:r>
            <a:r>
              <a:rPr lang="es-AR" sz="2000" dirty="0" err="1">
                <a:solidFill>
                  <a:srgbClr val="000000"/>
                </a:solidFill>
                <a:latin typeface="Arial" panose="020B0604020202020204" pitchFamily="34" charset="0"/>
              </a:rPr>
              <a:t>namespace</a:t>
            </a:r>
            <a:r>
              <a:rPr lang="es-AR" sz="2000" dirty="0">
                <a:solidFill>
                  <a:srgbClr val="000000"/>
                </a:solidFill>
                <a:latin typeface="Arial" panose="020B0604020202020204" pitchFamily="34" charset="0"/>
              </a:rPr>
              <a:t>) distinto que existe de forma independientemente del usuario de base de datos que lo creó. Es un contenedor de objetos. Cualquier usuario puede ser propietario de un esquema, y esta propiedad es transferible. Todas las bases de datos contienen un esquema llamado </a:t>
            </a:r>
            <a:r>
              <a:rPr lang="es-AR" sz="2000" b="1" i="1" dirty="0" err="1">
                <a:solidFill>
                  <a:srgbClr val="000000"/>
                </a:solidFill>
                <a:latin typeface="Arial" panose="020B0604020202020204" pitchFamily="34" charset="0"/>
              </a:rPr>
              <a:t>dbo</a:t>
            </a:r>
            <a:r>
              <a:rPr lang="es-AR" sz="2000" dirty="0">
                <a:solidFill>
                  <a:srgbClr val="000000"/>
                </a:solidFill>
                <a:latin typeface="Arial" panose="020B0604020202020204" pitchFamily="34" charset="0"/>
              </a:rPr>
              <a:t>. Es el esquema predeterminado para todos los usuarios cuando no se define explícitamente el esquema.</a:t>
            </a:r>
          </a:p>
          <a:p>
            <a:endParaRPr lang="es-AR" sz="2000" dirty="0">
              <a:solidFill>
                <a:srgbClr val="000000"/>
              </a:solidFill>
              <a:latin typeface="Arial" panose="020B0604020202020204" pitchFamily="34" charset="0"/>
            </a:endParaRPr>
          </a:p>
          <a:p>
            <a:r>
              <a:rPr lang="es-AR" sz="2000" dirty="0">
                <a:solidFill>
                  <a:srgbClr val="000000"/>
                </a:solidFill>
                <a:latin typeface="Arial" panose="020B0604020202020204" pitchFamily="34" charset="0"/>
              </a:rPr>
              <a:t>Ejemplo</a:t>
            </a:r>
          </a:p>
          <a:p>
            <a:endParaRPr lang="es-AR" sz="2000" dirty="0">
              <a:solidFill>
                <a:srgbClr val="000000"/>
              </a:solidFill>
              <a:latin typeface="Arial" panose="020B0604020202020204" pitchFamily="34" charset="0"/>
            </a:endParaRPr>
          </a:p>
          <a:p>
            <a:r>
              <a:rPr lang="es-AR" sz="2000" dirty="0">
                <a:solidFill>
                  <a:srgbClr val="000000"/>
                </a:solidFill>
                <a:latin typeface="Arial" panose="020B0604020202020204" pitchFamily="34" charset="0"/>
              </a:rPr>
              <a:t>CREATE SCHEMA Ventas</a:t>
            </a:r>
            <a:endParaRPr lang="es-AR" sz="2000" dirty="0"/>
          </a:p>
        </p:txBody>
      </p:sp>
    </p:spTree>
    <p:extLst>
      <p:ext uri="{BB962C8B-B14F-4D97-AF65-F5344CB8AC3E}">
        <p14:creationId xmlns:p14="http://schemas.microsoft.com/office/powerpoint/2010/main" val="360580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3600" dirty="0"/>
              <a:t>ESQUEMAS</a:t>
            </a: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524315"/>
          </a:xfrm>
          <a:prstGeom prst="rect">
            <a:avLst/>
          </a:prstGeom>
        </p:spPr>
        <p:txBody>
          <a:bodyPr wrap="square">
            <a:spAutoFit/>
          </a:bodyPr>
          <a:lstStyle/>
          <a:p>
            <a:r>
              <a:rPr lang="es-AR" sz="2400" dirty="0">
                <a:solidFill>
                  <a:srgbClr val="000000"/>
                </a:solidFill>
                <a:latin typeface="Arial" panose="020B0604020202020204" pitchFamily="34" charset="0"/>
              </a:rPr>
              <a:t>Ventajas</a:t>
            </a:r>
          </a:p>
          <a:p>
            <a:pPr marL="342900" indent="-342900">
              <a:buFont typeface="Arial" panose="020B0604020202020204" pitchFamily="34" charset="0"/>
              <a:buChar char="•"/>
            </a:pPr>
            <a:endParaRPr lang="es-AR" sz="2400" dirty="0">
              <a:solidFill>
                <a:srgbClr val="000000"/>
              </a:solidFill>
              <a:latin typeface="Arial" panose="020B0604020202020204" pitchFamily="34" charset="0"/>
            </a:endParaRPr>
          </a:p>
          <a:p>
            <a:pPr marL="342900" indent="-342900">
              <a:buFont typeface="Arial" panose="020B0604020202020204" pitchFamily="34" charset="0"/>
              <a:buChar char="•"/>
            </a:pPr>
            <a:r>
              <a:rPr lang="es-AR" sz="2400" dirty="0">
                <a:solidFill>
                  <a:srgbClr val="000000"/>
                </a:solidFill>
                <a:latin typeface="Arial" panose="020B0604020202020204" pitchFamily="34" charset="0"/>
              </a:rPr>
              <a:t>Mayor flexibilidad para organizar la base de datos usando nombres de espacio, ya que de esta manera los objetos no dependen del usuario que lo creo.</a:t>
            </a:r>
          </a:p>
          <a:p>
            <a:r>
              <a:rPr lang="es-AR" sz="2400" dirty="0">
                <a:solidFill>
                  <a:srgbClr val="000000"/>
                </a:solidFill>
                <a:latin typeface="Arial" panose="020B0604020202020204" pitchFamily="34" charset="0"/>
              </a:rPr>
              <a:t> </a:t>
            </a:r>
          </a:p>
          <a:p>
            <a:pPr marL="342900" indent="-342900">
              <a:buFont typeface="Arial" panose="020B0604020202020204" pitchFamily="34" charset="0"/>
              <a:buChar char="•"/>
            </a:pPr>
            <a:r>
              <a:rPr lang="es-AR" sz="2400" dirty="0">
                <a:solidFill>
                  <a:srgbClr val="000000"/>
                </a:solidFill>
                <a:latin typeface="Arial" panose="020B0604020202020204" pitchFamily="34" charset="0"/>
              </a:rPr>
              <a:t>Manejo de permisos mejorada, ya que los permisos pueden ser asignados a los esquemas y no directamente a cada objeto. </a:t>
            </a:r>
          </a:p>
          <a:p>
            <a:endParaRPr lang="es-AR" sz="2400" dirty="0">
              <a:solidFill>
                <a:srgbClr val="000000"/>
              </a:solidFill>
              <a:latin typeface="Arial" panose="020B0604020202020204" pitchFamily="34" charset="0"/>
            </a:endParaRPr>
          </a:p>
          <a:p>
            <a:pPr marL="342900" indent="-342900">
              <a:buFont typeface="Arial" panose="020B0604020202020204" pitchFamily="34" charset="0"/>
              <a:buChar char="•"/>
            </a:pPr>
            <a:r>
              <a:rPr lang="es-AR" sz="2400" dirty="0">
                <a:solidFill>
                  <a:srgbClr val="000000"/>
                </a:solidFill>
                <a:latin typeface="Arial" panose="020B0604020202020204" pitchFamily="34" charset="0"/>
              </a:rPr>
              <a:t>Al dar de baja un usuario no es necesario renombrar los objetos que le pertenecían. </a:t>
            </a:r>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D8CCE-6EA4-4D39-BF4D-20CB94FAEBB0}"/>
              </a:ext>
            </a:extLst>
          </p:cNvPr>
          <p:cNvSpPr>
            <a:spLocks noGrp="1"/>
          </p:cNvSpPr>
          <p:nvPr>
            <p:ph type="title"/>
          </p:nvPr>
        </p:nvSpPr>
        <p:spPr/>
        <p:txBody>
          <a:bodyPr/>
          <a:lstStyle/>
          <a:p>
            <a:endParaRPr lang="es-AR"/>
          </a:p>
        </p:txBody>
      </p:sp>
      <p:sp>
        <p:nvSpPr>
          <p:cNvPr id="3" name="Title 1">
            <a:extLst>
              <a:ext uri="{FF2B5EF4-FFF2-40B4-BE49-F238E27FC236}">
                <a16:creationId xmlns:a16="http://schemas.microsoft.com/office/drawing/2014/main" id="{20D4A973-A24E-4A0F-8223-A2516BB781D9}"/>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n-US" sz="3600" dirty="0"/>
              <a:t>Snapshot</a:t>
            </a:r>
          </a:p>
        </p:txBody>
      </p:sp>
      <p:sp>
        <p:nvSpPr>
          <p:cNvPr id="4" name="CuadroTexto 3">
            <a:extLst>
              <a:ext uri="{FF2B5EF4-FFF2-40B4-BE49-F238E27FC236}">
                <a16:creationId xmlns:a16="http://schemas.microsoft.com/office/drawing/2014/main" id="{B882E464-36D9-461C-8DD7-02A2617B532F}"/>
              </a:ext>
            </a:extLst>
          </p:cNvPr>
          <p:cNvSpPr txBox="1"/>
          <p:nvPr/>
        </p:nvSpPr>
        <p:spPr>
          <a:xfrm>
            <a:off x="228600" y="1066800"/>
            <a:ext cx="8763000" cy="5170646"/>
          </a:xfrm>
          <a:prstGeom prst="rect">
            <a:avLst/>
          </a:prstGeom>
          <a:noFill/>
        </p:spPr>
        <p:txBody>
          <a:bodyPr wrap="square" rtlCol="0">
            <a:spAutoFit/>
          </a:bodyPr>
          <a:lstStyle/>
          <a:p>
            <a:r>
              <a:rPr lang="es-ES" sz="3600" dirty="0"/>
              <a:t>Instantáneas de Base de Datos</a:t>
            </a:r>
          </a:p>
          <a:p>
            <a:endParaRPr lang="es-ES" dirty="0"/>
          </a:p>
          <a:p>
            <a:pPr marL="285750" indent="-285750">
              <a:buFont typeface="Arial" panose="020B0604020202020204" pitchFamily="34" charset="0"/>
              <a:buChar char="•"/>
            </a:pPr>
            <a:r>
              <a:rPr lang="es-ES" sz="2000" dirty="0"/>
              <a:t>Es una vista estática de sólo lectura de una base de datos denominada base de datos de origen</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mantiene hasta que el propietario de la base de datos la quita explícitamente.</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Deben residir en la misma instancia de servidor que la base de datos</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pueden utilizar para crear informes. Además, en el caso de que se produzca un error de usuario en una base de datos de origen, ésta se puede revertir al estado en que se encontraba cuando se creó la instantánea.</a:t>
            </a:r>
          </a:p>
          <a:p>
            <a:endParaRPr lang="es-ES" dirty="0"/>
          </a:p>
          <a:p>
            <a:endParaRPr lang="es-AR" dirty="0"/>
          </a:p>
        </p:txBody>
      </p:sp>
    </p:spTree>
    <p:extLst>
      <p:ext uri="{BB962C8B-B14F-4D97-AF65-F5344CB8AC3E}">
        <p14:creationId xmlns:p14="http://schemas.microsoft.com/office/powerpoint/2010/main" val="371857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228600" y="1484313"/>
            <a:ext cx="8610600" cy="4287837"/>
          </a:xfrm>
          <a:prstGeom prst="rect">
            <a:avLst/>
          </a:prstGeom>
        </p:spPr>
        <p:txBody>
          <a:bodyPr anchor="t"/>
          <a:lstStyle/>
          <a:p>
            <a:pPr>
              <a:defRPr/>
            </a:pPr>
            <a:r>
              <a:rPr lang="en-US" sz="2800" dirty="0" err="1">
                <a:ea typeface="+mn-lt"/>
                <a:cs typeface="+mn-lt"/>
              </a:rPr>
              <a:t>Tipos</a:t>
            </a:r>
            <a:r>
              <a:rPr lang="en-US" sz="2800" dirty="0">
                <a:ea typeface="+mn-lt"/>
                <a:cs typeface="+mn-lt"/>
              </a:rPr>
              <a:t> de </a:t>
            </a:r>
            <a:r>
              <a:rPr lang="en-US" sz="2800" dirty="0" err="1">
                <a:ea typeface="+mn-lt"/>
                <a:cs typeface="+mn-lt"/>
              </a:rPr>
              <a:t>restricciones</a:t>
            </a:r>
            <a:r>
              <a:rPr lang="en-US" sz="2800" dirty="0">
                <a:ea typeface="+mn-lt"/>
                <a:cs typeface="+mn-lt"/>
              </a:rPr>
              <a:t> </a:t>
            </a:r>
            <a:endParaRPr lang="en-US" sz="2800">
              <a:solidFill>
                <a:srgbClr val="000000"/>
              </a:solidFill>
              <a:cs typeface="Segoe UI"/>
            </a:endParaRPr>
          </a:p>
          <a:p>
            <a:pPr>
              <a:buFont typeface="Arial" pitchFamily="34" charset="0"/>
              <a:buChar char="•"/>
              <a:defRPr/>
            </a:pPr>
            <a:endParaRPr lang="en-US" sz="2800" dirty="0">
              <a:ea typeface="+mn-lt"/>
              <a:cs typeface="+mn-lt"/>
            </a:endParaRPr>
          </a:p>
          <a:p>
            <a:pPr marL="457200" indent="-457200">
              <a:buFont typeface="Wingdings" pitchFamily="34" charset="0"/>
              <a:buChar char="Ø"/>
              <a:defRPr/>
            </a:pPr>
            <a:r>
              <a:rPr lang="en-US" sz="2800" dirty="0">
                <a:ea typeface="+mn-lt"/>
                <a:cs typeface="+mn-lt"/>
              </a:rPr>
              <a:t>PRIMARY KEY</a:t>
            </a:r>
            <a:endParaRPr lang="en-US" dirty="0">
              <a:cs typeface="Segoe UI"/>
            </a:endParaRPr>
          </a:p>
          <a:p>
            <a:pPr marL="457200" indent="-457200">
              <a:buFont typeface="Wingdings"/>
              <a:buChar char="Ø"/>
              <a:defRPr/>
            </a:pPr>
            <a:r>
              <a:rPr lang="en-US" sz="2800" dirty="0">
                <a:ea typeface="+mn-lt"/>
                <a:cs typeface="+mn-lt"/>
              </a:rPr>
              <a:t>UNIQUE</a:t>
            </a:r>
          </a:p>
          <a:p>
            <a:pPr marL="457200" indent="-457200">
              <a:buFont typeface="Wingdings" pitchFamily="34" charset="0"/>
              <a:buChar char="Ø"/>
              <a:defRPr/>
            </a:pPr>
            <a:r>
              <a:rPr lang="en-US" sz="2800" dirty="0">
                <a:ea typeface="+mn-lt"/>
                <a:cs typeface="+mn-lt"/>
              </a:rPr>
              <a:t>FOREIGN KEY</a:t>
            </a:r>
            <a:endParaRPr lang="en-US" dirty="0">
              <a:cs typeface="Segoe UI"/>
            </a:endParaRPr>
          </a:p>
          <a:p>
            <a:pPr marL="457200" indent="-457200">
              <a:buFont typeface="Wingdings" pitchFamily="34" charset="0"/>
              <a:buChar char="Ø"/>
              <a:defRPr/>
            </a:pPr>
            <a:r>
              <a:rPr lang="en-US" sz="2800" dirty="0">
                <a:ea typeface="+mn-lt"/>
                <a:cs typeface="+mn-lt"/>
              </a:rPr>
              <a:t>CHECK</a:t>
            </a:r>
            <a:endParaRPr lang="en-US" dirty="0">
              <a:cs typeface="Segoe UI"/>
            </a:endParaRPr>
          </a:p>
          <a:p>
            <a:pPr marL="457200" indent="-457200">
              <a:buFont typeface="Wingdings" pitchFamily="34" charset="0"/>
              <a:buChar char="Ø"/>
              <a:defRPr/>
            </a:pPr>
            <a:r>
              <a:rPr lang="en-US" sz="2800" dirty="0">
                <a:ea typeface="+mn-lt"/>
                <a:cs typeface="+mn-lt"/>
              </a:rPr>
              <a:t>DEFAULT</a:t>
            </a:r>
            <a:endParaRPr lang="en-US" dirty="0">
              <a:cs typeface="Segoe UI"/>
            </a:endParaRPr>
          </a:p>
          <a:p>
            <a:pPr marL="342900" marR="0" lvl="0" indent="-342900" algn="l" defTabSz="914400">
              <a:lnSpc>
                <a:spcPct val="100000"/>
              </a:lnSpc>
              <a:spcBef>
                <a:spcPct val="20000"/>
              </a:spcBef>
              <a:spcAft>
                <a:spcPts val="0"/>
              </a:spcAft>
              <a:buClrTx/>
              <a:buSzTx/>
              <a:buFont typeface="Arial" pitchFamily="34" charset="0"/>
              <a:buChar char="•"/>
              <a:tabLst/>
              <a:defRPr/>
            </a:pPr>
            <a:endParaRPr lang="en-US" sz="2800" b="0" i="0" u="none" strike="noStrike" kern="1200" cap="none" spc="0" normalizeH="0" baseline="0" noProof="0" dirty="0">
              <a:ln>
                <a:noFill/>
              </a:ln>
              <a:solidFill>
                <a:srgbClr val="000000"/>
              </a:solidFill>
              <a:effectLst/>
              <a:uLnTx/>
              <a:uFillTx/>
              <a:latin typeface="+mn-lt"/>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5550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a:t>DEFINICION</a:t>
            </a:r>
          </a:p>
        </p:txBody>
      </p:sp>
      <p:sp>
        <p:nvSpPr>
          <p:cNvPr id="3" name="Content Placeholder 2"/>
          <p:cNvSpPr>
            <a:spLocks noGrp="1"/>
          </p:cNvSpPr>
          <p:nvPr>
            <p:ph type="body" sz="quarter" idx="13"/>
          </p:nvPr>
        </p:nvSpPr>
        <p:spPr>
          <a:xfrm>
            <a:off x="457200" y="1066800"/>
            <a:ext cx="8077200" cy="5486400"/>
          </a:xfrm>
          <a:prstGeom prst="rect">
            <a:avLst/>
          </a:prstGeom>
        </p:spPr>
        <p:txBody>
          <a:bodyPr/>
          <a:lstStyle/>
          <a:p>
            <a:pPr marL="0" indent="0">
              <a:buNone/>
            </a:pPr>
            <a:r>
              <a:rPr lang="es-AR" sz="2400" dirty="0"/>
              <a:t>Dos categorías de aplicaciones de BD </a:t>
            </a:r>
          </a:p>
          <a:p>
            <a:r>
              <a:rPr lang="es-AR" sz="2400" dirty="0"/>
              <a:t>Proceso de transacciones en línea (OLTP, Online </a:t>
            </a:r>
            <a:r>
              <a:rPr lang="es-AR" sz="2400" dirty="0" err="1"/>
              <a:t>Transaction</a:t>
            </a:r>
            <a:r>
              <a:rPr lang="es-AR" sz="2400" dirty="0"/>
              <a:t> Processing): Datos que cambian con frecuencia. Estas aplicaciones cuentan normalmente con muchos usuarios que realizan transacciones al mismo tiempo que cambian datos en tiempo real. Alto grado de normalización, dosificación de índices, ubicación correcta de los datos y pocos datos históricos. </a:t>
            </a:r>
          </a:p>
          <a:p>
            <a:r>
              <a:rPr lang="es-AR" sz="2400" dirty="0"/>
              <a:t>Ayuda a la toma de decisiones (OLAP, </a:t>
            </a:r>
            <a:r>
              <a:rPr lang="es-AR" sz="2400" dirty="0" err="1"/>
              <a:t>OnLine</a:t>
            </a:r>
            <a:r>
              <a:rPr lang="es-AR" sz="2400" dirty="0"/>
              <a:t> </a:t>
            </a:r>
            <a:r>
              <a:rPr lang="es-AR" sz="2400" dirty="0" err="1"/>
              <a:t>Analytical</a:t>
            </a:r>
            <a:r>
              <a:rPr lang="es-AR" sz="2400" dirty="0"/>
              <a:t> Processing): son óptimas para las consultas de datos que no impliquen cambios frecuentes en los mismos. Poca normalización, muchos índices y datos </a:t>
            </a:r>
            <a:r>
              <a:rPr lang="es-AR" sz="2400" dirty="0" err="1"/>
              <a:t>preprocesados</a:t>
            </a:r>
            <a:r>
              <a:rPr lang="es-AR" sz="2400" dirty="0"/>
              <a:t>,. </a:t>
            </a:r>
          </a:p>
          <a:p>
            <a:pPr>
              <a:buNone/>
            </a:pPr>
            <a:r>
              <a:rPr lang="es-ES" sz="2400" dirty="0"/>
              <a:t>.</a:t>
            </a:r>
            <a:endParaRPr lang="en-US" sz="2400" b="1" dirty="0"/>
          </a:p>
        </p:txBody>
      </p:sp>
      <p:sp>
        <p:nvSpPr>
          <p:cNvPr id="4" name="Title 1">
            <a:extLst>
              <a:ext uri="{FF2B5EF4-FFF2-40B4-BE49-F238E27FC236}">
                <a16:creationId xmlns:a16="http://schemas.microsoft.com/office/drawing/2014/main" id="{D4A02191-363C-4529-893D-948655A6B142}"/>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n-US" sz="4800" dirty="0"/>
              <a:t>Bases de </a:t>
            </a:r>
            <a:r>
              <a:rPr lang="en-US" sz="4800" dirty="0" err="1"/>
              <a:t>Datos</a:t>
            </a: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271732" y="981105"/>
            <a:ext cx="8567468" cy="4676025"/>
          </a:xfrm>
          <a:prstGeom prst="rect">
            <a:avLst/>
          </a:prstGeom>
        </p:spPr>
        <p:txBody>
          <a:bodyPr anchor="t"/>
          <a:lstStyle/>
          <a:p>
            <a:pPr>
              <a:defRPr/>
            </a:pPr>
            <a:r>
              <a:rPr lang="en-US" sz="2800" dirty="0">
                <a:latin typeface="Arial"/>
                <a:ea typeface="+mn-lt"/>
                <a:cs typeface="+mn-lt"/>
              </a:rPr>
              <a:t>PRIMARY KEY</a:t>
            </a:r>
            <a:endParaRPr lang="es-ES">
              <a:latin typeface="Arial"/>
              <a:cs typeface="Arial"/>
            </a:endParaRPr>
          </a:p>
          <a:p>
            <a:pPr>
              <a:buFont typeface="Arial" pitchFamily="34" charset="0"/>
              <a:buChar char="•"/>
              <a:defRPr/>
            </a:pPr>
            <a:endParaRPr lang="en-US" sz="2800" dirty="0">
              <a:latin typeface="Arial"/>
              <a:ea typeface="+mn-lt"/>
              <a:cs typeface="+mn-lt"/>
            </a:endParaRPr>
          </a:p>
          <a:p>
            <a:pPr>
              <a:defRPr/>
            </a:pPr>
            <a:r>
              <a:rPr lang="en-US">
                <a:latin typeface="Arial"/>
                <a:cs typeface="Segoe UI"/>
              </a:rPr>
              <a:t>CREATE</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sz="2800">
              <a:latin typeface="Arial"/>
              <a:cs typeface="Segoe UI"/>
            </a:endParaRPr>
          </a:p>
          <a:p>
            <a:pPr>
              <a:defRPr/>
            </a:pPr>
            <a:r>
              <a:rPr lang="en-US">
                <a:latin typeface="Arial"/>
                <a:cs typeface="Segoe UI"/>
              </a:rPr>
              <a:t>(</a:t>
            </a:r>
          </a:p>
          <a:p>
            <a:pPr>
              <a:defRPr/>
            </a:pPr>
            <a:r>
              <a:rPr lang="en-US">
                <a:latin typeface="Arial"/>
                <a:cs typeface="Segoe UI"/>
              </a:rPr>
              <a:t> nombreColumna1 INT</a:t>
            </a:r>
            <a:r>
              <a:rPr lang="en-US" dirty="0">
                <a:latin typeface="Arial"/>
                <a:cs typeface="Arial"/>
              </a:rPr>
              <a:t>    </a:t>
            </a:r>
            <a:r>
              <a:rPr lang="en-US">
                <a:latin typeface="Arial"/>
                <a:cs typeface="Segoe UI"/>
              </a:rPr>
              <a:t>NOT</a:t>
            </a:r>
            <a:r>
              <a:rPr lang="en-US" dirty="0">
                <a:latin typeface="Arial"/>
                <a:cs typeface="Arial"/>
              </a:rPr>
              <a:t> </a:t>
            </a:r>
            <a:r>
              <a:rPr lang="en-US">
                <a:latin typeface="Arial"/>
                <a:cs typeface="Segoe UI"/>
              </a:rPr>
              <a:t>NULL,</a:t>
            </a:r>
          </a:p>
          <a:p>
            <a:pPr>
              <a:defRPr/>
            </a:pPr>
            <a:r>
              <a:rPr lang="en-US">
                <a:latin typeface="Arial"/>
                <a:cs typeface="Segoe UI"/>
              </a:rPr>
              <a:t> nombreColumna2 VARCHAR(100)  NOT</a:t>
            </a:r>
            <a:r>
              <a:rPr lang="en-US" dirty="0">
                <a:latin typeface="Arial"/>
                <a:cs typeface="Arial"/>
              </a:rPr>
              <a:t> </a:t>
            </a:r>
            <a:r>
              <a:rPr lang="en-US">
                <a:latin typeface="Arial"/>
                <a:cs typeface="Segoe UI"/>
              </a:rPr>
              <a:t>NULL,</a:t>
            </a:r>
          </a:p>
          <a:p>
            <a:pPr>
              <a:defRPr/>
            </a:pPr>
            <a:r>
              <a:rPr lang="en-US">
                <a:latin typeface="Arial"/>
                <a:cs typeface="Segoe UI"/>
              </a:rPr>
              <a:t> nombreColumna3 NVARCHAR(200) NOT</a:t>
            </a:r>
            <a:r>
              <a:rPr lang="en-US" dirty="0">
                <a:latin typeface="Arial"/>
                <a:cs typeface="Arial"/>
              </a:rPr>
              <a:t> </a:t>
            </a:r>
            <a:r>
              <a:rPr lang="en-US">
                <a:latin typeface="Arial"/>
                <a:cs typeface="Segoe UI"/>
              </a:rPr>
              <a:t>NULL,</a:t>
            </a:r>
          </a:p>
          <a:p>
            <a:pPr>
              <a:defRPr/>
            </a:pPr>
            <a:r>
              <a:rPr lang="en-US" b="1">
                <a:latin typeface="Arial"/>
                <a:cs typeface="Segoe UI"/>
              </a:rPr>
              <a:t> CONSTRAINT</a:t>
            </a:r>
            <a:r>
              <a:rPr lang="en-US" b="1" dirty="0">
                <a:latin typeface="Arial"/>
                <a:cs typeface="Arial"/>
              </a:rPr>
              <a:t> </a:t>
            </a:r>
            <a:r>
              <a:rPr lang="en-US" b="1">
                <a:latin typeface="Arial"/>
                <a:cs typeface="Segoe UI"/>
              </a:rPr>
              <a:t>PK_nombreRestriccion PRIMARY</a:t>
            </a:r>
            <a:r>
              <a:rPr lang="en-US" b="1" dirty="0">
                <a:latin typeface="Arial"/>
                <a:cs typeface="Arial"/>
              </a:rPr>
              <a:t> </a:t>
            </a:r>
            <a:r>
              <a:rPr lang="en-US" b="1">
                <a:latin typeface="Arial"/>
                <a:cs typeface="Segoe UI"/>
              </a:rPr>
              <a:t>KEY( nombreColumna1 )</a:t>
            </a:r>
          </a:p>
          <a:p>
            <a:pPr>
              <a:defRPr/>
            </a:pPr>
            <a:r>
              <a:rPr lang="en-US">
                <a:latin typeface="Arial"/>
                <a:cs typeface="Segoe UI"/>
              </a:rPr>
              <a:t>);</a:t>
            </a:r>
          </a:p>
          <a:p>
            <a:pPr>
              <a:defRPr/>
            </a:pPr>
            <a:endParaRPr lang="en-US" dirty="0">
              <a:latin typeface="Arial"/>
              <a:cs typeface="Segoe UI"/>
            </a:endParaRPr>
          </a:p>
          <a:p>
            <a:pPr>
              <a:defRPr/>
            </a:pPr>
            <a:endParaRPr lang="en-US" dirty="0">
              <a:latin typeface="Arial"/>
              <a:cs typeface="Segoe UI"/>
            </a:endParaRPr>
          </a:p>
          <a:p>
            <a:pPr>
              <a:defRPr/>
            </a:pPr>
            <a:r>
              <a:rPr lang="en-US" b="1">
                <a:latin typeface="Arial"/>
                <a:cs typeface="Segoe UI"/>
              </a:rPr>
              <a:t>Modificando la tabla</a:t>
            </a:r>
          </a:p>
          <a:p>
            <a:pPr>
              <a:defRPr/>
            </a:pPr>
            <a:endParaRPr lang="en-US" dirty="0">
              <a:latin typeface="Arial"/>
              <a:cs typeface="Segoe UI"/>
            </a:endParaRPr>
          </a:p>
          <a:p>
            <a:pPr>
              <a:defRPr/>
            </a:pPr>
            <a:r>
              <a:rPr lang="en-US">
                <a:latin typeface="Arial"/>
                <a:cs typeface="Segoe UI"/>
              </a:rPr>
              <a:t>ALTER</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a:latin typeface="Arial"/>
              <a:cs typeface="Arial"/>
            </a:endParaRPr>
          </a:p>
          <a:p>
            <a:pPr>
              <a:defRPr/>
            </a:pPr>
            <a:r>
              <a:rPr lang="en-US">
                <a:latin typeface="Arial"/>
                <a:cs typeface="Segoe UI"/>
              </a:rPr>
              <a:t>ADD</a:t>
            </a:r>
            <a:r>
              <a:rPr lang="en-US" dirty="0">
                <a:latin typeface="Arial"/>
                <a:cs typeface="Arial"/>
              </a:rPr>
              <a:t> </a:t>
            </a:r>
            <a:r>
              <a:rPr lang="en-US">
                <a:latin typeface="Arial"/>
                <a:cs typeface="Segoe UI"/>
              </a:rPr>
              <a:t>CONSTRAINT</a:t>
            </a:r>
            <a:r>
              <a:rPr lang="en-US" dirty="0">
                <a:latin typeface="Arial"/>
                <a:cs typeface="Arial"/>
              </a:rPr>
              <a:t> </a:t>
            </a:r>
            <a:r>
              <a:rPr lang="en-US">
                <a:latin typeface="Arial"/>
                <a:cs typeface="Segoe UI"/>
              </a:rPr>
              <a:t>PK_nombreRestriccion PRIMARY</a:t>
            </a:r>
            <a:r>
              <a:rPr lang="en-US" dirty="0">
                <a:latin typeface="Arial"/>
                <a:cs typeface="Arial"/>
              </a:rPr>
              <a:t> </a:t>
            </a:r>
            <a:r>
              <a:rPr lang="en-US">
                <a:latin typeface="Arial"/>
                <a:cs typeface="Segoe UI"/>
              </a:rPr>
              <a:t>KEY( nombreColumna1 )</a:t>
            </a:r>
            <a:endParaRPr lang="en-US">
              <a:latin typeface="Arial"/>
            </a:endParaRPr>
          </a:p>
          <a:p>
            <a:pPr marR="0" lvl="0" algn="l" defTabSz="914400">
              <a:lnSpc>
                <a:spcPct val="100000"/>
              </a:lnSpc>
              <a:spcAft>
                <a:spcPts val="0"/>
              </a:spcAft>
              <a:buClrTx/>
              <a:buSzTx/>
              <a:tabLst/>
              <a:defRPr/>
            </a:pPr>
            <a:endParaRPr lang="en-US" b="0" i="0" u="none" strike="noStrike" kern="1200" cap="none" spc="0" normalizeH="0" baseline="0" noProof="0" dirty="0">
              <a:ln>
                <a:noFill/>
              </a:ln>
              <a:solidFill>
                <a:srgbClr val="000000"/>
              </a:solidFill>
              <a:effectLst/>
              <a:uLnTx/>
              <a:uFillTx/>
              <a:latin typeface="Consolas"/>
              <a:cs typeface="Segoe UI"/>
            </a:endParaRPr>
          </a:p>
          <a:p>
            <a:pPr>
              <a:defRPr/>
            </a:pPr>
            <a:endParaRPr lang="en-US" dirty="0">
              <a:solidFill>
                <a:srgbClr val="000000"/>
              </a:solidFill>
              <a:latin typeface="Consolas"/>
              <a:cs typeface="Segoe UI"/>
            </a:endParaRPr>
          </a:p>
          <a:p>
            <a:pPr marL="457200" indent="-457200">
              <a:buFont typeface="Wingdings" pitchFamily="34" charset="0"/>
              <a:buChar char="Ø"/>
              <a:defRPr/>
            </a:pPr>
            <a:endParaRPr lang="en-US" sz="2800" dirty="0">
              <a:solidFill>
                <a:srgbClr val="000000"/>
              </a:solidFill>
              <a:cs typeface="Segoe UI"/>
            </a:endParaRPr>
          </a:p>
          <a:p>
            <a:pPr marL="342900" indent="-342900">
              <a:spcBef>
                <a:spcPct val="20000"/>
              </a:spcBef>
              <a:buFont typeface="Arial" pitchFamily="34" charset="0"/>
              <a:buChar char="•"/>
              <a:defRPr/>
            </a:pPr>
            <a:endParaRPr lang="en-US" sz="2800" dirty="0">
              <a:solidFill>
                <a:srgbClr val="000000"/>
              </a:solidFill>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359880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1437" y="981105"/>
            <a:ext cx="9142560" cy="4676025"/>
          </a:xfrm>
          <a:prstGeom prst="rect">
            <a:avLst/>
          </a:prstGeom>
        </p:spPr>
        <p:txBody>
          <a:bodyPr anchor="t"/>
          <a:lstStyle/>
          <a:p>
            <a:pPr>
              <a:defRPr/>
            </a:pPr>
            <a:r>
              <a:rPr lang="en-US" sz="2800">
                <a:latin typeface="Segoe UI"/>
                <a:ea typeface="+mn-lt"/>
                <a:cs typeface="+mn-lt"/>
              </a:rPr>
              <a:t>UNIQUE</a:t>
            </a:r>
            <a:endParaRPr lang="es-ES"/>
          </a:p>
          <a:p>
            <a:pPr>
              <a:buFont typeface="Arial" pitchFamily="34" charset="0"/>
              <a:buChar char="•"/>
              <a:defRPr/>
            </a:pPr>
            <a:endParaRPr lang="en-US" sz="2800" dirty="0">
              <a:latin typeface="Arial"/>
              <a:ea typeface="+mn-lt"/>
              <a:cs typeface="+mn-lt"/>
            </a:endParaRPr>
          </a:p>
          <a:p>
            <a:pPr>
              <a:defRPr/>
            </a:pPr>
            <a:r>
              <a:rPr lang="en-US">
                <a:latin typeface="Arial"/>
                <a:cs typeface="Segoe UI"/>
              </a:rPr>
              <a:t>CREATE</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a:latin typeface="Arial"/>
              <a:cs typeface="Arial"/>
            </a:endParaRPr>
          </a:p>
          <a:p>
            <a:pPr>
              <a:defRPr/>
            </a:pPr>
            <a:r>
              <a:rPr lang="en-US">
                <a:latin typeface="Arial"/>
                <a:cs typeface="Segoe UI"/>
              </a:rPr>
              <a:t>(</a:t>
            </a:r>
            <a:endParaRPr lang="en-US">
              <a:latin typeface="Arial"/>
              <a:cs typeface="Arial"/>
            </a:endParaRPr>
          </a:p>
          <a:p>
            <a:pPr>
              <a:defRPr/>
            </a:pPr>
            <a:r>
              <a:rPr lang="en-US">
                <a:latin typeface="Arial"/>
                <a:cs typeface="Segoe UI"/>
              </a:rPr>
              <a:t> nombreColumna1 INT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nombreColumna2 VARCHAR(100)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nombreColumna3 NVARCHAR(200)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CONSTRAINT</a:t>
            </a:r>
            <a:r>
              <a:rPr lang="en-US" dirty="0">
                <a:latin typeface="Arial"/>
                <a:cs typeface="Arial"/>
              </a:rPr>
              <a:t> </a:t>
            </a:r>
            <a:r>
              <a:rPr lang="en-US">
                <a:latin typeface="Arial"/>
                <a:cs typeface="Segoe UI"/>
              </a:rPr>
              <a:t>UQ_nombreRestriccion UNIQUE( nombreColumna1 ),</a:t>
            </a:r>
          </a:p>
          <a:p>
            <a:pPr>
              <a:defRPr/>
            </a:pPr>
            <a:r>
              <a:rPr lang="en-US">
                <a:latin typeface="Arial"/>
                <a:cs typeface="Segoe UI"/>
              </a:rPr>
              <a:t> CONSTRAINT</a:t>
            </a:r>
            <a:r>
              <a:rPr lang="en-US" dirty="0">
                <a:latin typeface="Arial"/>
                <a:cs typeface="Arial"/>
              </a:rPr>
              <a:t> </a:t>
            </a:r>
            <a:r>
              <a:rPr lang="en-US">
                <a:latin typeface="Arial"/>
                <a:cs typeface="Segoe UI"/>
              </a:rPr>
              <a:t>UQ_nombreRestriccion2 UNIQUE( nombreColumna2 ),</a:t>
            </a:r>
          </a:p>
          <a:p>
            <a:pPr>
              <a:defRPr/>
            </a:pPr>
            <a:r>
              <a:rPr lang="en-US" dirty="0">
                <a:latin typeface="Arial"/>
                <a:cs typeface="Arial"/>
              </a:rPr>
              <a:t> </a:t>
            </a:r>
            <a:r>
              <a:rPr lang="en-US">
                <a:latin typeface="Arial"/>
                <a:cs typeface="Segoe UI"/>
              </a:rPr>
              <a:t>CONSTRAINT</a:t>
            </a:r>
            <a:r>
              <a:rPr lang="en-US" dirty="0">
                <a:latin typeface="Arial"/>
                <a:cs typeface="Arial"/>
              </a:rPr>
              <a:t> </a:t>
            </a:r>
            <a:r>
              <a:rPr lang="en-US">
                <a:latin typeface="Arial"/>
                <a:cs typeface="Segoe UI"/>
              </a:rPr>
              <a:t>UQ_nombreRestriccion3 UNIQUE(nombreColumna1,nombreColumna2)</a:t>
            </a:r>
            <a:endParaRPr lang="en-US">
              <a:latin typeface="Arial"/>
              <a:cs typeface="Arial"/>
            </a:endParaRPr>
          </a:p>
          <a:p>
            <a:pPr>
              <a:defRPr/>
            </a:pPr>
            <a:r>
              <a:rPr lang="en-US">
                <a:latin typeface="Arial"/>
                <a:cs typeface="Segoe UI"/>
              </a:rPr>
              <a:t>);</a:t>
            </a:r>
            <a:endParaRPr lang="en-US">
              <a:latin typeface="Arial"/>
            </a:endParaRPr>
          </a:p>
          <a:p>
            <a:pPr>
              <a:defRPr/>
            </a:pPr>
            <a:endParaRPr lang="en-US" dirty="0">
              <a:latin typeface="Arial"/>
              <a:cs typeface="Segoe UI"/>
            </a:endParaRPr>
          </a:p>
          <a:p>
            <a:pPr marR="0" lvl="0" algn="l" defTabSz="914400">
              <a:lnSpc>
                <a:spcPct val="100000"/>
              </a:lnSpc>
              <a:spcAft>
                <a:spcPts val="0"/>
              </a:spcAft>
              <a:buClrTx/>
              <a:buSzTx/>
              <a:tabLst/>
              <a:defRPr/>
            </a:pPr>
            <a:endParaRPr lang="en-US" b="0" i="0" u="none" strike="noStrike" kern="1200" cap="none" spc="0" normalizeH="0" baseline="0" noProof="0" dirty="0">
              <a:ln>
                <a:noFill/>
              </a:ln>
              <a:solidFill>
                <a:srgbClr val="000000"/>
              </a:solidFill>
              <a:effectLst/>
              <a:uLnTx/>
              <a:uFillTx/>
              <a:latin typeface="Consolas"/>
              <a:cs typeface="Segoe UI"/>
            </a:endParaRPr>
          </a:p>
          <a:p>
            <a:pPr>
              <a:defRPr/>
            </a:pPr>
            <a:endParaRPr lang="en-US" dirty="0">
              <a:solidFill>
                <a:srgbClr val="000000"/>
              </a:solidFill>
              <a:latin typeface="Consolas"/>
              <a:cs typeface="Segoe UI"/>
            </a:endParaRPr>
          </a:p>
          <a:p>
            <a:pPr marL="457200" indent="-457200">
              <a:buFont typeface="Wingdings" pitchFamily="34" charset="0"/>
              <a:buChar char="Ø"/>
              <a:defRPr/>
            </a:pPr>
            <a:endParaRPr lang="en-US" sz="2800" dirty="0">
              <a:solidFill>
                <a:srgbClr val="000000"/>
              </a:solidFill>
              <a:cs typeface="Segoe UI"/>
            </a:endParaRPr>
          </a:p>
          <a:p>
            <a:pPr marL="342900" indent="-342900">
              <a:spcBef>
                <a:spcPct val="20000"/>
              </a:spcBef>
              <a:buFont typeface="Arial" pitchFamily="34" charset="0"/>
              <a:buChar char="•"/>
              <a:defRPr/>
            </a:pPr>
            <a:endParaRPr lang="en-US" sz="2800" dirty="0">
              <a:solidFill>
                <a:srgbClr val="000000"/>
              </a:solidFill>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206235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1437" y="981105"/>
            <a:ext cx="9142560" cy="4906062"/>
          </a:xfrm>
          <a:prstGeom prst="rect">
            <a:avLst/>
          </a:prstGeom>
        </p:spPr>
        <p:txBody>
          <a:bodyPr anchor="t"/>
          <a:lstStyle/>
          <a:p>
            <a:pPr>
              <a:defRPr/>
            </a:pPr>
            <a:r>
              <a:rPr lang="en-US" sz="2800">
                <a:latin typeface="Segoe UI"/>
                <a:ea typeface="+mn-lt"/>
                <a:cs typeface="+mn-lt"/>
              </a:rPr>
              <a:t>FOREIGN KEY</a:t>
            </a:r>
            <a:endParaRPr lang="es-ES"/>
          </a:p>
          <a:p>
            <a:pPr>
              <a:buFont typeface="Arial" pitchFamily="34" charset="0"/>
              <a:buChar char="•"/>
              <a:defRPr/>
            </a:pPr>
            <a:endParaRPr lang="en-US" sz="2800" dirty="0">
              <a:latin typeface="Arial"/>
              <a:ea typeface="+mn-lt"/>
              <a:cs typeface="+mn-lt"/>
            </a:endParaRPr>
          </a:p>
          <a:p>
            <a:pPr>
              <a:defRPr/>
            </a:pPr>
            <a:r>
              <a:rPr lang="en-US">
                <a:latin typeface="Arial"/>
                <a:cs typeface="Segoe UI"/>
              </a:rPr>
              <a:t>CREATE</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a:latin typeface="Arial"/>
              <a:cs typeface="Arial"/>
            </a:endParaRPr>
          </a:p>
          <a:p>
            <a:pPr>
              <a:defRPr/>
            </a:pPr>
            <a:r>
              <a:rPr lang="en-US">
                <a:latin typeface="Arial"/>
                <a:cs typeface="Segoe UI"/>
              </a:rPr>
              <a:t>(</a:t>
            </a:r>
            <a:endParaRPr lang="en-US">
              <a:latin typeface="Arial"/>
              <a:cs typeface="Arial"/>
            </a:endParaRPr>
          </a:p>
          <a:p>
            <a:pPr>
              <a:defRPr/>
            </a:pPr>
            <a:r>
              <a:rPr lang="en-US">
                <a:latin typeface="Arial"/>
                <a:cs typeface="Segoe UI"/>
              </a:rPr>
              <a:t> nombreColumna1 INT</a:t>
            </a:r>
            <a:r>
              <a:rPr lang="en-US" dirty="0">
                <a:latin typeface="Arial"/>
                <a:cs typeface="Arial"/>
              </a:rPr>
              <a:t>    </a:t>
            </a:r>
            <a:r>
              <a:rPr lang="en-US">
                <a:latin typeface="Arial"/>
                <a:cs typeface="Segoe UI"/>
              </a:rPr>
              <a:t>NULL,</a:t>
            </a:r>
          </a:p>
          <a:p>
            <a:pPr>
              <a:defRPr/>
            </a:pPr>
            <a:r>
              <a:rPr lang="en-US">
                <a:latin typeface="Arial"/>
                <a:cs typeface="Segoe UI"/>
              </a:rPr>
              <a:t> nombreColumna2 VARCHAR(100)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nombreColumna3 NVARCHAR(200) NOT</a:t>
            </a:r>
            <a:r>
              <a:rPr lang="en-US" dirty="0">
                <a:latin typeface="Arial"/>
                <a:cs typeface="Arial"/>
              </a:rPr>
              <a:t> </a:t>
            </a:r>
            <a:r>
              <a:rPr lang="en-US">
                <a:latin typeface="Arial"/>
                <a:cs typeface="Segoe UI"/>
              </a:rPr>
              <a:t>NULL,</a:t>
            </a:r>
            <a:endParaRPr lang="en-US">
              <a:latin typeface="Arial"/>
              <a:cs typeface="Arial"/>
            </a:endParaRPr>
          </a:p>
          <a:p>
            <a:pPr>
              <a:defRPr/>
            </a:pPr>
            <a:r>
              <a:rPr lang="en-US" dirty="0">
                <a:latin typeface="Arial"/>
                <a:cs typeface="Segoe UI"/>
              </a:rPr>
              <a:t> </a:t>
            </a:r>
            <a:r>
              <a:rPr lang="en-US" b="1">
                <a:latin typeface="Arial"/>
                <a:cs typeface="Segoe UI"/>
              </a:rPr>
              <a:t>CONSTRAINT</a:t>
            </a:r>
            <a:r>
              <a:rPr lang="en-US" b="1" dirty="0">
                <a:latin typeface="Arial"/>
                <a:cs typeface="Arial"/>
              </a:rPr>
              <a:t> </a:t>
            </a:r>
            <a:r>
              <a:rPr lang="en-US" b="1">
                <a:latin typeface="Arial"/>
                <a:cs typeface="Segoe UI"/>
              </a:rPr>
              <a:t>FK_nombreRestriccion FOREIGN</a:t>
            </a:r>
            <a:r>
              <a:rPr lang="en-US" b="1" dirty="0">
                <a:latin typeface="Arial"/>
                <a:cs typeface="Arial"/>
              </a:rPr>
              <a:t> </a:t>
            </a:r>
            <a:r>
              <a:rPr lang="en-US" b="1">
                <a:latin typeface="Arial"/>
                <a:cs typeface="Segoe UI"/>
              </a:rPr>
              <a:t>KEY</a:t>
            </a:r>
            <a:r>
              <a:rPr lang="en-US" b="1" dirty="0">
                <a:latin typeface="Arial"/>
                <a:cs typeface="Arial"/>
              </a:rPr>
              <a:t> </a:t>
            </a:r>
            <a:r>
              <a:rPr lang="en-US" b="1">
                <a:latin typeface="Arial"/>
                <a:cs typeface="Segoe UI"/>
              </a:rPr>
              <a:t>(nombreColumna1)</a:t>
            </a:r>
            <a:endParaRPr lang="en-US" b="1" dirty="0">
              <a:latin typeface="Arial"/>
              <a:cs typeface="Arial"/>
            </a:endParaRPr>
          </a:p>
          <a:p>
            <a:pPr>
              <a:defRPr/>
            </a:pPr>
            <a:r>
              <a:rPr lang="en-US" b="1">
                <a:latin typeface="Arial"/>
                <a:cs typeface="Segoe UI"/>
              </a:rPr>
              <a:t> REFERENCES</a:t>
            </a:r>
            <a:r>
              <a:rPr lang="en-US" b="1" dirty="0">
                <a:latin typeface="Arial"/>
                <a:cs typeface="Arial"/>
              </a:rPr>
              <a:t> </a:t>
            </a:r>
            <a:r>
              <a:rPr lang="en-US" b="1">
                <a:latin typeface="Arial"/>
                <a:cs typeface="Segoe UI"/>
              </a:rPr>
              <a:t>nombreEsquema.otraTabla (nombreColumna1)</a:t>
            </a:r>
            <a:endParaRPr lang="en-US" b="1">
              <a:latin typeface="Arial"/>
              <a:cs typeface="Arial"/>
            </a:endParaRPr>
          </a:p>
          <a:p>
            <a:pPr>
              <a:defRPr/>
            </a:pPr>
            <a:r>
              <a:rPr lang="en-US">
                <a:latin typeface="Arial"/>
                <a:cs typeface="Segoe UI"/>
              </a:rPr>
              <a:t>);</a:t>
            </a:r>
            <a:endParaRPr lang="en-US">
              <a:latin typeface="Arial"/>
            </a:endParaRPr>
          </a:p>
          <a:p>
            <a:pPr>
              <a:defRPr/>
            </a:pPr>
            <a:endParaRPr lang="en-US" b="0" i="0" u="none" strike="noStrike" kern="1200" cap="none" spc="0" normalizeH="0" baseline="0" noProof="0" dirty="0">
              <a:ln>
                <a:noFill/>
              </a:ln>
              <a:solidFill>
                <a:srgbClr val="000000"/>
              </a:solidFill>
              <a:effectLst/>
              <a:uLnTx/>
              <a:uFillTx/>
              <a:latin typeface="Arial"/>
              <a:cs typeface="Segoe UI"/>
            </a:endParaRPr>
          </a:p>
          <a:p>
            <a:pPr>
              <a:defRPr/>
            </a:pPr>
            <a:endParaRPr lang="en-US" dirty="0">
              <a:latin typeface="Arial"/>
              <a:cs typeface="Segoe UI"/>
            </a:endParaRPr>
          </a:p>
          <a:p>
            <a:pPr>
              <a:defRPr/>
            </a:pPr>
            <a:r>
              <a:rPr lang="en-US" b="1">
                <a:latin typeface="Arial"/>
                <a:cs typeface="Arial"/>
              </a:rPr>
              <a:t>Modificando la tabla</a:t>
            </a:r>
            <a:endParaRPr lang="en-US"/>
          </a:p>
          <a:p>
            <a:pPr>
              <a:defRPr/>
            </a:pPr>
            <a:r>
              <a:rPr lang="en-US">
                <a:latin typeface="Arial"/>
                <a:cs typeface="Segoe UI"/>
              </a:rPr>
              <a:t>ALTER</a:t>
            </a:r>
            <a:r>
              <a:rPr lang="en-US">
                <a:latin typeface="Arial"/>
                <a:cs typeface="Arial"/>
              </a:rPr>
              <a:t> </a:t>
            </a:r>
            <a:r>
              <a:rPr lang="en-US">
                <a:latin typeface="Arial"/>
                <a:cs typeface="Segoe UI"/>
              </a:rPr>
              <a:t>TABLE</a:t>
            </a:r>
            <a:r>
              <a:rPr lang="en-US">
                <a:latin typeface="Arial"/>
                <a:cs typeface="Arial"/>
              </a:rPr>
              <a:t> </a:t>
            </a:r>
            <a:r>
              <a:rPr lang="en-US">
                <a:latin typeface="Arial"/>
                <a:cs typeface="Segoe UI"/>
              </a:rPr>
              <a:t>nombreEsquema.nombreTabla</a:t>
            </a:r>
            <a:endParaRPr lang="en-US" dirty="0">
              <a:latin typeface="Arial"/>
              <a:cs typeface="Arial"/>
            </a:endParaRPr>
          </a:p>
          <a:p>
            <a:pPr>
              <a:defRPr/>
            </a:pPr>
            <a:r>
              <a:rPr lang="en-US">
                <a:latin typeface="Arial"/>
                <a:cs typeface="Segoe UI"/>
              </a:rPr>
              <a:t>ADD</a:t>
            </a:r>
            <a:r>
              <a:rPr lang="en-US" dirty="0">
                <a:latin typeface="Arial"/>
                <a:cs typeface="Arial"/>
              </a:rPr>
              <a:t> </a:t>
            </a:r>
            <a:r>
              <a:rPr lang="en-US">
                <a:latin typeface="Arial"/>
                <a:cs typeface="Segoe UI"/>
              </a:rPr>
              <a:t>CONSTRAINT</a:t>
            </a:r>
            <a:r>
              <a:rPr lang="en-US" dirty="0">
                <a:latin typeface="Arial"/>
                <a:cs typeface="Arial"/>
              </a:rPr>
              <a:t> </a:t>
            </a:r>
            <a:r>
              <a:rPr lang="en-US">
                <a:latin typeface="Arial"/>
                <a:cs typeface="Segoe UI"/>
              </a:rPr>
              <a:t>FK_nombreRestriccion FOREIGN</a:t>
            </a:r>
            <a:r>
              <a:rPr lang="en-US" dirty="0">
                <a:latin typeface="Arial"/>
                <a:cs typeface="Arial"/>
              </a:rPr>
              <a:t> </a:t>
            </a:r>
            <a:r>
              <a:rPr lang="en-US">
                <a:latin typeface="Arial"/>
                <a:cs typeface="Segoe UI"/>
              </a:rPr>
              <a:t>KEY(nombreColumna1)</a:t>
            </a:r>
            <a:endParaRPr lang="en-US" dirty="0">
              <a:latin typeface="Arial"/>
              <a:cs typeface="Arial"/>
            </a:endParaRPr>
          </a:p>
          <a:p>
            <a:pPr>
              <a:defRPr/>
            </a:pPr>
            <a:r>
              <a:rPr lang="en-US">
                <a:latin typeface="Arial"/>
                <a:cs typeface="Segoe UI"/>
              </a:rPr>
              <a:t>REFERENCES</a:t>
            </a:r>
            <a:r>
              <a:rPr lang="en-US" dirty="0">
                <a:latin typeface="Arial"/>
                <a:cs typeface="Arial"/>
              </a:rPr>
              <a:t> </a:t>
            </a:r>
            <a:r>
              <a:rPr lang="en-US">
                <a:latin typeface="Arial"/>
                <a:cs typeface="Segoe UI"/>
              </a:rPr>
              <a:t>nombreEsquema.otraTabla (nombreColumna1)</a:t>
            </a:r>
            <a:endParaRPr lang="en-US">
              <a:latin typeface="Arial"/>
            </a:endParaRPr>
          </a:p>
          <a:p>
            <a:pPr>
              <a:defRPr/>
            </a:pPr>
            <a:endParaRPr lang="en-US" dirty="0">
              <a:solidFill>
                <a:srgbClr val="000000"/>
              </a:solidFill>
              <a:latin typeface="Arial"/>
              <a:cs typeface="Segoe UI"/>
            </a:endParaRPr>
          </a:p>
          <a:p>
            <a:pPr>
              <a:defRPr/>
            </a:pPr>
            <a:endParaRPr lang="en-US" dirty="0">
              <a:solidFill>
                <a:srgbClr val="000000"/>
              </a:solidFill>
              <a:latin typeface="Consolas"/>
              <a:cs typeface="Segoe UI"/>
            </a:endParaRPr>
          </a:p>
          <a:p>
            <a:pPr>
              <a:defRPr/>
            </a:pPr>
            <a:endParaRPr lang="en-US" dirty="0">
              <a:solidFill>
                <a:srgbClr val="000000"/>
              </a:solidFill>
              <a:latin typeface="Consolas"/>
              <a:cs typeface="Segoe UI"/>
            </a:endParaRPr>
          </a:p>
          <a:p>
            <a:pPr marL="457200" indent="-457200">
              <a:buFont typeface="Wingdings" pitchFamily="34" charset="0"/>
              <a:buChar char="Ø"/>
              <a:defRPr/>
            </a:pPr>
            <a:endParaRPr lang="en-US" sz="2800" dirty="0">
              <a:solidFill>
                <a:srgbClr val="000000"/>
              </a:solidFill>
              <a:cs typeface="Segoe UI"/>
            </a:endParaRPr>
          </a:p>
          <a:p>
            <a:pPr marL="342900" indent="-342900">
              <a:spcBef>
                <a:spcPct val="20000"/>
              </a:spcBef>
              <a:buFont typeface="Arial" pitchFamily="34" charset="0"/>
              <a:buChar char="•"/>
              <a:defRPr/>
            </a:pPr>
            <a:endParaRPr lang="en-US" sz="2800" dirty="0">
              <a:solidFill>
                <a:srgbClr val="000000"/>
              </a:solidFill>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98227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1437" y="981105"/>
            <a:ext cx="9142560" cy="4906062"/>
          </a:xfrm>
          <a:prstGeom prst="rect">
            <a:avLst/>
          </a:prstGeom>
        </p:spPr>
        <p:txBody>
          <a:bodyPr anchor="t"/>
          <a:lstStyle/>
          <a:p>
            <a:pPr>
              <a:defRPr/>
            </a:pPr>
            <a:r>
              <a:rPr lang="en-US" sz="2800">
                <a:latin typeface="Segoe UI"/>
                <a:ea typeface="+mn-lt"/>
                <a:cs typeface="+mn-lt"/>
              </a:rPr>
              <a:t>CHECK</a:t>
            </a:r>
            <a:endParaRPr lang="es-ES"/>
          </a:p>
          <a:p>
            <a:pPr>
              <a:buFont typeface="Arial" pitchFamily="34" charset="0"/>
              <a:buChar char="•"/>
              <a:defRPr/>
            </a:pPr>
            <a:endParaRPr lang="en-US" sz="2800" dirty="0">
              <a:latin typeface="Arial"/>
              <a:ea typeface="+mn-lt"/>
              <a:cs typeface="+mn-lt"/>
            </a:endParaRPr>
          </a:p>
          <a:p>
            <a:pPr>
              <a:defRPr/>
            </a:pPr>
            <a:r>
              <a:rPr lang="en-US">
                <a:latin typeface="Arial"/>
                <a:cs typeface="Segoe UI"/>
              </a:rPr>
              <a:t>CREATE</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a:latin typeface="Arial"/>
              <a:cs typeface="Arial"/>
            </a:endParaRPr>
          </a:p>
          <a:p>
            <a:pPr>
              <a:defRPr/>
            </a:pPr>
            <a:r>
              <a:rPr lang="en-US">
                <a:latin typeface="Arial"/>
                <a:cs typeface="Segoe UI"/>
              </a:rPr>
              <a:t>(</a:t>
            </a:r>
            <a:endParaRPr lang="en-US">
              <a:latin typeface="Arial"/>
              <a:cs typeface="Arial"/>
            </a:endParaRPr>
          </a:p>
          <a:p>
            <a:pPr>
              <a:defRPr/>
            </a:pPr>
            <a:r>
              <a:rPr lang="en-US">
                <a:latin typeface="Arial"/>
                <a:cs typeface="Segoe UI"/>
              </a:rPr>
              <a:t> nombreColumna1 INT</a:t>
            </a:r>
            <a:r>
              <a:rPr lang="en-US" dirty="0">
                <a:latin typeface="Arial"/>
                <a:cs typeface="Arial"/>
              </a:rPr>
              <a:t>    </a:t>
            </a:r>
            <a:r>
              <a:rPr lang="en-US">
                <a:latin typeface="Arial"/>
                <a:cs typeface="Segoe UI"/>
              </a:rPr>
              <a:t>NULL,</a:t>
            </a:r>
          </a:p>
          <a:p>
            <a:pPr>
              <a:defRPr/>
            </a:pPr>
            <a:r>
              <a:rPr lang="en-US">
                <a:latin typeface="Arial"/>
                <a:cs typeface="Segoe UI"/>
              </a:rPr>
              <a:t> nombreColumna2 VARCHAR(100)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nombreColumna3 NVARCHAR(200)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--VALORES POSITIVOS</a:t>
            </a:r>
            <a:endParaRPr lang="en-US">
              <a:latin typeface="Arial"/>
              <a:cs typeface="Arial"/>
            </a:endParaRPr>
          </a:p>
          <a:p>
            <a:pPr>
              <a:defRPr/>
            </a:pPr>
            <a:r>
              <a:rPr lang="en-US" b="1">
                <a:latin typeface="Arial"/>
                <a:cs typeface="Segoe UI"/>
              </a:rPr>
              <a:t> CONSTRAINT</a:t>
            </a:r>
            <a:r>
              <a:rPr lang="en-US" b="1" dirty="0">
                <a:latin typeface="Arial"/>
                <a:cs typeface="Arial"/>
              </a:rPr>
              <a:t> </a:t>
            </a:r>
            <a:r>
              <a:rPr lang="en-US" b="1">
                <a:latin typeface="Arial"/>
                <a:cs typeface="Segoe UI"/>
              </a:rPr>
              <a:t>CH_nombreRestriccion CHECK</a:t>
            </a:r>
            <a:r>
              <a:rPr lang="en-US" b="1" dirty="0">
                <a:latin typeface="Arial"/>
                <a:cs typeface="Arial"/>
              </a:rPr>
              <a:t> </a:t>
            </a:r>
            <a:r>
              <a:rPr lang="en-US" b="1">
                <a:latin typeface="Arial"/>
                <a:cs typeface="Segoe UI"/>
              </a:rPr>
              <a:t>(nombreColumna1&gt;=0)</a:t>
            </a:r>
            <a:endParaRPr lang="en-US" b="1">
              <a:latin typeface="Arial"/>
              <a:cs typeface="Arial"/>
            </a:endParaRPr>
          </a:p>
          <a:p>
            <a:pPr>
              <a:defRPr/>
            </a:pPr>
            <a:r>
              <a:rPr lang="en-US">
                <a:latin typeface="Arial"/>
                <a:cs typeface="Segoe UI"/>
              </a:rPr>
              <a:t>);</a:t>
            </a:r>
            <a:endParaRPr lang="en-US" dirty="0">
              <a:latin typeface="Arial"/>
              <a:cs typeface="Segoe UI"/>
            </a:endParaRPr>
          </a:p>
          <a:p>
            <a:pPr>
              <a:defRPr/>
            </a:pPr>
            <a:endParaRPr lang="en-US" b="0" i="0" u="none" strike="noStrike" kern="1200" cap="none" spc="0" normalizeH="0" baseline="0" noProof="0" dirty="0">
              <a:ln>
                <a:noFill/>
              </a:ln>
              <a:solidFill>
                <a:srgbClr val="000000"/>
              </a:solidFill>
              <a:effectLst/>
              <a:uLnTx/>
              <a:uFillTx/>
              <a:latin typeface="Arial"/>
              <a:cs typeface="Segoe UI"/>
            </a:endParaRPr>
          </a:p>
          <a:p>
            <a:pPr>
              <a:defRPr/>
            </a:pPr>
            <a:endParaRPr lang="en-US" dirty="0">
              <a:latin typeface="Arial"/>
              <a:cs typeface="Segoe UI"/>
            </a:endParaRPr>
          </a:p>
          <a:p>
            <a:pPr>
              <a:defRPr/>
            </a:pPr>
            <a:r>
              <a:rPr lang="en-US" b="1">
                <a:latin typeface="Arial"/>
                <a:cs typeface="Arial"/>
              </a:rPr>
              <a:t>Modificando la tabla</a:t>
            </a:r>
            <a:endParaRPr lang="en-US">
              <a:latin typeface="Arial"/>
              <a:cs typeface="Arial"/>
            </a:endParaRPr>
          </a:p>
          <a:p>
            <a:pPr>
              <a:defRPr/>
            </a:pPr>
            <a:r>
              <a:rPr lang="en-US">
                <a:latin typeface="Arial"/>
                <a:cs typeface="Segoe UI"/>
              </a:rPr>
              <a:t>ALTER</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nombreEsquema.nombreTabla</a:t>
            </a:r>
            <a:endParaRPr lang="en-US">
              <a:latin typeface="Arial"/>
              <a:cs typeface="Arial"/>
            </a:endParaRPr>
          </a:p>
          <a:p>
            <a:pPr>
              <a:defRPr/>
            </a:pPr>
            <a:r>
              <a:rPr lang="en-US">
                <a:latin typeface="Arial"/>
                <a:cs typeface="Segoe UI"/>
              </a:rPr>
              <a:t>ADD</a:t>
            </a:r>
            <a:r>
              <a:rPr lang="en-US" dirty="0">
                <a:latin typeface="Arial"/>
                <a:cs typeface="Arial"/>
              </a:rPr>
              <a:t> </a:t>
            </a:r>
            <a:r>
              <a:rPr lang="en-US">
                <a:latin typeface="Arial"/>
                <a:cs typeface="Segoe UI"/>
              </a:rPr>
              <a:t>CONSTRAINT</a:t>
            </a:r>
            <a:r>
              <a:rPr lang="en-US" dirty="0">
                <a:latin typeface="Arial"/>
                <a:cs typeface="Arial"/>
              </a:rPr>
              <a:t> </a:t>
            </a:r>
            <a:r>
              <a:rPr lang="en-US">
                <a:latin typeface="Arial"/>
                <a:cs typeface="Segoe UI"/>
              </a:rPr>
              <a:t>CH_nombreRestriccion CHECK</a:t>
            </a:r>
            <a:r>
              <a:rPr lang="en-US" dirty="0">
                <a:latin typeface="Arial"/>
                <a:cs typeface="Arial"/>
              </a:rPr>
              <a:t> </a:t>
            </a:r>
            <a:r>
              <a:rPr lang="en-US">
                <a:latin typeface="Arial"/>
                <a:cs typeface="Segoe UI"/>
              </a:rPr>
              <a:t>(nombreColumna1&gt;=0);</a:t>
            </a:r>
            <a:endParaRPr lang="en-US">
              <a:latin typeface="Arial"/>
            </a:endParaRPr>
          </a:p>
          <a:p>
            <a:pPr>
              <a:defRPr/>
            </a:pPr>
            <a:endParaRPr lang="en-US" dirty="0">
              <a:latin typeface="Consolas"/>
              <a:cs typeface="Segoe UI"/>
            </a:endParaRPr>
          </a:p>
          <a:p>
            <a:pPr>
              <a:defRPr/>
            </a:pPr>
            <a:endParaRPr lang="en-US" dirty="0">
              <a:latin typeface="Arial"/>
              <a:cs typeface="Segoe UI"/>
            </a:endParaRPr>
          </a:p>
          <a:p>
            <a:pPr>
              <a:defRPr/>
            </a:pPr>
            <a:endParaRPr lang="en-US" dirty="0">
              <a:solidFill>
                <a:srgbClr val="000000"/>
              </a:solidFill>
              <a:latin typeface="Arial"/>
              <a:cs typeface="Segoe UI"/>
            </a:endParaRPr>
          </a:p>
          <a:p>
            <a:pPr>
              <a:defRPr/>
            </a:pPr>
            <a:endParaRPr lang="en-US" dirty="0">
              <a:solidFill>
                <a:srgbClr val="000000"/>
              </a:solidFill>
              <a:latin typeface="Consolas"/>
              <a:cs typeface="Segoe UI"/>
            </a:endParaRPr>
          </a:p>
          <a:p>
            <a:pPr>
              <a:defRPr/>
            </a:pPr>
            <a:endParaRPr lang="en-US" dirty="0">
              <a:solidFill>
                <a:srgbClr val="000000"/>
              </a:solidFill>
              <a:latin typeface="Consolas"/>
              <a:cs typeface="Segoe UI"/>
            </a:endParaRPr>
          </a:p>
          <a:p>
            <a:pPr marL="457200" indent="-457200">
              <a:buFont typeface="Wingdings" pitchFamily="34" charset="0"/>
              <a:buChar char="Ø"/>
              <a:defRPr/>
            </a:pPr>
            <a:endParaRPr lang="en-US" sz="2800" dirty="0">
              <a:solidFill>
                <a:srgbClr val="000000"/>
              </a:solidFill>
              <a:cs typeface="Segoe UI"/>
            </a:endParaRPr>
          </a:p>
          <a:p>
            <a:pPr marL="342900" indent="-342900">
              <a:spcBef>
                <a:spcPct val="20000"/>
              </a:spcBef>
              <a:buFont typeface="Arial" pitchFamily="34" charset="0"/>
              <a:buChar char="•"/>
              <a:defRPr/>
            </a:pPr>
            <a:endParaRPr lang="en-US" sz="2800" dirty="0">
              <a:solidFill>
                <a:srgbClr val="000000"/>
              </a:solidFill>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288659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latin typeface="Segoe UI"/>
                <a:cs typeface="Segoe UI"/>
              </a:rPr>
              <a:t>Restricciones</a:t>
            </a:r>
            <a:endParaRPr lang="es-AR" sz="3600" dirty="0"/>
          </a:p>
        </p:txBody>
      </p:sp>
      <p:sp>
        <p:nvSpPr>
          <p:cNvPr id="4" name="Rectangle 4"/>
          <p:cNvSpPr txBox="1">
            <a:spLocks noChangeArrowheads="1"/>
          </p:cNvSpPr>
          <p:nvPr/>
        </p:nvSpPr>
        <p:spPr>
          <a:xfrm>
            <a:off x="-1437" y="981105"/>
            <a:ext cx="9142560" cy="4906062"/>
          </a:xfrm>
          <a:prstGeom prst="rect">
            <a:avLst/>
          </a:prstGeom>
        </p:spPr>
        <p:txBody>
          <a:bodyPr anchor="t"/>
          <a:lstStyle/>
          <a:p>
            <a:pPr>
              <a:defRPr/>
            </a:pPr>
            <a:r>
              <a:rPr lang="en-US" sz="2800">
                <a:latin typeface="Segoe UI"/>
                <a:ea typeface="+mn-lt"/>
                <a:cs typeface="+mn-lt"/>
              </a:rPr>
              <a:t>DEFAULT</a:t>
            </a:r>
            <a:endParaRPr lang="es-ES"/>
          </a:p>
          <a:p>
            <a:pPr>
              <a:buFont typeface="Arial" pitchFamily="34" charset="0"/>
              <a:buChar char="•"/>
              <a:defRPr/>
            </a:pPr>
            <a:endParaRPr lang="en-US" sz="2800" dirty="0">
              <a:latin typeface="Arial"/>
              <a:ea typeface="+mn-lt"/>
              <a:cs typeface="+mn-lt"/>
            </a:endParaRPr>
          </a:p>
          <a:p>
            <a:pPr>
              <a:defRPr/>
            </a:pPr>
            <a:r>
              <a:rPr lang="en-US">
                <a:latin typeface="Arial"/>
                <a:cs typeface="Segoe UI"/>
              </a:rPr>
              <a:t>CREATE</a:t>
            </a:r>
            <a:r>
              <a:rPr lang="en-US" dirty="0">
                <a:latin typeface="Arial"/>
                <a:cs typeface="Arial"/>
              </a:rPr>
              <a:t> </a:t>
            </a:r>
            <a:r>
              <a:rPr lang="en-US">
                <a:latin typeface="Arial"/>
                <a:cs typeface="Segoe UI"/>
              </a:rPr>
              <a:t>TABLE</a:t>
            </a:r>
            <a:r>
              <a:rPr lang="en-US" dirty="0">
                <a:latin typeface="Arial"/>
                <a:cs typeface="Arial"/>
              </a:rPr>
              <a:t> </a:t>
            </a:r>
            <a:r>
              <a:rPr lang="en-US">
                <a:latin typeface="Arial"/>
                <a:cs typeface="Segoe UI"/>
              </a:rPr>
              <a:t>nombreTabla</a:t>
            </a:r>
            <a:endParaRPr lang="en-US">
              <a:latin typeface="Arial"/>
              <a:cs typeface="Arial"/>
            </a:endParaRPr>
          </a:p>
          <a:p>
            <a:pPr>
              <a:defRPr/>
            </a:pPr>
            <a:r>
              <a:rPr lang="en-US">
                <a:latin typeface="Arial"/>
                <a:cs typeface="Segoe UI"/>
              </a:rPr>
              <a:t>(</a:t>
            </a:r>
            <a:endParaRPr lang="en-US">
              <a:latin typeface="Arial"/>
              <a:cs typeface="Arial"/>
            </a:endParaRPr>
          </a:p>
          <a:p>
            <a:pPr>
              <a:defRPr/>
            </a:pPr>
            <a:r>
              <a:rPr lang="en-US" b="1">
                <a:latin typeface="Arial"/>
                <a:cs typeface="Segoe UI"/>
              </a:rPr>
              <a:t> nombreColumna1 INT</a:t>
            </a:r>
            <a:r>
              <a:rPr lang="en-US" b="1" dirty="0">
                <a:latin typeface="Arial"/>
                <a:cs typeface="Arial"/>
              </a:rPr>
              <a:t>    </a:t>
            </a:r>
            <a:r>
              <a:rPr lang="en-US" b="1">
                <a:latin typeface="Arial"/>
                <a:cs typeface="Segoe UI"/>
              </a:rPr>
              <a:t>NULL</a:t>
            </a:r>
            <a:r>
              <a:rPr lang="en-US" b="1" dirty="0">
                <a:latin typeface="Arial"/>
                <a:cs typeface="Arial"/>
              </a:rPr>
              <a:t> </a:t>
            </a:r>
            <a:r>
              <a:rPr lang="en-US" b="1">
                <a:latin typeface="Arial"/>
                <a:cs typeface="Segoe UI"/>
              </a:rPr>
              <a:t>CONSTRAINT</a:t>
            </a:r>
            <a:r>
              <a:rPr lang="en-US" b="1" dirty="0">
                <a:latin typeface="Arial"/>
                <a:cs typeface="Arial"/>
              </a:rPr>
              <a:t> </a:t>
            </a:r>
            <a:r>
              <a:rPr lang="en-US" b="1">
                <a:latin typeface="Arial"/>
                <a:cs typeface="Arial"/>
              </a:rPr>
              <a:t>DF_nombreRestriccion DEFAULT</a:t>
            </a:r>
            <a:r>
              <a:rPr lang="en-US" b="1">
                <a:latin typeface="Arial"/>
                <a:cs typeface="Segoe UI"/>
              </a:rPr>
              <a:t>(0),</a:t>
            </a:r>
          </a:p>
          <a:p>
            <a:pPr>
              <a:defRPr/>
            </a:pPr>
            <a:r>
              <a:rPr lang="en-US">
                <a:latin typeface="Arial"/>
                <a:cs typeface="Segoe UI"/>
              </a:rPr>
              <a:t> nombreColumna2 VARCHAR(100)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 nombreColumna3 NVARCHAR(200) NOT</a:t>
            </a:r>
            <a:r>
              <a:rPr lang="en-US" dirty="0">
                <a:latin typeface="Arial"/>
                <a:cs typeface="Arial"/>
              </a:rPr>
              <a:t> </a:t>
            </a:r>
            <a:r>
              <a:rPr lang="en-US">
                <a:latin typeface="Arial"/>
                <a:cs typeface="Segoe UI"/>
              </a:rPr>
              <a:t>NULL</a:t>
            </a:r>
            <a:endParaRPr lang="en-US">
              <a:latin typeface="Arial"/>
              <a:cs typeface="Arial"/>
            </a:endParaRPr>
          </a:p>
          <a:p>
            <a:pPr>
              <a:defRPr/>
            </a:pPr>
            <a:r>
              <a:rPr lang="en-US">
                <a:latin typeface="Arial"/>
                <a:cs typeface="Segoe UI"/>
              </a:rPr>
              <a:t>);</a:t>
            </a:r>
            <a:endParaRPr lang="en-US">
              <a:latin typeface="Arial"/>
            </a:endParaRPr>
          </a:p>
          <a:p>
            <a:pPr>
              <a:defRPr/>
            </a:pPr>
            <a:endParaRPr lang="en-US" dirty="0">
              <a:latin typeface="Arial"/>
              <a:cs typeface="Segoe UI"/>
            </a:endParaRPr>
          </a:p>
          <a:p>
            <a:pPr>
              <a:defRPr/>
            </a:pPr>
            <a:endParaRPr lang="en-US" dirty="0">
              <a:latin typeface="Consolas"/>
              <a:cs typeface="Segoe UI"/>
            </a:endParaRPr>
          </a:p>
          <a:p>
            <a:pPr>
              <a:defRPr/>
            </a:pPr>
            <a:endParaRPr lang="en-US" dirty="0">
              <a:latin typeface="Arial"/>
              <a:cs typeface="Segoe UI"/>
            </a:endParaRPr>
          </a:p>
          <a:p>
            <a:pPr>
              <a:defRPr/>
            </a:pPr>
            <a:endParaRPr lang="en-US" dirty="0">
              <a:solidFill>
                <a:srgbClr val="000000"/>
              </a:solidFill>
              <a:latin typeface="Arial"/>
              <a:cs typeface="Segoe UI"/>
            </a:endParaRPr>
          </a:p>
          <a:p>
            <a:pPr>
              <a:defRPr/>
            </a:pPr>
            <a:endParaRPr lang="en-US" dirty="0">
              <a:solidFill>
                <a:srgbClr val="000000"/>
              </a:solidFill>
              <a:latin typeface="Consolas"/>
              <a:cs typeface="Segoe UI"/>
            </a:endParaRPr>
          </a:p>
          <a:p>
            <a:pPr>
              <a:defRPr/>
            </a:pPr>
            <a:endParaRPr lang="en-US" dirty="0">
              <a:solidFill>
                <a:srgbClr val="000000"/>
              </a:solidFill>
              <a:latin typeface="Consolas"/>
              <a:cs typeface="Segoe UI"/>
            </a:endParaRPr>
          </a:p>
          <a:p>
            <a:pPr marL="457200" indent="-457200">
              <a:buFont typeface="Wingdings" pitchFamily="34" charset="0"/>
              <a:buChar char="Ø"/>
              <a:defRPr/>
            </a:pPr>
            <a:endParaRPr lang="en-US" sz="2800" dirty="0">
              <a:solidFill>
                <a:srgbClr val="000000"/>
              </a:solidFill>
              <a:cs typeface="Segoe UI"/>
            </a:endParaRPr>
          </a:p>
          <a:p>
            <a:pPr marL="342900" indent="-342900">
              <a:spcBef>
                <a:spcPct val="20000"/>
              </a:spcBef>
              <a:buFont typeface="Arial" pitchFamily="34" charset="0"/>
              <a:buChar char="•"/>
              <a:defRPr/>
            </a:pPr>
            <a:endParaRPr lang="en-US" sz="2800" dirty="0">
              <a:solidFill>
                <a:srgbClr val="000000"/>
              </a:solidFill>
              <a:cs typeface="Segoe UI"/>
            </a:endParaRPr>
          </a:p>
        </p:txBody>
      </p:sp>
      <p:sp>
        <p:nvSpPr>
          <p:cNvPr id="3" name="Rectangle 2">
            <a:extLst>
              <a:ext uri="{FF2B5EF4-FFF2-40B4-BE49-F238E27FC236}">
                <a16:creationId xmlns:a16="http://schemas.microsoft.com/office/drawing/2014/main" id="{06E31C7B-B96D-44DF-A237-D911D3847961}"/>
              </a:ext>
            </a:extLst>
          </p:cNvPr>
          <p:cNvSpPr/>
          <p:nvPr/>
        </p:nvSpPr>
        <p:spPr>
          <a:xfrm>
            <a:off x="266700" y="1247835"/>
            <a:ext cx="8534400" cy="461665"/>
          </a:xfrm>
          <a:prstGeom prst="rect">
            <a:avLst/>
          </a:prstGeom>
        </p:spPr>
        <p:txBody>
          <a:bodyPr wrap="square" anchor="t">
            <a:spAutoFit/>
          </a:bodyPr>
          <a:lstStyle/>
          <a:p>
            <a:endParaRPr lang="es-AR" sz="2400" dirty="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215823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DEFINICIONES</a:t>
            </a:r>
          </a:p>
        </p:txBody>
      </p:sp>
      <p:sp>
        <p:nvSpPr>
          <p:cNvPr id="3" name="Content Placeholder 2"/>
          <p:cNvSpPr>
            <a:spLocks noGrp="1"/>
          </p:cNvSpPr>
          <p:nvPr>
            <p:ph type="body" sz="quarter" idx="13"/>
          </p:nvPr>
        </p:nvSpPr>
        <p:spPr>
          <a:xfrm>
            <a:off x="457200" y="1066800"/>
            <a:ext cx="8077200" cy="5486400"/>
          </a:xfrm>
          <a:prstGeom prst="rect">
            <a:avLst/>
          </a:prstGeom>
        </p:spPr>
        <p:txBody>
          <a:bodyPr/>
          <a:lstStyle/>
          <a:p>
            <a:pPr marL="0" indent="0">
              <a:buNone/>
            </a:pPr>
            <a:r>
              <a:rPr lang="es-AR" sz="2400" b="1" dirty="0"/>
              <a:t>Bases de Datos de Sistema </a:t>
            </a:r>
            <a:endParaRPr lang="es-AR" sz="2400" dirty="0"/>
          </a:p>
          <a:p>
            <a:r>
              <a:rPr lang="es-AR" sz="2400" b="1" i="1" dirty="0"/>
              <a:t>Master</a:t>
            </a:r>
            <a:r>
              <a:rPr lang="es-AR" sz="2400" dirty="0"/>
              <a:t>: tablas de sistema que realizan el seguimiento de la instalación del servidor y de todas las bases de datos que se creen posteriormente. Controla las asignaciones de archivos, los parámetros de configuración que afectan al sistema, las cuentas de inicio de sesión. </a:t>
            </a:r>
          </a:p>
          <a:p>
            <a:r>
              <a:rPr lang="es-AR" sz="2400" b="1" i="1" dirty="0" err="1"/>
              <a:t>Tempdb</a:t>
            </a:r>
            <a:r>
              <a:rPr lang="es-AR" sz="2400" dirty="0"/>
              <a:t>: temporal, fundamentalmente un espacio de trabajo, se regenera cada vez que arranca SQL Server. Se emplea para las tablas temporales creadas explícitamente por los usuarios, para las tablas de trabajo intermedias de SQL Server durante el procesamiento y la ordenación de las consultas. </a:t>
            </a:r>
          </a:p>
        </p:txBody>
      </p:sp>
      <p:sp>
        <p:nvSpPr>
          <p:cNvPr id="4" name="Title 1">
            <a:extLst>
              <a:ext uri="{FF2B5EF4-FFF2-40B4-BE49-F238E27FC236}">
                <a16:creationId xmlns:a16="http://schemas.microsoft.com/office/drawing/2014/main" id="{841B7DF2-8E77-461A-8999-34AFB45F6A37}"/>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n-US" sz="4800"/>
              <a:t>Base de Datos de Sistema</a:t>
            </a: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822960"/>
          </a:xfrm>
          <a:solidFill>
            <a:srgbClr val="007A00"/>
          </a:solidFill>
        </p:spPr>
        <p:txBody>
          <a:bodyPr/>
          <a:lstStyle/>
          <a:p>
            <a:r>
              <a:rPr lang="en-US" sz="4800" dirty="0"/>
              <a:t>Base de </a:t>
            </a:r>
            <a:r>
              <a:rPr lang="en-US" sz="4800" dirty="0" err="1"/>
              <a:t>Datos</a:t>
            </a:r>
            <a:r>
              <a:rPr lang="en-US" sz="4800" dirty="0"/>
              <a:t> de Sistema</a:t>
            </a:r>
          </a:p>
        </p:txBody>
      </p:sp>
      <p:sp>
        <p:nvSpPr>
          <p:cNvPr id="3" name="Content Placeholder 2"/>
          <p:cNvSpPr>
            <a:spLocks noGrp="1"/>
          </p:cNvSpPr>
          <p:nvPr>
            <p:ph type="body" sz="quarter" idx="13"/>
          </p:nvPr>
        </p:nvSpPr>
        <p:spPr>
          <a:xfrm>
            <a:off x="381000" y="1143000"/>
            <a:ext cx="8077200" cy="5257800"/>
          </a:xfrm>
          <a:prstGeom prst="rect">
            <a:avLst/>
          </a:prstGeom>
        </p:spPr>
        <p:txBody>
          <a:bodyPr/>
          <a:lstStyle/>
          <a:p>
            <a:r>
              <a:rPr lang="es-AR" sz="2400" b="1" i="1" dirty="0" err="1"/>
              <a:t>Model</a:t>
            </a:r>
            <a:r>
              <a:rPr lang="es-AR" sz="2400" dirty="0"/>
              <a:t>: Se utiliza como plantilla para todas las bases de datos creadas en un sistema. Cuando se ejecuta una instrucción CREATE DATABASE, la primera parte de la base de datos se crea copiando el contenido de la base de datos </a:t>
            </a:r>
            <a:r>
              <a:rPr lang="es-AR" sz="2400" dirty="0" err="1"/>
              <a:t>model</a:t>
            </a:r>
            <a:r>
              <a:rPr lang="es-AR" sz="2400" dirty="0"/>
              <a:t>, el resto de la nueva base de datos se llena con páginas vacías. </a:t>
            </a:r>
          </a:p>
          <a:p>
            <a:r>
              <a:rPr lang="es-AR" sz="2400" b="1" i="1" dirty="0" err="1"/>
              <a:t>Msdb</a:t>
            </a:r>
            <a:r>
              <a:rPr lang="es-AR" sz="2400" dirty="0"/>
              <a:t>: Es empleada por los servicios SQL Server </a:t>
            </a:r>
            <a:r>
              <a:rPr lang="es-AR" sz="2400" dirty="0" err="1"/>
              <a:t>Agent</a:t>
            </a:r>
            <a:r>
              <a:rPr lang="es-AR" sz="2400" dirty="0"/>
              <a:t>, </a:t>
            </a:r>
            <a:r>
              <a:rPr lang="es-AR" sz="2400" dirty="0" err="1"/>
              <a:t>Database</a:t>
            </a:r>
            <a:r>
              <a:rPr lang="es-AR" sz="2400" dirty="0"/>
              <a:t> Mail, </a:t>
            </a:r>
            <a:r>
              <a:rPr lang="es-AR" sz="2400" dirty="0" err="1"/>
              <a:t>Service</a:t>
            </a:r>
            <a:r>
              <a:rPr lang="es-AR" sz="2400" dirty="0"/>
              <a:t> </a:t>
            </a:r>
            <a:r>
              <a:rPr lang="es-AR" sz="2400" dirty="0" err="1"/>
              <a:t>Broker</a:t>
            </a:r>
            <a:r>
              <a:rPr lang="es-AR" sz="2400" dirty="0"/>
              <a:t>, log </a:t>
            </a:r>
            <a:r>
              <a:rPr lang="es-AR" sz="2400" dirty="0" err="1"/>
              <a:t>shipping</a:t>
            </a:r>
            <a:r>
              <a:rPr lang="es-AR" sz="2400" dirty="0"/>
              <a:t>, etc. para guardar información con respecto a tareas de automatización como por ejemplo copias de seguridad y tareas de duplicación, asimismo solución a problemas. </a:t>
            </a:r>
          </a:p>
          <a:p>
            <a:pPr marL="342900" indent="-342900"/>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Creación</a:t>
            </a:r>
          </a:p>
        </p:txBody>
      </p:sp>
      <p:sp>
        <p:nvSpPr>
          <p:cNvPr id="3" name="Content Placeholder 2"/>
          <p:cNvSpPr>
            <a:spLocks noGrp="1"/>
          </p:cNvSpPr>
          <p:nvPr>
            <p:ph type="body" sz="quarter" idx="13"/>
          </p:nvPr>
        </p:nvSpPr>
        <p:spPr>
          <a:xfrm>
            <a:off x="228600" y="990600"/>
            <a:ext cx="8077200" cy="5257800"/>
          </a:xfrm>
          <a:prstGeom prst="rect">
            <a:avLst/>
          </a:prstGeom>
        </p:spPr>
        <p:txBody>
          <a:bodyPr/>
          <a:lstStyle/>
          <a:p>
            <a:pPr marL="0" indent="0">
              <a:buNone/>
            </a:pPr>
            <a:r>
              <a:rPr lang="es-AR" sz="1800" dirty="0"/>
              <a:t>CREATE DATABASE </a:t>
            </a:r>
            <a:r>
              <a:rPr lang="es-AR" sz="1800" dirty="0" err="1"/>
              <a:t>nombre_basedatos</a:t>
            </a:r>
            <a:r>
              <a:rPr lang="es-AR" sz="1800" dirty="0"/>
              <a:t> </a:t>
            </a:r>
          </a:p>
          <a:p>
            <a:pPr marL="0" indent="0">
              <a:buNone/>
            </a:pPr>
            <a:r>
              <a:rPr lang="es-AR" sz="1800" dirty="0"/>
              <a:t>[ ON </a:t>
            </a:r>
          </a:p>
          <a:p>
            <a:pPr marL="0" indent="0">
              <a:buNone/>
            </a:pPr>
            <a:r>
              <a:rPr lang="es-AR" sz="1800" dirty="0"/>
              <a:t>[ &lt; </a:t>
            </a:r>
            <a:r>
              <a:rPr lang="es-AR" sz="1800" dirty="0" err="1"/>
              <a:t>filespec</a:t>
            </a:r>
            <a:r>
              <a:rPr lang="es-AR" sz="1800" dirty="0"/>
              <a:t> &gt; [ ,...n ] ] </a:t>
            </a:r>
          </a:p>
          <a:p>
            <a:pPr marL="0" indent="0">
              <a:buNone/>
            </a:pPr>
            <a:r>
              <a:rPr lang="es-AR" sz="1800" dirty="0"/>
              <a:t>[ , &lt; </a:t>
            </a:r>
            <a:r>
              <a:rPr lang="es-AR" sz="1800" dirty="0" err="1"/>
              <a:t>filegroup</a:t>
            </a:r>
            <a:r>
              <a:rPr lang="es-AR" sz="1800" dirty="0"/>
              <a:t> &gt; [ ,...n ] ]</a:t>
            </a:r>
          </a:p>
          <a:p>
            <a:pPr marL="0" indent="0">
              <a:buNone/>
            </a:pPr>
            <a:r>
              <a:rPr lang="es-AR" sz="1800" dirty="0"/>
              <a:t> ] </a:t>
            </a:r>
          </a:p>
          <a:p>
            <a:pPr marL="0" indent="0">
              <a:buNone/>
            </a:pPr>
            <a:r>
              <a:rPr lang="es-AR" sz="1800" dirty="0"/>
              <a:t>[ LOG ON</a:t>
            </a:r>
          </a:p>
          <a:p>
            <a:pPr marL="0" indent="0">
              <a:buNone/>
            </a:pPr>
            <a:r>
              <a:rPr lang="es-AR" sz="1800" dirty="0"/>
              <a:t> { &lt; </a:t>
            </a:r>
            <a:r>
              <a:rPr lang="es-AR" sz="1800" dirty="0" err="1"/>
              <a:t>filespec</a:t>
            </a:r>
            <a:r>
              <a:rPr lang="es-AR" sz="1800" dirty="0"/>
              <a:t> &gt; [ ,...n ] } ]</a:t>
            </a:r>
          </a:p>
          <a:p>
            <a:pPr marL="0" indent="0">
              <a:buNone/>
            </a:pPr>
            <a:r>
              <a:rPr lang="es-AR" sz="1800" dirty="0"/>
              <a:t> [ COLLATE </a:t>
            </a:r>
            <a:r>
              <a:rPr lang="es-AR" sz="1800" dirty="0" err="1"/>
              <a:t>nombre_collation</a:t>
            </a:r>
            <a:r>
              <a:rPr lang="es-AR" sz="1800" dirty="0"/>
              <a:t> ] </a:t>
            </a:r>
          </a:p>
          <a:p>
            <a:pPr marL="0" indent="0">
              <a:buNone/>
            </a:pPr>
            <a:r>
              <a:rPr lang="es-AR" sz="1800" dirty="0"/>
              <a:t>[ PRIMARY ]</a:t>
            </a:r>
          </a:p>
          <a:p>
            <a:pPr marL="0" indent="0">
              <a:buNone/>
            </a:pPr>
            <a:r>
              <a:rPr lang="es-AR" sz="1800" dirty="0"/>
              <a:t> ( [ NAME = </a:t>
            </a:r>
            <a:r>
              <a:rPr lang="es-AR" sz="1800" dirty="0" err="1"/>
              <a:t>nombre_logico</a:t>
            </a:r>
            <a:r>
              <a:rPr lang="es-AR" sz="1800" dirty="0"/>
              <a:t>, ]</a:t>
            </a:r>
          </a:p>
          <a:p>
            <a:pPr marL="0" indent="0">
              <a:buNone/>
            </a:pPr>
            <a:r>
              <a:rPr lang="es-AR" sz="1800" dirty="0"/>
              <a:t> FILENAME = '</a:t>
            </a:r>
            <a:r>
              <a:rPr lang="es-AR" sz="1800" dirty="0" err="1"/>
              <a:t>nombre_fisico</a:t>
            </a:r>
            <a:r>
              <a:rPr lang="es-AR" sz="1800" dirty="0"/>
              <a:t>’</a:t>
            </a:r>
          </a:p>
          <a:p>
            <a:pPr marL="0" indent="0">
              <a:buNone/>
            </a:pPr>
            <a:r>
              <a:rPr lang="es-AR" sz="1800" dirty="0"/>
              <a:t> [ , SIZE = tamaño ] </a:t>
            </a:r>
          </a:p>
          <a:p>
            <a:pPr marL="0" indent="0">
              <a:buNone/>
            </a:pPr>
            <a:r>
              <a:rPr lang="es-AR" sz="1800" dirty="0"/>
              <a:t>[ , MAXSIZE = { </a:t>
            </a:r>
            <a:r>
              <a:rPr lang="es-AR" sz="1800" dirty="0" err="1"/>
              <a:t>tamaño_maximo</a:t>
            </a:r>
            <a:r>
              <a:rPr lang="es-AR" sz="1800" dirty="0"/>
              <a:t> | UNLIMITED } ] </a:t>
            </a:r>
          </a:p>
          <a:p>
            <a:pPr marL="0" indent="0">
              <a:buNone/>
            </a:pPr>
            <a:r>
              <a:rPr lang="es-AR" sz="1800" dirty="0"/>
              <a:t>[ , FILEGROWTH = </a:t>
            </a:r>
            <a:r>
              <a:rPr lang="es-AR" sz="1800" dirty="0" err="1"/>
              <a:t>incremento_crecimiento</a:t>
            </a:r>
            <a:r>
              <a:rPr lang="es-AR" sz="1800" dirty="0"/>
              <a:t> ] ) [ ,...n ] </a:t>
            </a:r>
          </a:p>
          <a:p>
            <a:pPr marL="0" indent="0">
              <a:buNone/>
            </a:pPr>
            <a:r>
              <a:rPr lang="en-US" sz="1800" dirty="0"/>
              <a:t>&lt; filegroup &gt; ::= FILEGROUP </a:t>
            </a:r>
            <a:r>
              <a:rPr lang="en-US" sz="1800" dirty="0" err="1"/>
              <a:t>filegroup_name</a:t>
            </a:r>
            <a:r>
              <a:rPr lang="en-US" sz="1800" dirty="0"/>
              <a:t> &lt; </a:t>
            </a:r>
            <a:r>
              <a:rPr lang="en-US" sz="1800" dirty="0" err="1"/>
              <a:t>filespec</a:t>
            </a:r>
            <a:r>
              <a:rPr lang="en-US" sz="1800" dirty="0"/>
              <a:t> &gt; [ ,...n ] </a:t>
            </a:r>
            <a:endParaRPr lang="en-US" sz="1800" b="1" dirty="0"/>
          </a:p>
        </p:txBody>
      </p:sp>
    </p:spTree>
    <p:extLst>
      <p:ext uri="{BB962C8B-B14F-4D97-AF65-F5344CB8AC3E}">
        <p14:creationId xmlns:p14="http://schemas.microsoft.com/office/powerpoint/2010/main" val="364995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Argumentos</a:t>
            </a:r>
            <a:r>
              <a:rPr lang="en-US" sz="4800" dirty="0"/>
              <a:t> </a:t>
            </a:r>
          </a:p>
        </p:txBody>
      </p:sp>
      <p:sp>
        <p:nvSpPr>
          <p:cNvPr id="3" name="Content Placeholder 2"/>
          <p:cNvSpPr>
            <a:spLocks noGrp="1"/>
          </p:cNvSpPr>
          <p:nvPr>
            <p:ph type="body" sz="quarter" idx="13"/>
          </p:nvPr>
        </p:nvSpPr>
        <p:spPr>
          <a:xfrm>
            <a:off x="381000" y="1066800"/>
            <a:ext cx="8077200" cy="5257800"/>
          </a:xfrm>
          <a:prstGeom prst="rect">
            <a:avLst/>
          </a:prstGeom>
        </p:spPr>
        <p:txBody>
          <a:bodyPr/>
          <a:lstStyle/>
          <a:p>
            <a:r>
              <a:rPr lang="es-AR" sz="2000" b="1" i="1" dirty="0" err="1"/>
              <a:t>Nombre_BaseDatos</a:t>
            </a:r>
            <a:r>
              <a:rPr lang="es-AR" sz="2000" dirty="0"/>
              <a:t>: Nombre lógico de la base de datos</a:t>
            </a:r>
          </a:p>
          <a:p>
            <a:r>
              <a:rPr lang="es-AR" sz="2000" b="1" i="1" dirty="0"/>
              <a:t>ON</a:t>
            </a:r>
            <a:r>
              <a:rPr lang="es-AR" sz="2000" dirty="0"/>
              <a:t>: Especifica la información sobre el archivo de datos </a:t>
            </a:r>
          </a:p>
          <a:p>
            <a:r>
              <a:rPr lang="es-AR" sz="2000" b="1" i="1" dirty="0"/>
              <a:t>LOG ON</a:t>
            </a:r>
            <a:r>
              <a:rPr lang="es-AR" sz="2000" dirty="0"/>
              <a:t>: Especifica la información sobre el archivo del registro de transacciones. </a:t>
            </a:r>
          </a:p>
          <a:p>
            <a:r>
              <a:rPr lang="es-AR" sz="2000" b="1" i="1" dirty="0" err="1"/>
              <a:t>Collate</a:t>
            </a:r>
            <a:r>
              <a:rPr lang="es-AR" sz="2000" dirty="0"/>
              <a:t>: Establece el juego de caracteres soportados. </a:t>
            </a:r>
          </a:p>
          <a:p>
            <a:r>
              <a:rPr lang="es-AR" sz="2000" b="1" i="1" dirty="0" err="1"/>
              <a:t>Primary</a:t>
            </a:r>
            <a:r>
              <a:rPr lang="es-AR" sz="2000" dirty="0"/>
              <a:t>: Especifica el grupo de archivos (</a:t>
            </a:r>
            <a:r>
              <a:rPr lang="es-AR" sz="2000" dirty="0" err="1"/>
              <a:t>filegroup</a:t>
            </a:r>
            <a:r>
              <a:rPr lang="es-AR" sz="2000" dirty="0"/>
              <a:t>) para este archivo. El grupo de archivo base del SQL Server se llama </a:t>
            </a:r>
            <a:r>
              <a:rPr lang="es-AR" sz="2000" dirty="0" err="1"/>
              <a:t>Primary</a:t>
            </a:r>
            <a:r>
              <a:rPr lang="es-AR" sz="2000" dirty="0"/>
              <a:t>. </a:t>
            </a:r>
          </a:p>
          <a:p>
            <a:r>
              <a:rPr lang="es-AR" sz="2000" b="1" i="1" dirty="0" err="1"/>
              <a:t>FileName</a:t>
            </a:r>
            <a:r>
              <a:rPr lang="es-AR" sz="2000" dirty="0"/>
              <a:t>: Nombre físico del archivo para el sistema operativo</a:t>
            </a:r>
          </a:p>
          <a:p>
            <a:r>
              <a:rPr lang="es-AR" sz="2000" b="1" i="1" dirty="0" err="1"/>
              <a:t>Size</a:t>
            </a:r>
            <a:r>
              <a:rPr lang="es-AR" sz="2000" dirty="0"/>
              <a:t>: Tamaño inicial de la base de datos. Si no se especifica es de 1MB. </a:t>
            </a:r>
          </a:p>
          <a:p>
            <a:r>
              <a:rPr lang="es-AR" sz="2000" b="1" i="1" dirty="0" err="1"/>
              <a:t>MaxSize</a:t>
            </a:r>
            <a:r>
              <a:rPr lang="es-AR" sz="2000" dirty="0"/>
              <a:t>: Tamaño máximo para la base de datos. Si no se especifica la base de datos puede crecer hasta llenar el disco. </a:t>
            </a:r>
          </a:p>
          <a:p>
            <a:r>
              <a:rPr lang="es-AR" sz="2000" b="1" i="1" dirty="0" err="1"/>
              <a:t>FileGrowth</a:t>
            </a:r>
            <a:r>
              <a:rPr lang="es-AR" sz="2000" dirty="0"/>
              <a:t>: Especifica el incremento de crecimiento de la base de datos </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a:t>EJEMPLO</a:t>
            </a:r>
          </a:p>
        </p:txBody>
      </p:sp>
      <p:sp>
        <p:nvSpPr>
          <p:cNvPr id="3" name="Rectangle 2">
            <a:extLst>
              <a:ext uri="{FF2B5EF4-FFF2-40B4-BE49-F238E27FC236}">
                <a16:creationId xmlns:a16="http://schemas.microsoft.com/office/drawing/2014/main" id="{7CB8BE82-867E-4CC1-BCE2-667124EEB593}"/>
              </a:ext>
            </a:extLst>
          </p:cNvPr>
          <p:cNvSpPr/>
          <p:nvPr/>
        </p:nvSpPr>
        <p:spPr>
          <a:xfrm>
            <a:off x="152400" y="1066800"/>
            <a:ext cx="8915400" cy="3970318"/>
          </a:xfrm>
          <a:prstGeom prst="rect">
            <a:avLst/>
          </a:prstGeom>
        </p:spPr>
        <p:txBody>
          <a:bodyPr wrap="square">
            <a:spAutoFit/>
          </a:bodyPr>
          <a:lstStyle/>
          <a:p>
            <a:r>
              <a:rPr lang="es-AR" sz="2800" dirty="0">
                <a:solidFill>
                  <a:srgbClr val="000000"/>
                </a:solidFill>
                <a:latin typeface="Arial" panose="020B0604020202020204" pitchFamily="34" charset="0"/>
              </a:rPr>
              <a:t>CREATE DATABASE Prueba </a:t>
            </a:r>
          </a:p>
          <a:p>
            <a:r>
              <a:rPr lang="es-AR" sz="2800" dirty="0">
                <a:solidFill>
                  <a:srgbClr val="000000"/>
                </a:solidFill>
                <a:latin typeface="Arial" panose="020B0604020202020204" pitchFamily="34" charset="0"/>
              </a:rPr>
              <a:t>ON (NAME = '</a:t>
            </a:r>
            <a:r>
              <a:rPr lang="es-AR" sz="2800" dirty="0" err="1">
                <a:solidFill>
                  <a:srgbClr val="000000"/>
                </a:solidFill>
                <a:latin typeface="Arial" panose="020B0604020202020204" pitchFamily="34" charset="0"/>
              </a:rPr>
              <a:t>Prueba_Data</a:t>
            </a:r>
            <a:r>
              <a:rPr lang="es-AR" sz="2800" dirty="0">
                <a:solidFill>
                  <a:srgbClr val="000000"/>
                </a:solidFill>
                <a:latin typeface="Arial" panose="020B0604020202020204" pitchFamily="34" charset="0"/>
              </a:rPr>
              <a:t>’,</a:t>
            </a:r>
          </a:p>
          <a:p>
            <a:r>
              <a:rPr lang="es-AR" sz="2800" dirty="0">
                <a:solidFill>
                  <a:srgbClr val="000000"/>
                </a:solidFill>
                <a:latin typeface="Arial" panose="020B0604020202020204" pitchFamily="34" charset="0"/>
              </a:rPr>
              <a:t> FILENAME = 'D:\DATA\</a:t>
            </a:r>
            <a:r>
              <a:rPr lang="es-AR" sz="2800" dirty="0" err="1">
                <a:solidFill>
                  <a:srgbClr val="000000"/>
                </a:solidFill>
                <a:latin typeface="Arial" panose="020B0604020202020204" pitchFamily="34" charset="0"/>
              </a:rPr>
              <a:t>Prueba.mdf</a:t>
            </a:r>
            <a:r>
              <a:rPr lang="es-AR" sz="2800" dirty="0">
                <a:solidFill>
                  <a:srgbClr val="000000"/>
                </a:solidFill>
                <a:latin typeface="Arial" panose="020B0604020202020204" pitchFamily="34" charset="0"/>
              </a:rPr>
              <a:t>’,</a:t>
            </a:r>
          </a:p>
          <a:p>
            <a:r>
              <a:rPr lang="es-AR" sz="2800" dirty="0">
                <a:solidFill>
                  <a:srgbClr val="000000"/>
                </a:solidFill>
                <a:latin typeface="Arial" panose="020B0604020202020204" pitchFamily="34" charset="0"/>
              </a:rPr>
              <a:t> SIZE = 20 MB, </a:t>
            </a:r>
          </a:p>
          <a:p>
            <a:r>
              <a:rPr lang="es-AR" sz="2800" dirty="0">
                <a:solidFill>
                  <a:srgbClr val="000000"/>
                </a:solidFill>
                <a:latin typeface="Arial" panose="020B0604020202020204" pitchFamily="34" charset="0"/>
              </a:rPr>
              <a:t>FILEGROWTH = 0) </a:t>
            </a:r>
          </a:p>
          <a:p>
            <a:r>
              <a:rPr lang="es-AR" sz="2800" dirty="0">
                <a:solidFill>
                  <a:srgbClr val="000000"/>
                </a:solidFill>
                <a:latin typeface="Arial" panose="020B0604020202020204" pitchFamily="34" charset="0"/>
              </a:rPr>
              <a:t>LOG ON (NAME = '</a:t>
            </a:r>
            <a:r>
              <a:rPr lang="es-AR" sz="2800" dirty="0" err="1">
                <a:solidFill>
                  <a:srgbClr val="000000"/>
                </a:solidFill>
                <a:latin typeface="Arial" panose="020B0604020202020204" pitchFamily="34" charset="0"/>
              </a:rPr>
              <a:t>Prueba_Log</a:t>
            </a:r>
            <a:r>
              <a:rPr lang="es-AR" sz="2800" dirty="0">
                <a:solidFill>
                  <a:srgbClr val="000000"/>
                </a:solidFill>
                <a:latin typeface="Arial" panose="020B0604020202020204" pitchFamily="34" charset="0"/>
              </a:rPr>
              <a:t>’,</a:t>
            </a:r>
          </a:p>
          <a:p>
            <a:r>
              <a:rPr lang="es-AR" sz="2800" dirty="0">
                <a:solidFill>
                  <a:srgbClr val="000000"/>
                </a:solidFill>
                <a:latin typeface="Arial" panose="020B0604020202020204" pitchFamily="34" charset="0"/>
              </a:rPr>
              <a:t>FILENAME = 'D:\DATA\</a:t>
            </a:r>
            <a:r>
              <a:rPr lang="es-AR" sz="2800" dirty="0" err="1">
                <a:solidFill>
                  <a:srgbClr val="000000"/>
                </a:solidFill>
                <a:latin typeface="Arial" panose="020B0604020202020204" pitchFamily="34" charset="0"/>
              </a:rPr>
              <a:t>Prueba_Log.ldf</a:t>
            </a:r>
            <a:r>
              <a:rPr lang="es-AR" sz="2800" dirty="0">
                <a:solidFill>
                  <a:srgbClr val="000000"/>
                </a:solidFill>
                <a:latin typeface="Arial" panose="020B0604020202020204" pitchFamily="34" charset="0"/>
              </a:rPr>
              <a:t>’, </a:t>
            </a:r>
          </a:p>
          <a:p>
            <a:r>
              <a:rPr lang="es-AR" sz="2800" dirty="0">
                <a:solidFill>
                  <a:srgbClr val="000000"/>
                </a:solidFill>
                <a:latin typeface="Arial" panose="020B0604020202020204" pitchFamily="34" charset="0"/>
              </a:rPr>
              <a:t>SIZE = 5 MB, </a:t>
            </a:r>
          </a:p>
          <a:p>
            <a:r>
              <a:rPr lang="es-AR" sz="2800" dirty="0">
                <a:solidFill>
                  <a:srgbClr val="000000"/>
                </a:solidFill>
                <a:latin typeface="Arial" panose="020B0604020202020204" pitchFamily="34" charset="0"/>
              </a:rPr>
              <a:t>FILEGROWTH = 0) </a:t>
            </a:r>
            <a:endParaRPr lang="es-AR" sz="2800" dirty="0"/>
          </a:p>
        </p:txBody>
      </p:sp>
    </p:spTree>
    <p:extLst>
      <p:ext uri="{BB962C8B-B14F-4D97-AF65-F5344CB8AC3E}">
        <p14:creationId xmlns:p14="http://schemas.microsoft.com/office/powerpoint/2010/main" val="360580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4800" dirty="0" err="1"/>
              <a:t>Opciones</a:t>
            </a:r>
            <a:r>
              <a:rPr lang="en-US" sz="4800" dirty="0"/>
              <a:t> de BD</a:t>
            </a:r>
          </a:p>
        </p:txBody>
      </p:sp>
      <p:sp>
        <p:nvSpPr>
          <p:cNvPr id="3" name="Content Placeholder 2"/>
          <p:cNvSpPr>
            <a:spLocks noGrp="1"/>
          </p:cNvSpPr>
          <p:nvPr>
            <p:ph type="body" sz="quarter" idx="13"/>
          </p:nvPr>
        </p:nvSpPr>
        <p:spPr>
          <a:xfrm>
            <a:off x="228600" y="952500"/>
            <a:ext cx="8382000" cy="4953000"/>
          </a:xfrm>
          <a:prstGeom prst="rect">
            <a:avLst/>
          </a:prstGeom>
        </p:spPr>
        <p:txBody>
          <a:bodyPr/>
          <a:lstStyle/>
          <a:p>
            <a:r>
              <a:rPr lang="es-AR" sz="1800" b="1" i="1" dirty="0"/>
              <a:t>AUTO_CREATE_STATISTICS</a:t>
            </a:r>
            <a:r>
              <a:rPr lang="es-AR" sz="1800" dirty="0"/>
              <a:t>: Crea estadísticas en forma automática necesarias para la optimización de consultas. El valor predeterminado es ON. </a:t>
            </a:r>
          </a:p>
          <a:p>
            <a:r>
              <a:rPr lang="es-AR" sz="1800" b="1" i="1" dirty="0"/>
              <a:t>AUTO_UPDATE_STATISTICS</a:t>
            </a:r>
            <a:r>
              <a:rPr lang="es-AR" sz="1800" dirty="0"/>
              <a:t>: Actualiza automáticamente las estadísticas que están desactualizadas. El valor predeterminado es ON. </a:t>
            </a:r>
          </a:p>
          <a:p>
            <a:r>
              <a:rPr lang="es-AR" sz="1800" b="1" i="1" dirty="0"/>
              <a:t>AUTO_CLOSE</a:t>
            </a:r>
            <a:r>
              <a:rPr lang="es-AR" sz="1800" dirty="0"/>
              <a:t>; Si está en ON cierra la base de datos automáticamente cuando el último usuario cierra su sesión. El valor predeterminado es OFF (excepto para la edición Express) </a:t>
            </a:r>
          </a:p>
          <a:p>
            <a:r>
              <a:rPr lang="es-AR" sz="1800" b="1" i="1" dirty="0"/>
              <a:t>AUTO_SHRINK: </a:t>
            </a:r>
            <a:r>
              <a:rPr lang="es-AR" sz="1800" dirty="0"/>
              <a:t>Si está en ON la base de datos se encoge automáticamente en forma periódica. El valor predeterminado es OFF. </a:t>
            </a:r>
          </a:p>
          <a:p>
            <a:r>
              <a:rPr lang="es-AR" sz="1800" b="1" i="1" dirty="0"/>
              <a:t>READ_ONLY / READ_WRITE: </a:t>
            </a:r>
            <a:r>
              <a:rPr lang="es-AR" sz="1800" dirty="0"/>
              <a:t>Controla si los usuarios pueden modificar los datos. El valor predeterminado es READ_WRITE. </a:t>
            </a:r>
          </a:p>
          <a:p>
            <a:r>
              <a:rPr lang="es-AR" sz="1800" b="1" i="1" dirty="0"/>
              <a:t>SINGLE_USER / RESTRICTED_USER / MULTI_USER</a:t>
            </a:r>
            <a:r>
              <a:rPr lang="es-AR" sz="1800" dirty="0"/>
              <a:t>: SINGLE_USER, sólo se puede conectar un usuario a la base de datos en un momento dado. RESTRICTED_USER, sólo pueden conectarse a la base de datos los miembros de la función fija de base de datos </a:t>
            </a:r>
            <a:r>
              <a:rPr lang="es-AR" sz="1800" b="1" i="1" dirty="0" err="1"/>
              <a:t>db_owner</a:t>
            </a:r>
            <a:r>
              <a:rPr lang="es-AR" sz="1800" b="1" i="1" dirty="0"/>
              <a:t> </a:t>
            </a:r>
            <a:r>
              <a:rPr lang="es-AR" sz="1800" dirty="0"/>
              <a:t>y los de las funciones fijas de servidor </a:t>
            </a:r>
            <a:r>
              <a:rPr lang="es-AR" sz="1800" b="1" i="1" dirty="0" err="1"/>
              <a:t>dbcreator</a:t>
            </a:r>
            <a:r>
              <a:rPr lang="es-AR" sz="1800" b="1" i="1" dirty="0"/>
              <a:t> </a:t>
            </a:r>
            <a:r>
              <a:rPr lang="es-AR" sz="1800" dirty="0"/>
              <a:t>y </a:t>
            </a:r>
            <a:r>
              <a:rPr lang="es-AR" sz="1800" b="1" i="1" dirty="0" err="1"/>
              <a:t>sysadmin</a:t>
            </a:r>
            <a:r>
              <a:rPr lang="es-AR" sz="1800" dirty="0"/>
              <a:t>, pero no se limita la cantidad de miembros. MULTI_USER, se permite el acceso de todos los usuarios que cuenten con los permisos adecuados para conectarse a la base de datos. </a:t>
            </a:r>
          </a:p>
          <a:p>
            <a:endParaRPr lang="en-US" sz="1800" b="1"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228600" y="952500"/>
            <a:ext cx="8382000" cy="4953000"/>
          </a:xfrm>
          <a:prstGeom prst="rect">
            <a:avLst/>
          </a:prstGeom>
        </p:spPr>
        <p:txBody>
          <a:bodyPr/>
          <a:lstStyle/>
          <a:p>
            <a:r>
              <a:rPr lang="es-AR" sz="1800" b="1" i="1" dirty="0"/>
              <a:t>RECOVERY MODEL: FULL / SIMPLE / BULK_LOGGED</a:t>
            </a:r>
            <a:r>
              <a:rPr lang="es-AR" sz="1800" dirty="0"/>
              <a:t>: El valor predeterminado es FULL. Provee un modelo de recuperación completo ante fallas. BULK_LOGGED no usa el registro de transacciones para ese tipo de movimiento. SIMPLE recupera la base de datos solo desde el último </a:t>
            </a:r>
            <a:r>
              <a:rPr lang="es-AR" sz="1800" dirty="0" err="1"/>
              <a:t>backup</a:t>
            </a:r>
            <a:r>
              <a:rPr lang="es-AR" sz="1800" dirty="0"/>
              <a:t> completo o diferencial. </a:t>
            </a:r>
          </a:p>
          <a:p>
            <a:r>
              <a:rPr lang="es-AR" sz="1800" b="1" i="1" dirty="0"/>
              <a:t>PAGE_VERIFY</a:t>
            </a:r>
            <a:r>
              <a:rPr lang="es-AR" sz="1800" dirty="0"/>
              <a:t>: Permite detectar entradas de E/S incompletas. CHECKSUM: guarda un valor calculado en la cabecera de la página basado en su contenido. Este valor es recalculado y comparado con los datos de la página para controlarlas. </a:t>
            </a:r>
          </a:p>
          <a:p>
            <a:r>
              <a:rPr lang="es-AR" sz="1800" b="1" i="1" dirty="0"/>
              <a:t>SQL ANSI_NULL_DEFAULT</a:t>
            </a:r>
            <a:r>
              <a:rPr lang="es-AR" sz="1800" dirty="0"/>
              <a:t>: Permite al usuario controlar el uso predeterminado del valor nulo de una columna al crear o modificar una tabla. El valor predeterminado es OFF o sea NOT NULL. </a:t>
            </a:r>
          </a:p>
          <a:p>
            <a:r>
              <a:rPr lang="es-AR" sz="1800" b="1" i="1" dirty="0"/>
              <a:t>ANSI_NULLS</a:t>
            </a:r>
            <a:r>
              <a:rPr lang="es-AR" sz="1800" dirty="0"/>
              <a:t>; Cuando está en ON, todas las comparaciones con nulos devuelven nulos. Si está en OFF solo devuelve nulo si ambos valores son nulos. El valor predeterminado es OFF </a:t>
            </a:r>
          </a:p>
          <a:p>
            <a:r>
              <a:rPr lang="es-AR" sz="1800" b="1" i="1" dirty="0"/>
              <a:t>QUOTED_IDENTIFIER</a:t>
            </a:r>
            <a:r>
              <a:rPr lang="es-AR" sz="1800" dirty="0"/>
              <a:t>: Cuando se especifica ON, se pueden utilizar comillas dobles para encerrar los identificadores delimitados. Cuando se especifica OFF, los identificadores no pueden ir entre comillas y deben adaptarse a todas las reglas de </a:t>
            </a:r>
            <a:r>
              <a:rPr lang="es-AR" sz="1800" dirty="0" err="1"/>
              <a:t>Transact</a:t>
            </a:r>
            <a:r>
              <a:rPr lang="es-AR" sz="1800" dirty="0"/>
              <a:t>-SQL que se aplican a los identificadores (Usar [] para delimitar identificadores). </a:t>
            </a:r>
          </a:p>
          <a:p>
            <a:pPr>
              <a:buAutoNum type="arabicPeriod"/>
            </a:pPr>
            <a:endParaRPr lang="en-US" sz="1800" dirty="0">
              <a:solidFill>
                <a:srgbClr val="000000"/>
              </a:solidFill>
            </a:endParaRPr>
          </a:p>
          <a:p>
            <a:pPr>
              <a:buFont typeface="Wingdings" pitchFamily="2" charset="2"/>
              <a:buChar char="q"/>
            </a:pPr>
            <a:endParaRPr lang="en-US" sz="1800" b="1" dirty="0"/>
          </a:p>
        </p:txBody>
      </p:sp>
      <p:sp>
        <p:nvSpPr>
          <p:cNvPr id="4" name="Title 1">
            <a:extLst>
              <a:ext uri="{FF2B5EF4-FFF2-40B4-BE49-F238E27FC236}">
                <a16:creationId xmlns:a16="http://schemas.microsoft.com/office/drawing/2014/main" id="{D88AA542-5766-4956-A7BD-0E66C1E16C08}"/>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n-US" sz="4800" dirty="0" err="1"/>
              <a:t>Opciones</a:t>
            </a:r>
            <a:r>
              <a:rPr lang="en-US" sz="4800" dirty="0"/>
              <a:t> de BD</a:t>
            </a:r>
          </a:p>
        </p:txBody>
      </p:sp>
    </p:spTree>
    <p:extLst>
      <p:ext uri="{BB962C8B-B14F-4D97-AF65-F5344CB8AC3E}">
        <p14:creationId xmlns:p14="http://schemas.microsoft.com/office/powerpoint/2010/main" val="569269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8466</TotalTime>
  <Words>2477</Words>
  <Application>Microsoft Office PowerPoint</Application>
  <PresentationFormat>Presentación en pantalla (4:3)</PresentationFormat>
  <Paragraphs>272</Paragraphs>
  <Slides>24</Slides>
  <Notes>23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Consolas</vt:lpstr>
      <vt:lpstr>Courier New</vt:lpstr>
      <vt:lpstr>Segoe UI</vt:lpstr>
      <vt:lpstr>Segoe UI Light</vt:lpstr>
      <vt:lpstr>Wingdings</vt:lpstr>
      <vt:lpstr>Module 0 Template</vt:lpstr>
      <vt:lpstr>Presentación de PowerPoint</vt:lpstr>
      <vt:lpstr>DEFINICION</vt:lpstr>
      <vt:lpstr>DEFINICIONES</vt:lpstr>
      <vt:lpstr>Base de Datos de Sistema</vt:lpstr>
      <vt:lpstr>Creación</vt:lpstr>
      <vt:lpstr>Argumentos </vt:lpstr>
      <vt:lpstr>EJEMPLO</vt:lpstr>
      <vt:lpstr>Opciones de BD</vt:lpstr>
      <vt:lpstr>Presentación de PowerPoint</vt:lpstr>
      <vt:lpstr>Ejemplo</vt:lpstr>
      <vt:lpstr>Vistas del Catalogo</vt:lpstr>
      <vt:lpstr>FUNCIONES DEL SISTEMA</vt:lpstr>
      <vt:lpstr>PROCEDIMIENTOS</vt:lpstr>
      <vt:lpstr>GRUPOS DE ARCHIVOS </vt:lpstr>
      <vt:lpstr>GRUPOS DE ARCHIVOS </vt:lpstr>
      <vt:lpstr>ESQUEMAS (SCHEMAS)</vt:lpstr>
      <vt:lpstr>ESQUEMAS</vt:lpstr>
      <vt:lpstr>Presentación de PowerPoint</vt:lpstr>
      <vt:lpstr>Restricciones</vt:lpstr>
      <vt:lpstr>Restricciones</vt:lpstr>
      <vt:lpstr>Restricciones</vt:lpstr>
      <vt:lpstr>Restricciones</vt:lpstr>
      <vt:lpstr>Restricciones</vt:lpstr>
      <vt:lpstr>Restricciones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Hernan Osores</cp:lastModifiedBy>
  <cp:revision>317</cp:revision>
  <cp:lastPrinted>2012-08-28T00:39:50Z</cp:lastPrinted>
  <dcterms:created xsi:type="dcterms:W3CDTF">2013-03-06T12:06:20Z</dcterms:created>
  <dcterms:modified xsi:type="dcterms:W3CDTF">2021-05-06T23:43:38Z</dcterms:modified>
</cp:coreProperties>
</file>