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4"/>
  </p:notesMasterIdLst>
  <p:sldIdLst>
    <p:sldId id="318" r:id="rId2"/>
    <p:sldId id="307" r:id="rId3"/>
    <p:sldId id="319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</p:sldIdLst>
  <p:sldSz cx="9144000" cy="6858000" type="screen4x3"/>
  <p:notesSz cx="6858000" cy="91440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108" d="100"/>
          <a:sy n="108" d="100"/>
        </p:scale>
        <p:origin x="22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A PARDIEUX" userId="S::elpardieux@unlam.edu.ar::4dbfa1de-dc05-43e8-9297-e9ba3ed46ea8" providerId="AD" clId="Web-{6AD81FF3-FCDD-013D-607B-C170004EF983}"/>
    <pc:docChg chg="modSld">
      <pc:chgData name="ELIANA PARDIEUX" userId="S::elpardieux@unlam.edu.ar::4dbfa1de-dc05-43e8-9297-e9ba3ed46ea8" providerId="AD" clId="Web-{6AD81FF3-FCDD-013D-607B-C170004EF983}" dt="2019-04-25T22:43:09.427" v="6" actId="20577"/>
      <pc:docMkLst>
        <pc:docMk/>
      </pc:docMkLst>
      <pc:sldChg chg="modSp">
        <pc:chgData name="ELIANA PARDIEUX" userId="S::elpardieux@unlam.edu.ar::4dbfa1de-dc05-43e8-9297-e9ba3ed46ea8" providerId="AD" clId="Web-{6AD81FF3-FCDD-013D-607B-C170004EF983}" dt="2019-04-25T22:43:09.427" v="6" actId="20577"/>
        <pc:sldMkLst>
          <pc:docMk/>
          <pc:sldMk cId="0" sldId="310"/>
        </pc:sldMkLst>
        <pc:spChg chg="mod">
          <ac:chgData name="ELIANA PARDIEUX" userId="S::elpardieux@unlam.edu.ar::4dbfa1de-dc05-43e8-9297-e9ba3ed46ea8" providerId="AD" clId="Web-{6AD81FF3-FCDD-013D-607B-C170004EF983}" dt="2019-04-25T22:43:09.427" v="6" actId="20577"/>
          <ac:spMkLst>
            <pc:docMk/>
            <pc:sldMk cId="0" sldId="310"/>
            <ac:spMk id="12291" creationId="{D73E085F-DC45-4E16-9BEF-BBA2D22B4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A3D808F-57E9-4510-9880-0B1417B08C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7CF93E7-1EF4-4484-A587-51B3E94C25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9F0FCB-75FB-4B71-B66E-2A2D5E5B6F00}" type="datetimeFigureOut">
              <a:rPr lang="es-ES"/>
              <a:pPr>
                <a:defRPr/>
              </a:pPr>
              <a:t>24/03/2020</a:t>
            </a:fld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B8B1B5-7A14-46C9-B568-6EF7E1BA4F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CBEB6966-5479-4362-8E48-5D017110DF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B06E913C-9446-43AA-A947-AFDAD0E863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AC8805C9-7C12-47E5-A9AF-EE4619D19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1431643-0BC2-4F73-A927-82A61E2F7FBB}" type="slidenum">
              <a:rPr lang="es-ES" altLang="es-AR"/>
              <a:pPr>
                <a:defRPr/>
              </a:pPr>
              <a:t>‹#›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F547A32-F305-4A08-97A2-48D5A9A816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6BFC159F-AE0D-4A1F-927D-DE949A31E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B4D34-2369-4954-8C37-B53892CA7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804905-8AE5-4A1D-9F2C-654E11AF7E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2C5B974-DF35-4861-BD6C-167316022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BC18B0B-DB8A-4A0F-A30E-40366357B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0259D96-7F4E-400D-ADE0-1247C1D1A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5B9FC35-F194-42AC-9EA6-2DD69ED15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CFD7D8D-58B1-4014-B062-267BBBAAB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0F61FE5-8648-430B-82E2-CB4BCFC7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D80C6CD-90A3-491D-B0CA-2AF048515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C6F3269-C80F-4ED0-BF58-0D85E9B3C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AD431B-B96B-445D-A602-2D89266FE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3E1382-E916-43FD-AA78-A11C1A603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D1CCB7-35E0-4951-BD86-A23E3ACFF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65B1946-D3E2-41AC-BCA1-F7C8766F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2837F7-6E39-4B01-B507-9B12C1879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CB6B164-4BF4-4241-8A2C-5D079ACC4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5FFD887-CF90-42B5-A19A-6EA7BA0C6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0B67506-B013-4EB6-8887-8F5626756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7CC4B-D900-45A6-BB57-D8A988F01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13B634-F819-47BF-A659-B0F4C399D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0132A17-47DD-4994-B8AA-1D738112C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4A6F3BA-52CF-484F-B3B9-354B4DEE5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35AB7A5-91A6-43A9-9705-AA61DCC06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57E34DE-DEDE-46D5-8D63-18295816C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99EC-CCEC-48A6-9F00-6F055F676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E933-7F1E-4CC6-ABA0-6B9803021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1A93-4582-4D30-9832-24490A33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9B19-B4EE-4F39-A5C8-D24F5190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DEB1-F541-4C8F-832F-4D027CB3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9918F-2A76-4537-9F11-5B20D91E8558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707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7AC2-6976-4136-B1B3-25FEC326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F7FCB-0EC4-4FAC-BA5B-F30AE577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8C26-2383-4CA2-8C1D-8B51EF35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9C22-1CA3-431F-8967-C688B86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BA13-7FBF-4CD0-9160-B6DB82B0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E7AA4-EF04-433D-91C5-7F4941A78832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07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75DB7-FDDC-40A3-B3AD-B5F6F6929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9FA2-61B1-40C4-A7FC-2DF00FDD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21CC-126A-4FD2-B2E4-8754024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9C71-23A9-4933-9363-4B45BD3D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851D4-9C60-462F-B116-E4D045B2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286A-6C18-4F4C-A559-93C2A4F52AE8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348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4536E3-8B33-423B-91C6-5491F020298D}"/>
              </a:ext>
            </a:extLst>
          </p:cNvPr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4CD6209-A03B-44A5-9B66-1009534508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05DE3C79-A918-45D1-9E3F-1A26E1EE7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68956DF-D666-41FB-900B-E6CE2DF7C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31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6CD4-2A11-433B-B4E0-701FD280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D23F-F21C-4B60-BCF5-FC1EA930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4120-05C1-4A82-8F65-F3DE602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3B40-34DF-43F4-AC97-6F89FE5C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C0F2-BD95-4AF4-B370-4B1F0F0C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17A7C-BD6E-45ED-BEA4-CC6A5F0C8A8D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350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0466-AE11-4050-9FDE-0396FDB8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34F58-1B29-4191-AA50-B91085D1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463E-97F1-4147-88BB-050F2F9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EC77-5A24-4F4B-AB65-49586CE6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F992-89CA-437C-9EA0-9F4E877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4EECD-8215-4034-9A7A-CA6897CBAA66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778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73B5-F857-4F17-8815-4798C10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9F62-164F-4D62-8546-4B9689D80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1576-4CAA-4892-8460-B7278B73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C2A790-E46F-4BD3-BFFB-C767F7C5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3F5481-F3AE-41ED-8FEE-D07337D8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1A7DD5-0845-45FF-B9D5-09F8C8D6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5B7D6-9ED5-46B6-9DE6-FFACA15BF859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8904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F5A2-6328-46F5-B205-CC4D5524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4CAD6-A669-44E8-BE0E-7E1A62CE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BD6DF-ADB7-4689-B7A9-1977C24E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352E8-B283-4447-9933-6BB112538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A18AF-9632-471B-9698-572E305E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A28218-4270-407B-ABEE-A0486C0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3F638D-A177-4AFC-9A60-8B8B7EAD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E3DA7F-8349-40B4-AA48-648994C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BEEE-CC7D-4742-A33C-CDAAC8226FB8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83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A343-294A-4DA5-A8DF-54C4A06E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8244D2-E900-4995-BDCD-F4F8AB76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66A9A64-3DA2-48C9-88D3-5CCEC05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7CED89-52C2-440D-8BF1-87C2DD4C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BD64-BFE5-49BB-A9C8-2051A68DFD71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599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EA10DA1-A834-47BF-841A-91A7732A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C9FB14-797E-449F-8BD1-5C5B5C0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D84A33-CC0B-4617-849D-E3D8607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BA99D-3CF1-430A-9771-812BFD43D762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77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ABFB-27A1-4647-8DA7-EE9D1458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3FC0-6765-469A-B50D-CE4232E7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BC78-7AA2-4B33-9E28-03DDE329A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4F81B8-7E01-4B68-A4DD-B576FE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67C34B-5058-46B6-A371-574C92E5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1D1F2E-3C01-49F7-AF82-EF27FA6C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22218-76A1-4F3D-90BE-E09BE6127AEB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5325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0681-A6EC-4A67-872E-788BC59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B07A0-55FC-432F-9B92-40E778F0D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494B-66E9-49F8-97F6-5B93B7657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F0B8FA-56B8-4476-961D-0FE4D24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8B2152-D690-490C-A4D2-7DF4A58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650E64-7782-4917-8473-2FEEAA25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F138-667C-46DF-A82F-2D1D54530621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62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F236078-E7D8-480D-8310-89F21313B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  <a:endParaRPr lang="es-AR" altLang="es-A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34B18BC-3037-4C89-B017-EEAEF66257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  <a:endParaRPr lang="es-AR" alt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3985-6FF6-4C80-9501-7361B72F8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A437-3D7B-4A77-9E2A-32B69CCA8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70E5-EC56-4C15-94CF-CAD85DA2C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C311EA-EFE5-4B15-8288-B2071BD727F5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42CD2E4-A866-43C8-BDF5-B79CE04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  <a:solidFill>
            <a:srgbClr val="006600"/>
          </a:solidFill>
        </p:spPr>
        <p:txBody>
          <a:bodyPr/>
          <a:lstStyle/>
          <a:p>
            <a:pPr eaLnBrk="1" hangingPunct="1"/>
            <a:r>
              <a:rPr lang="en-US" altLang="es-ES" sz="3600"/>
              <a:t>Universidad Nacional de La Matanza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7A65818-D5B5-4511-BD4E-CBA98B8868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5181600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algn="ctr" eaLnBrk="1" hangingPunct="1">
              <a:buFont typeface="Arial" pitchFamily="34" charset="0"/>
              <a:buNone/>
            </a:pPr>
            <a:r>
              <a:rPr lang="en-US" altLang="es-ES" sz="3200" dirty="0" err="1"/>
              <a:t>Tecnicatura</a:t>
            </a:r>
            <a:r>
              <a:rPr lang="en-US" altLang="es-ES" sz="3200" dirty="0"/>
              <a:t> </a:t>
            </a:r>
            <a:r>
              <a:rPr lang="en-US" altLang="es-ES" sz="3200" dirty="0" err="1"/>
              <a:t>en</a:t>
            </a:r>
            <a:r>
              <a:rPr lang="en-US" altLang="es-ES" sz="3200" dirty="0"/>
              <a:t> </a:t>
            </a:r>
            <a:r>
              <a:rPr lang="es-AR" altLang="es-ES" sz="3200" dirty="0"/>
              <a:t>Desarrollo</a:t>
            </a:r>
            <a:r>
              <a:rPr lang="en-US" altLang="es-ES" sz="3200" dirty="0"/>
              <a:t> Web</a:t>
            </a:r>
            <a:endParaRPr lang="es-AR" altLang="es-ES" sz="3200" b="1" dirty="0"/>
          </a:p>
          <a:p>
            <a:pPr algn="ctr" eaLnBrk="1" hangingPunct="1">
              <a:buFont typeface="Arial" pitchFamily="34" charset="0"/>
              <a:buNone/>
            </a:pPr>
            <a:endParaRPr lang="es-AR" altLang="es-ES" sz="6600" b="1" dirty="0"/>
          </a:p>
          <a:p>
            <a:pPr algn="ctr" eaLnBrk="1" hangingPunct="1">
              <a:buFont typeface="Arial" pitchFamily="34" charset="0"/>
              <a:buNone/>
            </a:pPr>
            <a:r>
              <a:rPr lang="es-AR" altLang="es-ES" sz="6600" b="1" dirty="0"/>
              <a:t>Base de Datos II</a:t>
            </a:r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r>
              <a:rPr lang="es-AR" altLang="es-ES" sz="2000" b="1" dirty="0"/>
              <a:t>Ing. Hernan Alejandro Osores</a:t>
            </a:r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endParaRPr lang="en-US" altLang="es-ES" sz="3200" dirty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s-E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6DEE3AD-D2E8-4355-8381-A8CC1AB0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F32103-C448-42C8-B768-4F8DE3F5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b="1" dirty="0" err="1"/>
              <a:t>lower</a:t>
            </a:r>
            <a:r>
              <a:rPr lang="es-ES" altLang="es-AR" sz="1800" dirty="0"/>
              <a:t>(cadena): retornan la cadena con todos los caracteres en minúsculas. </a:t>
            </a:r>
            <a:r>
              <a:rPr lang="es-ES" altLang="es-AR" sz="1800" dirty="0" err="1"/>
              <a:t>lower</a:t>
            </a:r>
            <a:r>
              <a:rPr lang="es-ES" altLang="es-AR" sz="1800" dirty="0"/>
              <a:t> significa reducir en inglés.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lower</a:t>
            </a:r>
            <a:r>
              <a:rPr lang="es-ES" altLang="es-AR" sz="1800" dirty="0"/>
              <a:t>('HOLA </a:t>
            </a:r>
            <a:r>
              <a:rPr lang="es-ES" altLang="es-AR" sz="1800" dirty="0" err="1"/>
              <a:t>ESTUDIAnte</a:t>
            </a:r>
            <a:r>
              <a:rPr lang="es-ES" altLang="es-AR" sz="1800" dirty="0"/>
              <a:t>'); retorna "hola estudiante".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</a:t>
            </a:r>
            <a:r>
              <a:rPr lang="es-ES" altLang="es-AR" sz="1800" b="1" dirty="0" err="1"/>
              <a:t>upper</a:t>
            </a:r>
            <a:r>
              <a:rPr lang="es-ES" altLang="es-AR" sz="1800" dirty="0"/>
              <a:t>(cadena): retornan la cadena con todos los caracteres en mayúsculas.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upper</a:t>
            </a:r>
            <a:r>
              <a:rPr lang="es-ES" altLang="es-AR" sz="1800" dirty="0"/>
              <a:t>('HOLA </a:t>
            </a:r>
            <a:r>
              <a:rPr lang="es-ES" altLang="es-AR" sz="1800" dirty="0" err="1"/>
              <a:t>ESTUDIAnte</a:t>
            </a:r>
            <a:r>
              <a:rPr lang="es-ES" altLang="es-AR" sz="1800" dirty="0"/>
              <a:t>');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</a:t>
            </a:r>
            <a:r>
              <a:rPr lang="es-ES" altLang="es-AR" sz="1800" b="1" dirty="0" err="1"/>
              <a:t>ltrim</a:t>
            </a:r>
            <a:r>
              <a:rPr lang="es-ES" altLang="es-AR" sz="1800" dirty="0"/>
              <a:t>(cadena): retorna la cadena con los espacios de la izquierda eliminados. </a:t>
            </a:r>
            <a:r>
              <a:rPr lang="es-ES" altLang="es-AR" sz="1800" dirty="0" err="1"/>
              <a:t>Trim</a:t>
            </a:r>
            <a:r>
              <a:rPr lang="es-ES" altLang="es-AR" sz="1800" dirty="0"/>
              <a:t> significa recortar.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ltrim</a:t>
            </a:r>
            <a:r>
              <a:rPr lang="es-ES" altLang="es-AR" sz="1800" dirty="0"/>
              <a:t>(' Hola '); retorna "Hola 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 </a:t>
            </a:r>
            <a:r>
              <a:rPr lang="es-ES" altLang="es-AR" sz="1800" b="1" dirty="0" err="1"/>
              <a:t>rtrim</a:t>
            </a:r>
            <a:r>
              <a:rPr lang="es-ES" altLang="es-AR" sz="1800" dirty="0"/>
              <a:t>(cadena): retorna la cadena con los espacios de la derecha eliminados.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rtrim</a:t>
            </a:r>
            <a:r>
              <a:rPr lang="es-ES" altLang="es-AR" sz="1800" dirty="0"/>
              <a:t>(' Hola '); retorna " Hola".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 </a:t>
            </a:r>
            <a:r>
              <a:rPr lang="es-ES" altLang="es-AR" sz="1800" b="1" dirty="0" err="1"/>
              <a:t>replace</a:t>
            </a:r>
            <a:r>
              <a:rPr lang="es-ES" altLang="es-AR" sz="1800" dirty="0"/>
              <a:t>(</a:t>
            </a:r>
            <a:r>
              <a:rPr lang="es-ES" altLang="es-AR" sz="1800" dirty="0" err="1"/>
              <a:t>cadena,cadenareemplazo,cadenareemplazar</a:t>
            </a:r>
            <a:r>
              <a:rPr lang="es-ES" altLang="es-AR" sz="1800" dirty="0"/>
              <a:t>): retorna la cadena con todas las ocurrencias de la </a:t>
            </a:r>
            <a:r>
              <a:rPr lang="es-ES" altLang="es-AR" sz="1800" dirty="0" err="1"/>
              <a:t>subcadena</a:t>
            </a:r>
            <a:r>
              <a:rPr lang="es-ES" altLang="es-AR" sz="1800" dirty="0"/>
              <a:t> reemplazo por la </a:t>
            </a:r>
            <a:r>
              <a:rPr lang="es-ES" altLang="es-AR" sz="1800" dirty="0" err="1"/>
              <a:t>subcadena</a:t>
            </a:r>
            <a:r>
              <a:rPr lang="es-ES" altLang="es-AR" sz="1800" dirty="0"/>
              <a:t> a reemplazar.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replace</a:t>
            </a:r>
            <a:r>
              <a:rPr lang="es-ES" altLang="es-AR" sz="1800" dirty="0"/>
              <a:t>('</a:t>
            </a:r>
            <a:r>
              <a:rPr lang="es-ES" altLang="es-AR" sz="1800" dirty="0" err="1"/>
              <a:t>xxx.unlam.edu.ar','x','w</a:t>
            </a:r>
            <a:r>
              <a:rPr lang="es-ES" altLang="es-AR" sz="1800" dirty="0"/>
              <a:t>');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retorna "www. unlam.edu.ar'.</a:t>
            </a:r>
          </a:p>
        </p:txBody>
      </p:sp>
      <p:sp>
        <p:nvSpPr>
          <p:cNvPr id="22532" name="Title 1">
            <a:extLst>
              <a:ext uri="{FF2B5EF4-FFF2-40B4-BE49-F238E27FC236}">
                <a16:creationId xmlns:a16="http://schemas.microsoft.com/office/drawing/2014/main" id="{257BB3F2-193C-41AE-8FAA-60D144738AB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C06592-5D7A-43BF-8158-3623CFD54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340CF56-F955-4049-8FDE-67EDC7D7E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400"/>
              <a:t> </a:t>
            </a:r>
            <a:r>
              <a:rPr lang="es-ES" altLang="es-AR" sz="2400" b="1"/>
              <a:t>reverse</a:t>
            </a:r>
            <a:r>
              <a:rPr lang="es-ES" altLang="es-AR" sz="2400"/>
              <a:t>(cadena): devuelve la cadena invirtiendo el orden de los caracteres. </a:t>
            </a:r>
          </a:p>
          <a:p>
            <a:pPr eaLnBrk="1" hangingPunct="1"/>
            <a:r>
              <a:rPr lang="es-ES" altLang="es-AR" sz="2400"/>
              <a:t>Ejemplo: select reverse('Hola'); retorna "aloH".</a:t>
            </a:r>
          </a:p>
          <a:p>
            <a:pPr eaLnBrk="1" hangingPunct="1"/>
            <a:r>
              <a:rPr lang="es-ES" altLang="es-AR" sz="2400" b="1"/>
              <a:t>patindex</a:t>
            </a:r>
            <a:r>
              <a:rPr lang="es-ES" altLang="es-AR" sz="2400"/>
              <a:t>(patron,cadena): devuelve la posición de comienzo (de la primera ocurrencia) del patrón especificado en la cadena enviada como segundo argumento. Si no la encuentra retorna 0. </a:t>
            </a:r>
          </a:p>
          <a:p>
            <a:pPr eaLnBrk="1" hangingPunct="1"/>
            <a:r>
              <a:rPr lang="es-ES" altLang="es-AR" sz="2400"/>
              <a:t>Ejemplos: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select patindex('%Luis%', 'Jorge Luis Borges'); retorna 7.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select patindex('%or%', 'Jorge Luis Borges'); retorna 2.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select patindex('%ar%', 'Jorge Luis Borges'); retorna 0.</a:t>
            </a:r>
          </a:p>
        </p:txBody>
      </p:sp>
      <p:sp>
        <p:nvSpPr>
          <p:cNvPr id="24580" name="Title 1">
            <a:extLst>
              <a:ext uri="{FF2B5EF4-FFF2-40B4-BE49-F238E27FC236}">
                <a16:creationId xmlns:a16="http://schemas.microsoft.com/office/drawing/2014/main" id="{CCA4A7CB-5F79-44EB-925E-2FA51293329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9F163A4-EE8E-45B0-B251-364A88D25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269790F-84EF-4270-A0B6-F0157D24D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replicate</a:t>
            </a:r>
            <a:r>
              <a:rPr lang="es-ES" altLang="es-AR" sz="2800"/>
              <a:t>(cadena,cantidad): repite una cadena la cantidad de veces especificada. Ejemplo:</a:t>
            </a:r>
          </a:p>
          <a:p>
            <a:pPr eaLnBrk="1" hangingPunct="1"/>
            <a:r>
              <a:rPr lang="es-ES" altLang="es-AR" sz="2800"/>
              <a:t>select replicate ('Hola',3); retorna "HolaHolaHola";</a:t>
            </a:r>
          </a:p>
          <a:p>
            <a:pPr eaLnBrk="1" hangingPunct="1"/>
            <a:r>
              <a:rPr lang="es-ES" altLang="es-AR" sz="2800" b="1"/>
              <a:t>space</a:t>
            </a:r>
            <a:r>
              <a:rPr lang="es-ES" altLang="es-AR" sz="2800"/>
              <a:t>(cantidad): retorna una cadena de espacios de longitud indicada por "cantidad", que debe ser un valor positivo. </a:t>
            </a:r>
          </a:p>
          <a:p>
            <a:pPr eaLnBrk="1" hangingPunct="1"/>
            <a:r>
              <a:rPr lang="es-ES" altLang="es-AR" sz="2800"/>
              <a:t>Ejemplo: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/>
              <a:t>   select 'Hola'+space(1)+'que tal';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/>
              <a:t>   retorna "Hola que tal".</a:t>
            </a:r>
          </a:p>
        </p:txBody>
      </p:sp>
      <p:sp>
        <p:nvSpPr>
          <p:cNvPr id="26628" name="Title 1">
            <a:extLst>
              <a:ext uri="{FF2B5EF4-FFF2-40B4-BE49-F238E27FC236}">
                <a16:creationId xmlns:a16="http://schemas.microsoft.com/office/drawing/2014/main" id="{7A0BCD38-331F-42C8-834E-0DA0BEAF2A7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9C7152-0AE8-48D0-A9F5-B4BEF185B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5219700"/>
          </a:xfrm>
          <a:noFill/>
        </p:spPr>
        <p:txBody>
          <a:bodyPr lIns="90488" tIns="44450" rIns="90488" bIns="44450"/>
          <a:lstStyle/>
          <a:p>
            <a:pPr algn="ctr" eaLnBrk="1" hangingPunct="1">
              <a:lnSpc>
                <a:spcPct val="95000"/>
              </a:lnSpc>
            </a:pPr>
            <a:r>
              <a:rPr lang="es-AR" altLang="es-AR" sz="6600">
                <a:solidFill>
                  <a:srgbClr val="000000"/>
                </a:solidFill>
              </a:rPr>
              <a:t>Funciones</a:t>
            </a:r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C1E7A67C-CEF2-4D39-A8CF-EFF1991F16EF}"/>
              </a:ext>
            </a:extLst>
          </p:cNvPr>
          <p:cNvSpPr/>
          <p:nvPr/>
        </p:nvSpPr>
        <p:spPr>
          <a:xfrm>
            <a:off x="179388" y="260350"/>
            <a:ext cx="2459037" cy="738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00" b="1" kern="0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CLASE 5</a:t>
            </a:r>
            <a:endParaRPr lang="es-AR" dirty="0">
              <a:latin typeface="Arial" charset="0"/>
              <a:cs typeface="Arial" charset="0"/>
            </a:endParaRPr>
          </a:p>
        </p:txBody>
      </p:sp>
      <p:sp>
        <p:nvSpPr>
          <p:cNvPr id="6148" name="Title 1">
            <a:extLst>
              <a:ext uri="{FF2B5EF4-FFF2-40B4-BE49-F238E27FC236}">
                <a16:creationId xmlns:a16="http://schemas.microsoft.com/office/drawing/2014/main" id="{6C9D13E8-EC9D-4ECF-9A1E-B149828653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2F80DD-FFE9-4A1D-8021-2A94643DB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>
                <a:solidFill>
                  <a:schemeClr val="bg1"/>
                </a:solidFill>
              </a:rPr>
              <a:t>Funcion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114675-D045-480A-9D42-28CB77AA1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/>
              <a:t>Una función es un conjunto de sentencias que operan como una unidad lógica. </a:t>
            </a:r>
          </a:p>
          <a:p>
            <a:pPr eaLnBrk="1" hangingPunct="1"/>
            <a:r>
              <a:rPr lang="es-ES" altLang="es-AR" sz="2800"/>
              <a:t>Una función tiene un nombre, retorna un valor de salida y opcionalmente acepta parámetros de entrada. </a:t>
            </a:r>
          </a:p>
          <a:p>
            <a:pPr eaLnBrk="1" hangingPunct="1"/>
            <a:r>
              <a:rPr lang="es-ES" altLang="es-AR" sz="2800"/>
              <a:t>Las funciones de SQL Server no pueden ser modificadas, las funciones definidas por el usuario si. </a:t>
            </a:r>
            <a:endParaRPr lang="en-US" altLang="es-AR" sz="2800"/>
          </a:p>
        </p:txBody>
      </p:sp>
      <p:sp>
        <p:nvSpPr>
          <p:cNvPr id="8196" name="Title 1">
            <a:extLst>
              <a:ext uri="{FF2B5EF4-FFF2-40B4-BE49-F238E27FC236}">
                <a16:creationId xmlns:a16="http://schemas.microsoft.com/office/drawing/2014/main" id="{A0476570-9B08-42CB-B1CF-AD3E0775581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294023F-008F-4FB2-9037-61CB8CEF5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>
                <a:solidFill>
                  <a:schemeClr val="bg1"/>
                </a:solidFill>
              </a:rPr>
              <a:t>Funciones de SQL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21884AB-028B-4615-BE63-F58A491DB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AR" sz="2800"/>
              <a:t>De agregado: </a:t>
            </a:r>
            <a:r>
              <a:rPr lang="es-AR" altLang="es-ES"/>
              <a:t> </a:t>
            </a:r>
            <a:r>
              <a:rPr lang="es-AR" altLang="es-ES" sz="2800"/>
              <a:t>Realizan un cálculo sobre un conjunto de valores</a:t>
            </a:r>
            <a:r>
              <a:rPr lang="es-ES" altLang="es-AR" sz="2800"/>
              <a:t> y retornan un único valor. Son "count", "sum", "min" y "max".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800"/>
              <a:t>Escalares: toman un solo valor y retornan un único valor. Pueden agruparse de la siguiente manera:</a:t>
            </a:r>
          </a:p>
          <a:p>
            <a:pPr marL="857250" lvl="1" indent="-514350" eaLnBrk="1" hangingPunct="1"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s-ES" altLang="es-AR" sz="2500"/>
              <a:t>Configuración: retornan información referida a la configuración.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800"/>
              <a:t>Ejemplo: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800"/>
              <a:t>    select @@version; retorna la fecha, versión y tipo de procesador de SQL Server.</a:t>
            </a:r>
          </a:p>
        </p:txBody>
      </p:sp>
      <p:sp>
        <p:nvSpPr>
          <p:cNvPr id="10244" name="Title 1">
            <a:extLst>
              <a:ext uri="{FF2B5EF4-FFF2-40B4-BE49-F238E27FC236}">
                <a16:creationId xmlns:a16="http://schemas.microsoft.com/office/drawing/2014/main" id="{3E921B0F-1E90-45BD-B319-F59AA1DD182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6C3EC4-8BB8-496A-ACAA-4CE78747D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>
                <a:solidFill>
                  <a:schemeClr val="bg1"/>
                </a:solidFill>
              </a:rPr>
              <a:t>Ejemplos de funciones de SQL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73E085F-DC45-4E16-9BEF-BBA2D22B4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s-ES" altLang="es-AR" sz="2800" dirty="0"/>
              <a:t>Conversión: </a:t>
            </a:r>
            <a:endParaRPr lang="es-ES" altLang="es-AR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2800"/>
          </a:p>
          <a:p>
            <a:pPr eaLnBrk="1" hangingPunct="1">
              <a:buNone/>
            </a:pPr>
            <a:r>
              <a:rPr lang="es-ES" altLang="es-AR" sz="2800" dirty="0"/>
              <a:t>--Convertimos un valor </a:t>
            </a:r>
            <a:r>
              <a:rPr lang="es-ES" altLang="es-AR" sz="2800" dirty="0" err="1"/>
              <a:t>datetime</a:t>
            </a:r>
            <a:r>
              <a:rPr lang="es-ES" altLang="es-AR" sz="2800" dirty="0"/>
              <a:t> a  </a:t>
            </a:r>
            <a:r>
              <a:rPr lang="es-ES" altLang="es-AR" sz="2800" dirty="0" err="1"/>
              <a:t>varchar</a:t>
            </a:r>
            <a:endParaRPr lang="es-ES" altLang="es-AR" sz="2800" dirty="0" err="1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/>
              <a:t>-- El 103 indica el formato en el que está escrita la fecha</a:t>
            </a:r>
            <a:endParaRPr lang="es-ES" altLang="es-AR" sz="2800" dirty="0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/>
              <a:t>-- 103 =&gt; </a:t>
            </a:r>
            <a:r>
              <a:rPr lang="es-ES" altLang="es-AR" sz="2800" dirty="0" err="1"/>
              <a:t>dd</a:t>
            </a:r>
            <a:r>
              <a:rPr lang="es-ES" altLang="es-AR" sz="2800" dirty="0"/>
              <a:t>/mm/</a:t>
            </a:r>
            <a:r>
              <a:rPr lang="es-ES" altLang="es-AR" sz="2800" dirty="0" err="1"/>
              <a:t>aaaa</a:t>
            </a:r>
            <a:endParaRPr lang="es-ES" altLang="es-AR" sz="2800" dirty="0" err="1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 err="1"/>
              <a:t>select</a:t>
            </a:r>
            <a:r>
              <a:rPr lang="es-ES" altLang="es-AR" sz="2800" dirty="0"/>
              <a:t> CONVERT(VARCHAR(10),GETDATE(),103)</a:t>
            </a:r>
            <a:endParaRPr lang="es-ES" altLang="es-AR" sz="2800" dirty="0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2800"/>
          </a:p>
        </p:txBody>
      </p:sp>
      <p:sp>
        <p:nvSpPr>
          <p:cNvPr id="12292" name="Title 1">
            <a:extLst>
              <a:ext uri="{FF2B5EF4-FFF2-40B4-BE49-F238E27FC236}">
                <a16:creationId xmlns:a16="http://schemas.microsoft.com/office/drawing/2014/main" id="{54B5C5DA-63E5-459C-83B3-8D87FE7784C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2BC9009-BBCE-4254-AA77-3B4CBA0DB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>
                <a:solidFill>
                  <a:schemeClr val="bg1"/>
                </a:solidFill>
              </a:rPr>
              <a:t>Ejemplos de funciones de SQL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F543B22-6AC3-4044-BEFA-BAC16A957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s-ES" altLang="es-AR" sz="2400" dirty="0"/>
              <a:t>-- Un ejemplo utilizando CAST</a:t>
            </a:r>
          </a:p>
          <a:p>
            <a:pPr eaLnBrk="1" hangingPunct="1">
              <a:defRPr/>
            </a:pPr>
            <a:r>
              <a:rPr lang="es-ES" altLang="es-AR" sz="2400" dirty="0"/>
              <a:t>DECLARE @dato </a:t>
            </a:r>
            <a:r>
              <a:rPr lang="es-ES" altLang="es-AR" sz="2400" dirty="0" err="1"/>
              <a:t>varchar</a:t>
            </a:r>
            <a:r>
              <a:rPr lang="es-ES" altLang="es-AR" sz="2400" dirty="0"/>
              <a:t>(2),@dato2 </a:t>
            </a:r>
            <a:r>
              <a:rPr lang="es-ES" altLang="es-AR" sz="2400" dirty="0" err="1"/>
              <a:t>int</a:t>
            </a:r>
            <a:endParaRPr lang="es-ES" altLang="es-AR" sz="2400" dirty="0"/>
          </a:p>
          <a:p>
            <a:pPr eaLnBrk="1" hangingPunct="1">
              <a:defRPr/>
            </a:pPr>
            <a:endParaRPr lang="es-ES" altLang="es-AR" sz="2400" dirty="0"/>
          </a:p>
          <a:p>
            <a:pPr eaLnBrk="1" hangingPunct="1">
              <a:defRPr/>
            </a:pPr>
            <a:r>
              <a:rPr lang="es-ES" altLang="es-AR" sz="2400" dirty="0"/>
              <a:t>SET @dato = '27'</a:t>
            </a:r>
          </a:p>
          <a:p>
            <a:pPr eaLnBrk="1" hangingPunct="1">
              <a:defRPr/>
            </a:pPr>
            <a:r>
              <a:rPr lang="es-ES" altLang="es-AR" sz="2400" dirty="0"/>
              <a:t>SELECT @dato+'2'</a:t>
            </a:r>
          </a:p>
          <a:p>
            <a:pPr eaLnBrk="1" hangingPunct="1">
              <a:defRPr/>
            </a:pPr>
            <a:endParaRPr lang="es-ES" altLang="es-AR" sz="2400" dirty="0"/>
          </a:p>
          <a:p>
            <a:pPr eaLnBrk="1" hangingPunct="1">
              <a:defRPr/>
            </a:pPr>
            <a:r>
              <a:rPr lang="en-US" altLang="es-AR" sz="2400" dirty="0"/>
              <a:t>SET @dato2 = cast(@</a:t>
            </a:r>
            <a:r>
              <a:rPr lang="en-US" altLang="es-AR" sz="2400" dirty="0" err="1"/>
              <a:t>dato</a:t>
            </a:r>
            <a:r>
              <a:rPr lang="en-US" altLang="es-AR" sz="2400" dirty="0"/>
              <a:t> AS </a:t>
            </a:r>
            <a:r>
              <a:rPr lang="en-US" altLang="es-AR" sz="2400" dirty="0" err="1"/>
              <a:t>int</a:t>
            </a:r>
            <a:r>
              <a:rPr lang="en-US" altLang="es-AR" sz="2400" dirty="0"/>
              <a:t>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s-ES" altLang="es-AR" sz="2400" dirty="0"/>
              <a:t> </a:t>
            </a:r>
          </a:p>
          <a:p>
            <a:pPr eaLnBrk="1" hangingPunct="1">
              <a:defRPr/>
            </a:pPr>
            <a:r>
              <a:rPr lang="es-ES" altLang="es-AR" sz="2400" dirty="0"/>
              <a:t>SELECT @dato2+'2'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ES" altLang="es-AR" sz="2400" dirty="0"/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10EB0DBF-0972-4463-A005-64991A0A839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EF750-9378-4096-9A42-4F5F2C8F1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3A35F0-DCA8-4651-B93D-D2C9A1535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substring</a:t>
            </a:r>
            <a:r>
              <a:rPr lang="es-ES" altLang="es-AR" sz="2800"/>
              <a:t>(cadena,inicio,longitud): devuelve una parte de la cadena especificada como primer argumento, empezando desde la posición especificada por el segundo argumento y de tantos caracteres de longitud como indica el tercer argumento. </a:t>
            </a:r>
          </a:p>
          <a:p>
            <a:pPr eaLnBrk="1" hangingPunct="1"/>
            <a:r>
              <a:rPr lang="es-ES" altLang="es-AR" sz="2800"/>
              <a:t>Ejemplo:select substring('Buenas tardes',8,6); </a:t>
            </a:r>
          </a:p>
          <a:p>
            <a:pPr eaLnBrk="1" hangingPunct="1"/>
            <a:r>
              <a:rPr lang="es-ES" altLang="es-AR" sz="2800"/>
              <a:t>retorna "tardes".</a:t>
            </a:r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177B2287-FA96-49D3-AE2C-EE9B0897458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306FCC-6582-4BF2-8940-7D0A7A235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EEB99B7-46BB-4658-828D-787CCA741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71625"/>
            <a:ext cx="7924800" cy="4419600"/>
          </a:xfrm>
        </p:spPr>
        <p:txBody>
          <a:bodyPr/>
          <a:lstStyle/>
          <a:p>
            <a:pPr eaLnBrk="1" hangingPunct="1"/>
            <a:r>
              <a:rPr lang="es-ES" altLang="es-AR" sz="2400"/>
              <a:t>- </a:t>
            </a:r>
            <a:r>
              <a:rPr lang="es-ES" altLang="es-AR" sz="2400" b="1"/>
              <a:t>str</a:t>
            </a:r>
            <a:r>
              <a:rPr lang="es-ES" altLang="es-AR" sz="2400"/>
              <a:t>(numero,longitud,cantidaddecimales): convierte números a caracteres; el primer parámetro indica el valor numérico a convertir, el segundo la longitud del resultado (debe ser mayor o igual a la parte entera del número más el signo si lo tuviese) y el tercero, la cantidad de decimales. El segundo y tercer argumento son opcionales y deben ser positivos.</a:t>
            </a:r>
          </a:p>
          <a:p>
            <a:pPr eaLnBrk="1" hangingPunct="1"/>
            <a:endParaRPr lang="es-ES" altLang="es-AR" sz="2400"/>
          </a:p>
          <a:p>
            <a:pPr eaLnBrk="1" hangingPunct="1"/>
            <a:r>
              <a:rPr lang="es-ES" altLang="es-AR" sz="2400"/>
              <a:t>Ejemplo: se convierte el valor numérico "123.456" a cadena, especificando 7 de longitud y 3 decimales: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    select str(123.456,7,3)</a:t>
            </a:r>
          </a:p>
        </p:txBody>
      </p:sp>
      <p:sp>
        <p:nvSpPr>
          <p:cNvPr id="18436" name="Title 1">
            <a:extLst>
              <a:ext uri="{FF2B5EF4-FFF2-40B4-BE49-F238E27FC236}">
                <a16:creationId xmlns:a16="http://schemas.microsoft.com/office/drawing/2014/main" id="{FD780C8F-643B-43B3-AA5F-BE73575EC20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E7D0BF-C4AE-4A29-AB0E-6D55C0155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2AB0B4B-538C-4300-95DB-AC350A2C3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AR" sz="2000"/>
              <a:t> </a:t>
            </a:r>
            <a:r>
              <a:rPr lang="es-ES" altLang="es-AR" sz="2000" b="1"/>
              <a:t>len</a:t>
            </a:r>
            <a:r>
              <a:rPr lang="es-ES" altLang="es-AR" sz="2000"/>
              <a:t>(cadena): retorna la longitud de la cadena enviada como argumento. "len" viene de length, que significa longitud en inglés. Ejemplo: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select len('Hola'); devuelve 4.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- </a:t>
            </a:r>
            <a:r>
              <a:rPr lang="es-ES" altLang="es-AR" sz="2000" b="1"/>
              <a:t>char</a:t>
            </a:r>
            <a:r>
              <a:rPr lang="es-ES" altLang="es-AR" sz="2000"/>
              <a:t>(x): retorna un caracter en código ASCII del entero enviado como argumento. Ejemplo: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select char(65); retorna "A".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- </a:t>
            </a:r>
            <a:r>
              <a:rPr lang="es-ES" altLang="es-AR" sz="2000" b="1"/>
              <a:t>left</a:t>
            </a:r>
            <a:r>
              <a:rPr lang="es-ES" altLang="es-AR" sz="2000"/>
              <a:t>(cadena,longitud): retorna la cantidad (longitud) de caracteres de la cadena comenzando desde la izquierda, primer caracter. Ejemplo: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select left('buenos dias',8); retorna "buenos d".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- </a:t>
            </a:r>
            <a:r>
              <a:rPr lang="es-ES" altLang="es-AR" sz="2000" b="1"/>
              <a:t>right</a:t>
            </a:r>
            <a:r>
              <a:rPr lang="es-ES" altLang="es-AR" sz="2000"/>
              <a:t>(cadena,longitud): retorna la cantidad (longitud) de caracteres de la cadena comenzando desde la derecha, último caracter. Ejemplo: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select right('buenos dias',8); </a:t>
            </a:r>
          </a:p>
        </p:txBody>
      </p:sp>
      <p:sp>
        <p:nvSpPr>
          <p:cNvPr id="20484" name="Title 1">
            <a:extLst>
              <a:ext uri="{FF2B5EF4-FFF2-40B4-BE49-F238E27FC236}">
                <a16:creationId xmlns:a16="http://schemas.microsoft.com/office/drawing/2014/main" id="{A1099C86-03AC-462D-8017-97580867FF5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14920</TotalTime>
  <Words>916</Words>
  <Application>Microsoft Office PowerPoint</Application>
  <PresentationFormat>On-screen Show (4:3)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Office Theme</vt:lpstr>
      <vt:lpstr>Universidad Nacional de La Matanza</vt:lpstr>
      <vt:lpstr>Funciones</vt:lpstr>
      <vt:lpstr>Funcion</vt:lpstr>
      <vt:lpstr>Funciones de SQL</vt:lpstr>
      <vt:lpstr>Ejemplos de funciones de SQL</vt:lpstr>
      <vt:lpstr>Ejemplos de funciones de SQL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</vt:vector>
  </TitlesOfParts>
  <Company>pmr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#MVC  Patrón de arquitectura</dc:title>
  <dc:creator>Pedro</dc:creator>
  <cp:lastModifiedBy>hernan</cp:lastModifiedBy>
  <cp:revision>76</cp:revision>
  <dcterms:created xsi:type="dcterms:W3CDTF">2015-03-06T14:08:38Z</dcterms:created>
  <dcterms:modified xsi:type="dcterms:W3CDTF">2020-03-24T19:46:07Z</dcterms:modified>
</cp:coreProperties>
</file>