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93" r:id="rId3"/>
    <p:sldId id="392" r:id="rId4"/>
    <p:sldId id="391" r:id="rId5"/>
    <p:sldId id="394" r:id="rId6"/>
    <p:sldId id="390" r:id="rId7"/>
    <p:sldId id="389"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28707-6463-43CE-8DB5-A492B7E638CE}" type="datetimeFigureOut">
              <a:rPr lang="es-AR" smtClean="0"/>
              <a:t>6/5/2021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19F8A-9413-4394-8C07-A6DC1D817725}" type="slidenum">
              <a:rPr lang="es-AR" smtClean="0"/>
              <a:t>‹Nº›</a:t>
            </a:fld>
            <a:endParaRPr lang="es-AR"/>
          </a:p>
        </p:txBody>
      </p:sp>
    </p:spTree>
    <p:extLst>
      <p:ext uri="{BB962C8B-B14F-4D97-AF65-F5344CB8AC3E}">
        <p14:creationId xmlns:p14="http://schemas.microsoft.com/office/powerpoint/2010/main" val="311453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Desempeña la misma función que el índice de un libro: permite encontrar datos rápidamente; en el caso de las tablas, localiza registros.</a:t>
            </a:r>
            <a:endParaRPr lang="en-US"/>
          </a:p>
          <a:p>
            <a:r>
              <a:rPr lang="es-ES"/>
              <a:t>Es útil cuando la tabla contiene miles de registros, cuando se realizan operaciones de ordenamiento y agrupamiento y cuando se combinan varias tablas.</a:t>
            </a:r>
            <a:endParaRPr lang="en-US"/>
          </a:p>
          <a:p>
            <a:endParaRPr lang="en-US" dirty="0">
              <a:cs typeface="Calibri"/>
            </a:endParaRPr>
          </a:p>
        </p:txBody>
      </p:sp>
      <p:sp>
        <p:nvSpPr>
          <p:cNvPr id="4" name="Marcador de número de diapositiva 3"/>
          <p:cNvSpPr>
            <a:spLocks noGrp="1"/>
          </p:cNvSpPr>
          <p:nvPr>
            <p:ph type="sldNum" sz="quarter" idx="5"/>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409056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ED6C6-0EA7-488E-B67F-C41C27817BE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00D6122-2D48-4E8B-A56F-0C02251D1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E71D41F-51CA-42B1-AA43-000A8B921BD0}"/>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5" name="Marcador de pie de página 4">
            <a:extLst>
              <a:ext uri="{FF2B5EF4-FFF2-40B4-BE49-F238E27FC236}">
                <a16:creationId xmlns:a16="http://schemas.microsoft.com/office/drawing/2014/main" id="{02222300-C455-4AA9-9FD5-8886FA6F8D2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E295DD0-3B0F-414B-B452-22652984A112}"/>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25539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57CFD-05C8-46E6-9AA8-CA31A99E4CA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ABF11DF-32C8-459E-AA06-771DA1B3CB7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2338ABD-40CA-453C-AB53-747BE87E700B}"/>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5" name="Marcador de pie de página 4">
            <a:extLst>
              <a:ext uri="{FF2B5EF4-FFF2-40B4-BE49-F238E27FC236}">
                <a16:creationId xmlns:a16="http://schemas.microsoft.com/office/drawing/2014/main" id="{42E6E879-E778-4DD6-9732-1E8253F2367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6C313A4-0874-4FEF-B913-960DA352B371}"/>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61350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0D8DD65-A37F-4C89-BA6F-312861C3C1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1C75F5B-64B7-4D21-88EB-59884DBE323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6C94E55-9DEB-4194-949A-67A6D72DC219}"/>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5" name="Marcador de pie de página 4">
            <a:extLst>
              <a:ext uri="{FF2B5EF4-FFF2-40B4-BE49-F238E27FC236}">
                <a16:creationId xmlns:a16="http://schemas.microsoft.com/office/drawing/2014/main" id="{EB03B412-924F-4C48-B333-735ED27D7BC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80F7F87-37A0-4A32-AFA4-C2549E0BC040}"/>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2694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317832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16846-8467-4189-AF9E-96157065981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5AFDD87-2D6F-4DB5-85C3-9E29750101C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1C53EC9-9A3D-4884-A086-52A1B8C75A39}"/>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5" name="Marcador de pie de página 4">
            <a:extLst>
              <a:ext uri="{FF2B5EF4-FFF2-40B4-BE49-F238E27FC236}">
                <a16:creationId xmlns:a16="http://schemas.microsoft.com/office/drawing/2014/main" id="{28FE2129-764B-45BA-B6BA-584A374CEFD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3FBC5B6-E10E-4BAB-961E-071C610945A3}"/>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74649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F4D8A-9360-40AB-AEF9-0769B4F5283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F3CEB1E-D42C-412E-A11C-003E11F8E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BE75A3-EAD5-432D-8E0C-554F76075CB3}"/>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5" name="Marcador de pie de página 4">
            <a:extLst>
              <a:ext uri="{FF2B5EF4-FFF2-40B4-BE49-F238E27FC236}">
                <a16:creationId xmlns:a16="http://schemas.microsoft.com/office/drawing/2014/main" id="{00643FB7-EB17-4A78-9820-25315BBAC20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B3C4421-F3A7-4B07-BF0A-3B90AD7C89FD}"/>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8784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77049-04C6-44E2-84E1-182CD4CB76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08A76CB-5676-47D5-9300-7B1BB39D06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11B0850-EE0E-42A7-AF3A-9E5D526695D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F1C9743D-7CF1-4C98-89B3-C3558AD65574}"/>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6" name="Marcador de pie de página 5">
            <a:extLst>
              <a:ext uri="{FF2B5EF4-FFF2-40B4-BE49-F238E27FC236}">
                <a16:creationId xmlns:a16="http://schemas.microsoft.com/office/drawing/2014/main" id="{4012586B-437C-4199-8309-601B93D099A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59A320E-B966-4716-83AD-3AF7C88383E4}"/>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252212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D3FBE-66C4-402F-9F76-6D183A505C4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A379F6C-E143-420A-AF52-FFE68F9D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4A7D08-953A-44AF-B296-EDD31534698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7D326DBC-C76F-4056-9A73-6BE9A0316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0C48D65-091B-4690-8545-E32FECCBC83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13EB412-D56A-4A5A-BB8A-FBA7801D37BE}"/>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8" name="Marcador de pie de página 7">
            <a:extLst>
              <a:ext uri="{FF2B5EF4-FFF2-40B4-BE49-F238E27FC236}">
                <a16:creationId xmlns:a16="http://schemas.microsoft.com/office/drawing/2014/main" id="{52FF40AC-44E4-4A5E-8223-9F6DF12206B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D40B4D3E-EA9B-4055-A89C-F11ACAF421B4}"/>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86535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1C9ED-80E6-49AF-A11B-F90784CAB4A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712697CB-6A92-4955-8F76-D3ED888A2B17}"/>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4" name="Marcador de pie de página 3">
            <a:extLst>
              <a:ext uri="{FF2B5EF4-FFF2-40B4-BE49-F238E27FC236}">
                <a16:creationId xmlns:a16="http://schemas.microsoft.com/office/drawing/2014/main" id="{EA9FE3ED-9176-4B0C-8E4C-33229FBCB68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557E3BE1-AB0F-4A2D-8D02-0B10E3ACF3FC}"/>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66502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B4BBA4-BB94-4B4A-9A5F-D9B4396C4DA2}"/>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3" name="Marcador de pie de página 2">
            <a:extLst>
              <a:ext uri="{FF2B5EF4-FFF2-40B4-BE49-F238E27FC236}">
                <a16:creationId xmlns:a16="http://schemas.microsoft.com/office/drawing/2014/main" id="{F184A356-F4A0-42FE-BC6D-B4DFABA38A88}"/>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6D332026-0E75-4CB2-BAEE-C5EF88E13C2B}"/>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3421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13F59-7BBB-4A8D-AF50-F5E7BB9F22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F1139B0-CD0C-451D-88CC-0ED9A6074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CFD1B47-4665-47D0-A0C9-627D0743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DD0405-B490-4BF7-95D5-B6758AE9513C}"/>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6" name="Marcador de pie de página 5">
            <a:extLst>
              <a:ext uri="{FF2B5EF4-FFF2-40B4-BE49-F238E27FC236}">
                <a16:creationId xmlns:a16="http://schemas.microsoft.com/office/drawing/2014/main" id="{3F6DA64B-0985-45D6-88B9-ED61963AD0F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56F1461-F72D-4C69-96FA-167D98096927}"/>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277745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9BFC9-9A66-4385-AFFC-55C9357E46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9E280851-8AB3-4E4B-8AB8-5AD92B23D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5118224-B3C0-4C28-AB92-F48E26AF8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55250D-8FA7-4BBA-A1A6-6D546039D4FD}"/>
              </a:ext>
            </a:extLst>
          </p:cNvPr>
          <p:cNvSpPr>
            <a:spLocks noGrp="1"/>
          </p:cNvSpPr>
          <p:nvPr>
            <p:ph type="dt" sz="half" idx="10"/>
          </p:nvPr>
        </p:nvSpPr>
        <p:spPr/>
        <p:txBody>
          <a:bodyPr/>
          <a:lstStyle/>
          <a:p>
            <a:fld id="{07602591-C5FD-407D-9EC3-835543CA92C5}" type="datetimeFigureOut">
              <a:rPr lang="es-AR" smtClean="0"/>
              <a:t>6/5/2021</a:t>
            </a:fld>
            <a:endParaRPr lang="es-AR"/>
          </a:p>
        </p:txBody>
      </p:sp>
      <p:sp>
        <p:nvSpPr>
          <p:cNvPr id="6" name="Marcador de pie de página 5">
            <a:extLst>
              <a:ext uri="{FF2B5EF4-FFF2-40B4-BE49-F238E27FC236}">
                <a16:creationId xmlns:a16="http://schemas.microsoft.com/office/drawing/2014/main" id="{0815D1F3-FC1F-46AB-B03A-179D0327D0F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F5E93C0-8FCF-4DB9-BF97-D5882891F275}"/>
              </a:ext>
            </a:extLst>
          </p:cNvPr>
          <p:cNvSpPr>
            <a:spLocks noGrp="1"/>
          </p:cNvSpPr>
          <p:nvPr>
            <p:ph type="sldNum" sz="quarter" idx="12"/>
          </p:nvPr>
        </p:nvSpPr>
        <p:spPr/>
        <p:txBody>
          <a:bodyPr/>
          <a:lstStyle/>
          <a:p>
            <a:fld id="{5D66341D-EAFF-49E0-AF7C-39C89BEA79A6}" type="slidenum">
              <a:rPr lang="es-AR" smtClean="0"/>
              <a:t>‹Nº›</a:t>
            </a:fld>
            <a:endParaRPr lang="es-AR"/>
          </a:p>
        </p:txBody>
      </p:sp>
    </p:spTree>
    <p:extLst>
      <p:ext uri="{BB962C8B-B14F-4D97-AF65-F5344CB8AC3E}">
        <p14:creationId xmlns:p14="http://schemas.microsoft.com/office/powerpoint/2010/main" val="78381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FD8EE29-7571-4361-BBFA-3DDAC8CDC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3DF132B-3BCB-4D1B-9994-ED75E2CB5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23F6793-7A60-48C3-9F03-E27495A0F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02591-C5FD-407D-9EC3-835543CA92C5}" type="datetimeFigureOut">
              <a:rPr lang="es-AR" smtClean="0"/>
              <a:t>6/5/2021</a:t>
            </a:fld>
            <a:endParaRPr lang="es-AR"/>
          </a:p>
        </p:txBody>
      </p:sp>
      <p:sp>
        <p:nvSpPr>
          <p:cNvPr id="5" name="Marcador de pie de página 4">
            <a:extLst>
              <a:ext uri="{FF2B5EF4-FFF2-40B4-BE49-F238E27FC236}">
                <a16:creationId xmlns:a16="http://schemas.microsoft.com/office/drawing/2014/main" id="{7FDC8B9E-1F29-4463-99ED-FE20B8E40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81596FAB-20A5-4262-8412-0843053AF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6341D-EAFF-49E0-AF7C-39C89BEA79A6}" type="slidenum">
              <a:rPr lang="es-AR" smtClean="0"/>
              <a:t>‹Nº›</a:t>
            </a:fld>
            <a:endParaRPr lang="es-AR"/>
          </a:p>
        </p:txBody>
      </p:sp>
    </p:spTree>
    <p:extLst>
      <p:ext uri="{BB962C8B-B14F-4D97-AF65-F5344CB8AC3E}">
        <p14:creationId xmlns:p14="http://schemas.microsoft.com/office/powerpoint/2010/main" val="1819586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D86300D-DF80-4DC7-AC45-5A019995A975}"/>
              </a:ext>
            </a:extLst>
          </p:cNvPr>
          <p:cNvSpPr txBox="1"/>
          <p:nvPr/>
        </p:nvSpPr>
        <p:spPr>
          <a:xfrm>
            <a:off x="1057013" y="1153732"/>
            <a:ext cx="10242958" cy="4862870"/>
          </a:xfrm>
          <a:prstGeom prst="rect">
            <a:avLst/>
          </a:prstGeom>
          <a:noFill/>
        </p:spPr>
        <p:txBody>
          <a:bodyPr wrap="square">
            <a:spAutoFit/>
          </a:bodyPr>
          <a:lstStyle/>
          <a:p>
            <a:pPr marL="0" indent="0" algn="ctr">
              <a:buNone/>
            </a:pPr>
            <a:endParaRPr lang="es-AR" sz="4400" b="1" dirty="0"/>
          </a:p>
          <a:p>
            <a:pPr marL="0" indent="0" algn="ctr">
              <a:buNone/>
            </a:pPr>
            <a:endParaRPr lang="es-AR" sz="6600" b="1" dirty="0"/>
          </a:p>
          <a:p>
            <a:pPr marL="0" indent="0" algn="ctr">
              <a:buNone/>
            </a:pPr>
            <a:r>
              <a:rPr lang="es-AR" sz="6600" b="1" dirty="0"/>
              <a:t>Índices</a:t>
            </a:r>
          </a:p>
          <a:p>
            <a:pPr marL="0" indent="0" algn="ctr">
              <a:buNone/>
            </a:pPr>
            <a:endParaRPr lang="es-AR" b="1" dirty="0"/>
          </a:p>
          <a:p>
            <a:pPr marL="0" indent="0" algn="ctr">
              <a:buNone/>
            </a:pPr>
            <a:endParaRPr lang="es-AR" sz="1800" b="1" dirty="0"/>
          </a:p>
          <a:p>
            <a:pPr marL="0" indent="0" algn="ctr">
              <a:buNone/>
            </a:pPr>
            <a:endParaRPr lang="es-AR" b="1" dirty="0"/>
          </a:p>
          <a:p>
            <a:pPr marL="0" indent="0" algn="ctr">
              <a:buNone/>
            </a:pPr>
            <a:endParaRPr lang="es-AR" sz="1800" b="1" dirty="0"/>
          </a:p>
          <a:p>
            <a:pPr marL="0" indent="0" algn="ctr">
              <a:buNone/>
            </a:pPr>
            <a:endParaRPr lang="es-AR" b="1" dirty="0"/>
          </a:p>
          <a:p>
            <a:pPr marL="0" indent="0" algn="ctr">
              <a:buNone/>
            </a:pPr>
            <a:endParaRPr lang="es-AR" sz="2000" b="1" dirty="0"/>
          </a:p>
          <a:p>
            <a:pPr marL="0" indent="0">
              <a:buNone/>
            </a:pPr>
            <a:r>
              <a:rPr lang="es-AR" sz="2400" b="1" dirty="0"/>
              <a:t>Ing. Hernan Alejandro Osores</a:t>
            </a:r>
            <a:endParaRPr lang="en-US" sz="2400" b="1" dirty="0"/>
          </a:p>
        </p:txBody>
      </p:sp>
      <p:pic>
        <p:nvPicPr>
          <p:cNvPr id="6" name="Imagen 5">
            <a:extLst>
              <a:ext uri="{FF2B5EF4-FFF2-40B4-BE49-F238E27FC236}">
                <a16:creationId xmlns:a16="http://schemas.microsoft.com/office/drawing/2014/main" id="{95675CE8-2316-49E5-919E-6CA709A48ADC}"/>
              </a:ext>
            </a:extLst>
          </p:cNvPr>
          <p:cNvPicPr>
            <a:picLocks noChangeAspect="1"/>
          </p:cNvPicPr>
          <p:nvPr/>
        </p:nvPicPr>
        <p:blipFill>
          <a:blip r:embed="rId2"/>
          <a:stretch>
            <a:fillRect/>
          </a:stretch>
        </p:blipFill>
        <p:spPr>
          <a:xfrm>
            <a:off x="0" y="0"/>
            <a:ext cx="12192000" cy="823031"/>
          </a:xfrm>
          <a:prstGeom prst="rect">
            <a:avLst/>
          </a:prstGeom>
        </p:spPr>
      </p:pic>
    </p:spTree>
    <p:extLst>
      <p:ext uri="{BB962C8B-B14F-4D97-AF65-F5344CB8AC3E}">
        <p14:creationId xmlns:p14="http://schemas.microsoft.com/office/powerpoint/2010/main" val="369554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1E34F-D1FF-4BD7-89A1-3FC80BC02FC1}"/>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768E4246-F6A1-4608-9211-41AE6A058C20}"/>
              </a:ext>
            </a:extLst>
          </p:cNvPr>
          <p:cNvSpPr>
            <a:spLocks noGrp="1"/>
          </p:cNvSpPr>
          <p:nvPr>
            <p:ph type="sldNum" sz="quarter" idx="12"/>
          </p:nvPr>
        </p:nvSpPr>
        <p:spPr/>
        <p:txBody>
          <a:bodyPr/>
          <a:lstStyle/>
          <a:p>
            <a:fld id="{D814DA60-3BEE-4BCE-BEDB-E433FD970963}" type="slidenum">
              <a:rPr lang="en-US" smtClean="0"/>
              <a:pPr/>
              <a:t>2</a:t>
            </a:fld>
            <a:endParaRPr lang="en-US" dirty="0"/>
          </a:p>
        </p:txBody>
      </p:sp>
      <p:sp>
        <p:nvSpPr>
          <p:cNvPr id="4" name="Marcador de texto 3">
            <a:extLst>
              <a:ext uri="{FF2B5EF4-FFF2-40B4-BE49-F238E27FC236}">
                <a16:creationId xmlns:a16="http://schemas.microsoft.com/office/drawing/2014/main" id="{A2496410-3366-425D-B2BC-A22B27937CD6}"/>
              </a:ext>
            </a:extLst>
          </p:cNvPr>
          <p:cNvSpPr>
            <a:spLocks noGrp="1"/>
          </p:cNvSpPr>
          <p:nvPr>
            <p:ph type="body" sz="quarter" idx="13"/>
          </p:nvPr>
        </p:nvSpPr>
        <p:spPr>
          <a:xfrm>
            <a:off x="1981200" y="1066800"/>
            <a:ext cx="8229600" cy="5024120"/>
          </a:xfrm>
        </p:spPr>
        <p:txBody>
          <a:bodyPr anchor="t">
            <a:normAutofit lnSpcReduction="10000"/>
          </a:bodyPr>
          <a:lstStyle/>
          <a:p>
            <a:pPr marL="0" indent="0">
              <a:buNone/>
            </a:pPr>
            <a:r>
              <a:rPr lang="es-ES" sz="1800" dirty="0"/>
              <a:t>SQL Server accede a los datos de dos maneras:</a:t>
            </a:r>
            <a:endParaRPr lang="es-ES" dirty="0"/>
          </a:p>
          <a:p>
            <a:pPr lvl="1">
              <a:buAutoNum type="arabicPeriod"/>
            </a:pPr>
            <a:r>
              <a:rPr lang="es-ES" sz="1400" dirty="0"/>
              <a:t>recorriendo las tablas; comenzando el principio y extrayendo los registros que cumplen las condiciones de la consulta.</a:t>
            </a:r>
          </a:p>
          <a:p>
            <a:pPr lvl="1">
              <a:buAutoNum type="arabicPeriod"/>
            </a:pPr>
            <a:r>
              <a:rPr lang="es-ES" sz="1400" dirty="0"/>
              <a:t>empleando índices; recorriendo la estructura de árbol del índice para localizar los registros y extrayendo los que cumplen las condiciones de la consulta.</a:t>
            </a:r>
          </a:p>
          <a:p>
            <a:pPr lvl="1">
              <a:buAutoNum type="arabicPeriod"/>
            </a:pPr>
            <a:endParaRPr lang="es-ES" sz="1400" dirty="0">
              <a:latin typeface="Segoe UI"/>
              <a:cs typeface="Segoe UI"/>
            </a:endParaRPr>
          </a:p>
          <a:p>
            <a:pPr marL="285750" indent="-285750"/>
            <a:r>
              <a:rPr lang="es-ES" sz="1800" dirty="0">
                <a:latin typeface="Segoe UI"/>
                <a:cs typeface="Segoe UI"/>
              </a:rPr>
              <a:t>Facilitan la obtención de información de una tabla. Una tabla se indexa por un campo (o varios).</a:t>
            </a:r>
            <a:endParaRPr lang="es-ES" sz="1800" dirty="0">
              <a:cs typeface="Segoe UI"/>
            </a:endParaRPr>
          </a:p>
          <a:p>
            <a:pPr marL="0" indent="0">
              <a:buNone/>
            </a:pPr>
            <a:endParaRPr lang="es-ES" sz="1800" dirty="0">
              <a:cs typeface="Segoe UI"/>
            </a:endParaRPr>
          </a:p>
          <a:p>
            <a:pPr marL="285750" indent="-285750"/>
            <a:r>
              <a:rPr lang="es-ES" sz="1800" dirty="0">
                <a:latin typeface="Segoe UI"/>
                <a:cs typeface="Segoe UI"/>
              </a:rPr>
              <a:t>Posibilita el acceso directo y rápido haciendo más eficiente las búsquedas. Sin índice, SQL Server debe recorrer secuencialmente toda la tabla para encontrar un registro.</a:t>
            </a:r>
            <a:endParaRPr lang="es-ES" sz="1800" dirty="0">
              <a:cs typeface="Segoe UI"/>
            </a:endParaRPr>
          </a:p>
          <a:p>
            <a:pPr marL="0" indent="0">
              <a:buNone/>
            </a:pPr>
            <a:endParaRPr lang="es-ES" sz="1800" dirty="0">
              <a:latin typeface="Segoe UI"/>
              <a:cs typeface="Segoe UI"/>
            </a:endParaRPr>
          </a:p>
          <a:p>
            <a:pPr marL="285750" indent="-285750"/>
            <a:r>
              <a:rPr lang="es-ES" sz="1800" dirty="0">
                <a:latin typeface="Segoe UI"/>
                <a:cs typeface="Segoe UI"/>
              </a:rPr>
              <a:t>Acelera la recuperación de información. </a:t>
            </a:r>
            <a:endParaRPr lang="es-ES" sz="1800" dirty="0"/>
          </a:p>
          <a:p>
            <a:pPr marL="285750" indent="-285750"/>
            <a:endParaRPr lang="es-ES" sz="1800" dirty="0">
              <a:latin typeface="Segoe UI"/>
              <a:cs typeface="Segoe UI"/>
            </a:endParaRPr>
          </a:p>
          <a:p>
            <a:pPr marL="285750" indent="-285750"/>
            <a:r>
              <a:rPr lang="es-ES" sz="1800" dirty="0">
                <a:latin typeface="Segoe UI"/>
                <a:cs typeface="Segoe UI"/>
              </a:rPr>
              <a:t>Optimiza el acceso a los datos, mejora el rendimiento acelerando las consultas y otras operaciones. </a:t>
            </a:r>
            <a:endParaRPr lang="es-ES" sz="1800" dirty="0">
              <a:cs typeface="Segoe UI"/>
            </a:endParaRPr>
          </a:p>
        </p:txBody>
      </p:sp>
      <p:sp>
        <p:nvSpPr>
          <p:cNvPr id="6" name="Title 1">
            <a:extLst>
              <a:ext uri="{FF2B5EF4-FFF2-40B4-BE49-F238E27FC236}">
                <a16:creationId xmlns:a16="http://schemas.microsoft.com/office/drawing/2014/main" id="{5A4E04E4-0004-4A38-B5C3-84AFDB227BD7}"/>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336374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5EDF1-823F-48FE-8B2F-9FEE25DA8EC6}"/>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42DE0F27-2478-4EBE-BA0A-A78BA043536E}"/>
              </a:ext>
            </a:extLst>
          </p:cNvPr>
          <p:cNvSpPr>
            <a:spLocks noGrp="1"/>
          </p:cNvSpPr>
          <p:nvPr>
            <p:ph type="sldNum" sz="quarter" idx="12"/>
          </p:nvPr>
        </p:nvSpPr>
        <p:spPr/>
        <p:txBody>
          <a:bodyPr/>
          <a:lstStyle/>
          <a:p>
            <a:fld id="{D814DA60-3BEE-4BCE-BEDB-E433FD970963}" type="slidenum">
              <a:rPr lang="en-US" smtClean="0"/>
              <a:pPr/>
              <a:t>3</a:t>
            </a:fld>
            <a:endParaRPr lang="en-US" dirty="0"/>
          </a:p>
        </p:txBody>
      </p:sp>
      <p:sp>
        <p:nvSpPr>
          <p:cNvPr id="4" name="Marcador de texto 3">
            <a:extLst>
              <a:ext uri="{FF2B5EF4-FFF2-40B4-BE49-F238E27FC236}">
                <a16:creationId xmlns:a16="http://schemas.microsoft.com/office/drawing/2014/main" id="{73ABAFF9-D450-47B3-89EF-618F62FAF42B}"/>
              </a:ext>
            </a:extLst>
          </p:cNvPr>
          <p:cNvSpPr>
            <a:spLocks noGrp="1"/>
          </p:cNvSpPr>
          <p:nvPr>
            <p:ph type="body" sz="quarter" idx="13"/>
          </p:nvPr>
        </p:nvSpPr>
        <p:spPr/>
        <p:txBody>
          <a:bodyPr anchor="t"/>
          <a:lstStyle/>
          <a:p>
            <a:pPr marL="0" indent="0">
              <a:buNone/>
            </a:pPr>
            <a:r>
              <a:rPr lang="es-ES" sz="2000" dirty="0">
                <a:latin typeface="Segoe UI"/>
                <a:cs typeface="Segoe UI"/>
              </a:rPr>
              <a:t>La desventaja es que consume espacio en disco y genera costo de mantenimiento (tiempo y recursos).</a:t>
            </a:r>
            <a:endParaRPr lang="es-ES">
              <a:latin typeface="Segoe UI"/>
              <a:cs typeface="Segoe UI"/>
            </a:endParaRPr>
          </a:p>
          <a:p>
            <a:pPr marL="0" indent="0">
              <a:buNone/>
            </a:pPr>
            <a:endParaRPr lang="es-ES" sz="2000" dirty="0"/>
          </a:p>
          <a:p>
            <a:pPr marL="0" indent="0">
              <a:buNone/>
            </a:pPr>
            <a:r>
              <a:rPr lang="es-ES" sz="2000" dirty="0"/>
              <a:t>Los índices más adecuados son aquellos creados con campos que contienen valores únicos.</a:t>
            </a:r>
          </a:p>
          <a:p>
            <a:pPr marL="0" indent="0">
              <a:buNone/>
            </a:pPr>
            <a:endParaRPr lang="es-ES" sz="2000" dirty="0"/>
          </a:p>
          <a:p>
            <a:pPr marL="0" indent="0">
              <a:buNone/>
            </a:pPr>
            <a:r>
              <a:rPr lang="es-ES" sz="2000" dirty="0"/>
              <a:t>Es importante identificar el o los campos por los que sería útil crear un índice, aquellos campos por los cuales se realizan búsqueda con frecuencia: claves primarias, claves externas o campos que combinan tablas.</a:t>
            </a:r>
          </a:p>
          <a:p>
            <a:pPr marL="0" indent="0">
              <a:buNone/>
            </a:pPr>
            <a:endParaRPr lang="es-ES" sz="2000" dirty="0"/>
          </a:p>
          <a:p>
            <a:pPr marL="0" indent="0">
              <a:buNone/>
            </a:pPr>
            <a:r>
              <a:rPr lang="es-ES" sz="2000" dirty="0"/>
              <a:t>No se recomienda crear índices por campos que no se usan con frecuencia en consultas o no contienen valores únicos.</a:t>
            </a:r>
          </a:p>
          <a:p>
            <a:endParaRPr lang="es-ES" sz="2000" dirty="0"/>
          </a:p>
          <a:p>
            <a:endParaRPr lang="es-ES" sz="2000" dirty="0"/>
          </a:p>
        </p:txBody>
      </p:sp>
      <p:sp>
        <p:nvSpPr>
          <p:cNvPr id="6" name="Title 1">
            <a:extLst>
              <a:ext uri="{FF2B5EF4-FFF2-40B4-BE49-F238E27FC236}">
                <a16:creationId xmlns:a16="http://schemas.microsoft.com/office/drawing/2014/main" id="{6438F5B9-324F-494A-AE53-4A46C7D086D4}"/>
              </a:ext>
            </a:extLst>
          </p:cNvPr>
          <p:cNvSpPr txBox="1">
            <a:spLocks/>
          </p:cNvSpPr>
          <p:nvPr/>
        </p:nvSpPr>
        <p:spPr>
          <a:xfrm>
            <a:off x="152400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
        <p:nvSpPr>
          <p:cNvPr id="7" name="Title 1">
            <a:extLst>
              <a:ext uri="{FF2B5EF4-FFF2-40B4-BE49-F238E27FC236}">
                <a16:creationId xmlns:a16="http://schemas.microsoft.com/office/drawing/2014/main" id="{5D8C464E-9EC6-4976-8E4B-D0C676A56408}"/>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11760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053BE-2712-42C2-84B7-BC676C052B99}"/>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58E6C854-AC53-4EF1-BE16-E878AA08438B}"/>
              </a:ext>
            </a:extLst>
          </p:cNvPr>
          <p:cNvSpPr>
            <a:spLocks noGrp="1"/>
          </p:cNvSpPr>
          <p:nvPr>
            <p:ph type="sldNum" sz="quarter" idx="12"/>
          </p:nvPr>
        </p:nvSpPr>
        <p:spPr/>
        <p:txBody>
          <a:bodyPr/>
          <a:lstStyle/>
          <a:p>
            <a:fld id="{D814DA60-3BEE-4BCE-BEDB-E433FD970963}" type="slidenum">
              <a:rPr lang="en-US" smtClean="0"/>
              <a:pPr/>
              <a:t>4</a:t>
            </a:fld>
            <a:endParaRPr lang="en-US" dirty="0"/>
          </a:p>
        </p:txBody>
      </p:sp>
      <p:sp>
        <p:nvSpPr>
          <p:cNvPr id="4" name="Marcador de texto 3">
            <a:extLst>
              <a:ext uri="{FF2B5EF4-FFF2-40B4-BE49-F238E27FC236}">
                <a16:creationId xmlns:a16="http://schemas.microsoft.com/office/drawing/2014/main" id="{D776F3C0-1ED7-4301-98B9-1C5346A6D1E1}"/>
              </a:ext>
            </a:extLst>
          </p:cNvPr>
          <p:cNvSpPr>
            <a:spLocks noGrp="1"/>
          </p:cNvSpPr>
          <p:nvPr>
            <p:ph type="body" sz="quarter" idx="13"/>
          </p:nvPr>
        </p:nvSpPr>
        <p:spPr>
          <a:xfrm>
            <a:off x="1981200" y="1066800"/>
            <a:ext cx="8229600" cy="5308600"/>
          </a:xfrm>
        </p:spPr>
        <p:txBody>
          <a:bodyPr anchor="t"/>
          <a:lstStyle/>
          <a:p>
            <a:pPr marL="0" indent="0">
              <a:buNone/>
            </a:pPr>
            <a:r>
              <a:rPr lang="es-ES" sz="2000" dirty="0"/>
              <a:t>SQL Server permite crear dos tipos de índices: 1) agrupados y 2) no agrupados.</a:t>
            </a:r>
          </a:p>
          <a:p>
            <a:pPr>
              <a:buNone/>
            </a:pPr>
            <a:r>
              <a:rPr lang="es-ES" sz="2000" dirty="0"/>
              <a:t>1) Un INDICE AGRUPADO es similar a una guía telefónica, los registros con el mismo valor de campo se agrupan juntos. Determina la secuencia de almacenamiento de los registros en una tabla.</a:t>
            </a:r>
            <a:br>
              <a:rPr lang="es-ES" sz="2000" dirty="0"/>
            </a:br>
            <a:r>
              <a:rPr lang="es-ES" sz="2000" dirty="0"/>
              <a:t>Se utilizan para campos por los que se realizan búsquedas con frecuencia o se accede siguiendo un orden. Una tabla sólo puede tener UN índice agrupado. El tamaño medio de un índice agrupado es aproximadamente el 5% del tamaño de la tabla.</a:t>
            </a:r>
            <a:endParaRPr lang="es-ES" dirty="0"/>
          </a:p>
          <a:p>
            <a:pPr>
              <a:buNone/>
            </a:pPr>
            <a:r>
              <a:rPr lang="es-ES" sz="2000" dirty="0"/>
              <a:t>2) Un INDICE NO AGRUPADO es como el índice de un libro, los datos se almacenan en un lugar diferente al del índice, los punteros indican el lugar de almacenamiento de los elementos indizados en la tabla. Un índice no agrupado se emplea cuando se realizan distintos tipos de búsquedas frecuentemente, con campos en los que los datos son únicos.</a:t>
            </a:r>
            <a:br>
              <a:rPr lang="es-ES" sz="2000" dirty="0"/>
            </a:br>
            <a:r>
              <a:rPr lang="es-ES" sz="2000" dirty="0"/>
              <a:t>Una tabla puede tener hasta 249 índices no agrupados.</a:t>
            </a:r>
            <a:endParaRPr lang="es-ES" dirty="0"/>
          </a:p>
          <a:p>
            <a:pPr marL="0" indent="0">
              <a:buNone/>
            </a:pPr>
            <a:endParaRPr lang="es-ES" sz="2000" dirty="0"/>
          </a:p>
          <a:p>
            <a:pPr marL="0" indent="0">
              <a:buNone/>
            </a:pPr>
            <a:endParaRPr lang="es-ES" sz="2000" dirty="0"/>
          </a:p>
        </p:txBody>
      </p:sp>
      <p:sp>
        <p:nvSpPr>
          <p:cNvPr id="7" name="Title 1">
            <a:extLst>
              <a:ext uri="{FF2B5EF4-FFF2-40B4-BE49-F238E27FC236}">
                <a16:creationId xmlns:a16="http://schemas.microsoft.com/office/drawing/2014/main" id="{B5A7E8EA-A02D-4697-A1B4-23DC1C63885E}"/>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262350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053BE-2712-42C2-84B7-BC676C052B99}"/>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58E6C854-AC53-4EF1-BE16-E878AA08438B}"/>
              </a:ext>
            </a:extLst>
          </p:cNvPr>
          <p:cNvSpPr>
            <a:spLocks noGrp="1"/>
          </p:cNvSpPr>
          <p:nvPr>
            <p:ph type="sldNum" sz="quarter" idx="12"/>
          </p:nvPr>
        </p:nvSpPr>
        <p:spPr/>
        <p:txBody>
          <a:bodyPr/>
          <a:lstStyle/>
          <a:p>
            <a:fld id="{D814DA60-3BEE-4BCE-BEDB-E433FD970963}" type="slidenum">
              <a:rPr lang="en-US" smtClean="0"/>
              <a:pPr/>
              <a:t>5</a:t>
            </a:fld>
            <a:endParaRPr lang="en-US" dirty="0"/>
          </a:p>
        </p:txBody>
      </p:sp>
      <p:pic>
        <p:nvPicPr>
          <p:cNvPr id="8" name="Imagen 8" descr="Imagen que contiene interior&#10;&#10;Descripción generada con confianza alta">
            <a:extLst>
              <a:ext uri="{FF2B5EF4-FFF2-40B4-BE49-F238E27FC236}">
                <a16:creationId xmlns:a16="http://schemas.microsoft.com/office/drawing/2014/main" id="{5599E6C7-D0F2-4A8A-8AC2-2CD4DBCF640A}"/>
              </a:ext>
            </a:extLst>
          </p:cNvPr>
          <p:cNvPicPr>
            <a:picLocks noChangeAspect="1"/>
          </p:cNvPicPr>
          <p:nvPr/>
        </p:nvPicPr>
        <p:blipFill>
          <a:blip r:embed="rId2"/>
          <a:stretch>
            <a:fillRect/>
          </a:stretch>
        </p:blipFill>
        <p:spPr>
          <a:xfrm>
            <a:off x="1863845" y="1239154"/>
            <a:ext cx="8317615" cy="4697531"/>
          </a:xfrm>
          <a:prstGeom prst="rect">
            <a:avLst/>
          </a:prstGeom>
        </p:spPr>
      </p:pic>
      <p:sp>
        <p:nvSpPr>
          <p:cNvPr id="7" name="Title 1">
            <a:extLst>
              <a:ext uri="{FF2B5EF4-FFF2-40B4-BE49-F238E27FC236}">
                <a16:creationId xmlns:a16="http://schemas.microsoft.com/office/drawing/2014/main" id="{09A71807-2045-4D4F-9B8D-9E6E1D75D3DA}"/>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418938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FA304B-A453-4857-944C-623224270F1E}"/>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DC64EFBA-8800-4786-B75B-021066D5D97C}"/>
              </a:ext>
            </a:extLst>
          </p:cNvPr>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Marcador de texto 3">
            <a:extLst>
              <a:ext uri="{FF2B5EF4-FFF2-40B4-BE49-F238E27FC236}">
                <a16:creationId xmlns:a16="http://schemas.microsoft.com/office/drawing/2014/main" id="{5927ABE6-0285-4ABC-9783-43F73B2F2D36}"/>
              </a:ext>
            </a:extLst>
          </p:cNvPr>
          <p:cNvSpPr>
            <a:spLocks noGrp="1"/>
          </p:cNvSpPr>
          <p:nvPr>
            <p:ph type="body" sz="quarter" idx="13"/>
          </p:nvPr>
        </p:nvSpPr>
        <p:spPr>
          <a:xfrm>
            <a:off x="1981200" y="1066800"/>
            <a:ext cx="8229600" cy="5227320"/>
          </a:xfrm>
        </p:spPr>
        <p:txBody>
          <a:bodyPr anchor="t"/>
          <a:lstStyle/>
          <a:p>
            <a:r>
              <a:rPr lang="es-ES" sz="2000" dirty="0"/>
              <a:t>Si no se especifica un tipo de índice, de modo predeterminado será no agrupado.</a:t>
            </a:r>
            <a:endParaRPr lang="es-ES" dirty="0"/>
          </a:p>
          <a:p>
            <a:r>
              <a:rPr lang="es-ES" sz="2000" dirty="0"/>
              <a:t>Los campos de tipo </a:t>
            </a:r>
            <a:r>
              <a:rPr lang="es-ES" sz="2000" dirty="0" err="1"/>
              <a:t>text</a:t>
            </a:r>
            <a:r>
              <a:rPr lang="es-ES" sz="2000" dirty="0"/>
              <a:t>, </a:t>
            </a:r>
            <a:r>
              <a:rPr lang="es-ES" sz="2000" dirty="0" err="1"/>
              <a:t>ntext</a:t>
            </a:r>
            <a:r>
              <a:rPr lang="es-ES" sz="2000" dirty="0"/>
              <a:t> e </a:t>
            </a:r>
            <a:r>
              <a:rPr lang="es-ES" sz="2000" dirty="0" err="1"/>
              <a:t>image</a:t>
            </a:r>
            <a:r>
              <a:rPr lang="es-ES" sz="2000" dirty="0"/>
              <a:t> no se pueden indizar.</a:t>
            </a:r>
          </a:p>
          <a:p>
            <a:r>
              <a:rPr lang="es-ES" sz="2000" dirty="0"/>
              <a:t>Es recomendable crear los índices agrupados antes que los no agrupados, porque los primeros modifican el orden físico de los registros, ordenándolos secuencialmente.</a:t>
            </a:r>
          </a:p>
          <a:p>
            <a:r>
              <a:rPr lang="es-ES" sz="2000" dirty="0"/>
              <a:t>La diferencia básica entre índices agrupados y no agrupados es que los registros de un índice agrupado están ordenados y almacenados de forma secuencial en función de su clave. </a:t>
            </a:r>
          </a:p>
          <a:p>
            <a:r>
              <a:rPr lang="es-ES" sz="2000" dirty="0"/>
              <a:t>SQL Server crea </a:t>
            </a:r>
            <a:r>
              <a:rPr lang="es-ES" sz="2000" dirty="0" err="1"/>
              <a:t>automaticamente</a:t>
            </a:r>
            <a:r>
              <a:rPr lang="es-ES" sz="2000" dirty="0"/>
              <a:t> índices cuando se crea una restricción "</a:t>
            </a:r>
            <a:r>
              <a:rPr lang="es-ES" sz="2000" dirty="0" err="1"/>
              <a:t>primary</a:t>
            </a:r>
            <a:r>
              <a:rPr lang="es-ES" sz="2000" dirty="0"/>
              <a:t> </a:t>
            </a:r>
            <a:r>
              <a:rPr lang="es-ES" sz="2000" dirty="0" err="1"/>
              <a:t>key</a:t>
            </a:r>
            <a:r>
              <a:rPr lang="es-ES" sz="2000" dirty="0"/>
              <a:t>" o "</a:t>
            </a:r>
            <a:r>
              <a:rPr lang="es-ES" sz="2000" dirty="0" err="1"/>
              <a:t>unique</a:t>
            </a:r>
            <a:r>
              <a:rPr lang="es-ES" sz="2000" dirty="0"/>
              <a:t>" en una tabla.</a:t>
            </a:r>
            <a:br>
              <a:rPr lang="es-ES" sz="2000" dirty="0"/>
            </a:br>
            <a:r>
              <a:rPr lang="es-ES" sz="2000" dirty="0"/>
              <a:t>Es posible crear índices en las vistas.</a:t>
            </a:r>
            <a:endParaRPr lang="es-ES" dirty="0"/>
          </a:p>
          <a:p>
            <a:endParaRPr lang="es-ES" sz="2000" dirty="0"/>
          </a:p>
          <a:p>
            <a:endParaRPr lang="es-ES" sz="2000" dirty="0"/>
          </a:p>
          <a:p>
            <a:endParaRPr lang="es-ES" sz="2000" dirty="0"/>
          </a:p>
          <a:p>
            <a:pPr marL="0" indent="0">
              <a:buNone/>
            </a:pPr>
            <a:endParaRPr lang="es-ES" sz="2000" dirty="0"/>
          </a:p>
          <a:p>
            <a:endParaRPr lang="es-ES" sz="2000" dirty="0"/>
          </a:p>
        </p:txBody>
      </p:sp>
      <p:sp>
        <p:nvSpPr>
          <p:cNvPr id="7" name="Title 1">
            <a:extLst>
              <a:ext uri="{FF2B5EF4-FFF2-40B4-BE49-F238E27FC236}">
                <a16:creationId xmlns:a16="http://schemas.microsoft.com/office/drawing/2014/main" id="{DC893340-1CFB-4F3F-8C5B-9BD9F13040F0}"/>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305726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01FF5-B316-40E9-AB0D-2773C8B29A25}"/>
              </a:ext>
            </a:extLst>
          </p:cNvPr>
          <p:cNvSpPr>
            <a:spLocks noGrp="1"/>
          </p:cNvSpPr>
          <p:nvPr>
            <p:ph type="title"/>
          </p:nvPr>
        </p:nvSpPr>
        <p:spPr/>
        <p:txBody>
          <a:bodyPr/>
          <a:lstStyle/>
          <a:p>
            <a:endParaRPr lang="es-ES"/>
          </a:p>
        </p:txBody>
      </p:sp>
      <p:sp>
        <p:nvSpPr>
          <p:cNvPr id="3" name="Marcador de número de diapositiva 2">
            <a:extLst>
              <a:ext uri="{FF2B5EF4-FFF2-40B4-BE49-F238E27FC236}">
                <a16:creationId xmlns:a16="http://schemas.microsoft.com/office/drawing/2014/main" id="{551869B8-B00F-4C5B-A83E-CDFAF45E881A}"/>
              </a:ext>
            </a:extLst>
          </p:cNvPr>
          <p:cNvSpPr>
            <a:spLocks noGrp="1"/>
          </p:cNvSpPr>
          <p:nvPr>
            <p:ph type="sldNum" sz="quarter" idx="12"/>
          </p:nvPr>
        </p:nvSpPr>
        <p:spPr/>
        <p:txBody>
          <a:bodyPr/>
          <a:lstStyle/>
          <a:p>
            <a:fld id="{D814DA60-3BEE-4BCE-BEDB-E433FD970963}" type="slidenum">
              <a:rPr lang="en-US" smtClean="0"/>
              <a:pPr/>
              <a:t>7</a:t>
            </a:fld>
            <a:endParaRPr lang="en-US" dirty="0"/>
          </a:p>
        </p:txBody>
      </p:sp>
      <p:sp>
        <p:nvSpPr>
          <p:cNvPr id="4" name="Marcador de texto 3">
            <a:extLst>
              <a:ext uri="{FF2B5EF4-FFF2-40B4-BE49-F238E27FC236}">
                <a16:creationId xmlns:a16="http://schemas.microsoft.com/office/drawing/2014/main" id="{443F19BF-7D1B-457A-8434-7F3515487CD3}"/>
              </a:ext>
            </a:extLst>
          </p:cNvPr>
          <p:cNvSpPr>
            <a:spLocks noGrp="1"/>
          </p:cNvSpPr>
          <p:nvPr>
            <p:ph type="body" sz="quarter" idx="13"/>
          </p:nvPr>
        </p:nvSpPr>
        <p:spPr>
          <a:xfrm>
            <a:off x="1981200" y="965200"/>
            <a:ext cx="8229600" cy="5207000"/>
          </a:xfrm>
        </p:spPr>
        <p:txBody>
          <a:bodyPr anchor="t"/>
          <a:lstStyle/>
          <a:p>
            <a:pPr marL="342900" indent="-342900"/>
            <a:r>
              <a:rPr lang="es-ES" sz="2000" dirty="0"/>
              <a:t>Crea un índice en una tabla. se permiten valores duplicados:</a:t>
            </a:r>
            <a:endParaRPr lang="es-ES" dirty="0"/>
          </a:p>
          <a:p>
            <a:pPr marL="0" indent="0">
              <a:buNone/>
            </a:pPr>
            <a:r>
              <a:rPr lang="en-US" sz="2000" dirty="0"/>
              <a:t>CREATE INDEX </a:t>
            </a:r>
            <a:r>
              <a:rPr lang="en-US" sz="2000" i="1" dirty="0" err="1"/>
              <a:t>index_name</a:t>
            </a:r>
            <a:br>
              <a:rPr lang="en-US" sz="2000" i="1" dirty="0"/>
            </a:br>
            <a:r>
              <a:rPr lang="en-US" sz="2000" i="1" dirty="0"/>
              <a:t> </a:t>
            </a:r>
            <a:r>
              <a:rPr lang="en-US" sz="2000" dirty="0"/>
              <a:t>ON </a:t>
            </a:r>
            <a:r>
              <a:rPr lang="en-US" sz="2000" i="1" dirty="0" err="1"/>
              <a:t>table_name</a:t>
            </a:r>
            <a:r>
              <a:rPr lang="en-US" sz="2000" dirty="0"/>
              <a:t> (</a:t>
            </a:r>
            <a:r>
              <a:rPr lang="en-US" sz="2000" i="1" dirty="0"/>
              <a:t>column1</a:t>
            </a:r>
            <a:r>
              <a:rPr lang="en-US" sz="2000" dirty="0"/>
              <a:t>, </a:t>
            </a:r>
            <a:r>
              <a:rPr lang="en-US" sz="2000" i="1" dirty="0"/>
              <a:t>column2</a:t>
            </a:r>
            <a:r>
              <a:rPr lang="en-US" sz="2000" dirty="0"/>
              <a:t>, ...);</a:t>
            </a:r>
            <a:endParaRPr lang="es-ES" sz="2000" dirty="0"/>
          </a:p>
          <a:p>
            <a:pPr marL="0" indent="0">
              <a:buNone/>
            </a:pPr>
            <a:endParaRPr lang="en-US" sz="2000" dirty="0"/>
          </a:p>
          <a:p>
            <a:pPr marL="0">
              <a:buNone/>
            </a:pPr>
            <a:endParaRPr lang="en-US" sz="2000" dirty="0"/>
          </a:p>
          <a:p>
            <a:r>
              <a:rPr lang="en-US" sz="2000" dirty="0" err="1"/>
              <a:t>Crea</a:t>
            </a:r>
            <a:r>
              <a:rPr lang="en-US" sz="2000" dirty="0"/>
              <a:t> un </a:t>
            </a:r>
            <a:r>
              <a:rPr lang="en-US" sz="2000" dirty="0" err="1"/>
              <a:t>índice</a:t>
            </a:r>
            <a:r>
              <a:rPr lang="en-US" sz="2000" dirty="0"/>
              <a:t> </a:t>
            </a:r>
            <a:r>
              <a:rPr lang="en-US" sz="2000" dirty="0" err="1"/>
              <a:t>único</a:t>
            </a:r>
            <a:r>
              <a:rPr lang="en-US" sz="2000" dirty="0"/>
              <a:t> </a:t>
            </a:r>
            <a:r>
              <a:rPr lang="en-US" sz="2000" dirty="0" err="1"/>
              <a:t>en</a:t>
            </a:r>
            <a:r>
              <a:rPr lang="en-US" sz="2000" dirty="0"/>
              <a:t> </a:t>
            </a:r>
            <a:r>
              <a:rPr lang="en-US" sz="2000" dirty="0" err="1"/>
              <a:t>una</a:t>
            </a:r>
            <a:r>
              <a:rPr lang="en-US" sz="2000" dirty="0"/>
              <a:t> </a:t>
            </a:r>
            <a:r>
              <a:rPr lang="en-US" sz="2000" dirty="0" err="1"/>
              <a:t>tabla</a:t>
            </a:r>
            <a:r>
              <a:rPr lang="en-US" sz="2000" dirty="0"/>
              <a:t>. Los </a:t>
            </a:r>
            <a:r>
              <a:rPr lang="en-US" sz="2000" dirty="0" err="1"/>
              <a:t>valores</a:t>
            </a:r>
            <a:r>
              <a:rPr lang="en-US" sz="2000" dirty="0"/>
              <a:t> </a:t>
            </a:r>
            <a:r>
              <a:rPr lang="en-US" sz="2000" dirty="0" err="1"/>
              <a:t>duplicados</a:t>
            </a:r>
            <a:r>
              <a:rPr lang="en-US" sz="2000" dirty="0"/>
              <a:t> no </a:t>
            </a:r>
            <a:r>
              <a:rPr lang="en-US" sz="2000" dirty="0" err="1"/>
              <a:t>están</a:t>
            </a:r>
            <a:r>
              <a:rPr lang="en-US" sz="2000" dirty="0"/>
              <a:t> </a:t>
            </a:r>
            <a:r>
              <a:rPr lang="en-US" sz="2000" dirty="0" err="1"/>
              <a:t>permitidos</a:t>
            </a:r>
            <a:r>
              <a:rPr lang="en-US" sz="2000" dirty="0"/>
              <a:t>:</a:t>
            </a:r>
          </a:p>
          <a:p>
            <a:pPr>
              <a:buNone/>
            </a:pPr>
            <a:r>
              <a:rPr lang="en-US" sz="2000" dirty="0"/>
              <a:t>CREATE UNIQUE INDEX </a:t>
            </a:r>
            <a:r>
              <a:rPr lang="en-US" sz="2000" i="1" dirty="0" err="1"/>
              <a:t>index_name</a:t>
            </a:r>
            <a:br>
              <a:rPr lang="en-US" sz="2000" i="1" dirty="0"/>
            </a:br>
            <a:r>
              <a:rPr lang="en-US" sz="2000" i="1" dirty="0"/>
              <a:t> </a:t>
            </a:r>
            <a:r>
              <a:rPr lang="en-US" sz="2000" dirty="0"/>
              <a:t>ON </a:t>
            </a:r>
            <a:r>
              <a:rPr lang="en-US" sz="2000" i="1" dirty="0" err="1"/>
              <a:t>table_name</a:t>
            </a:r>
            <a:r>
              <a:rPr lang="en-US" sz="2000" dirty="0"/>
              <a:t> (</a:t>
            </a:r>
            <a:r>
              <a:rPr lang="en-US" sz="2000" i="1" dirty="0"/>
              <a:t>column1</a:t>
            </a:r>
            <a:r>
              <a:rPr lang="en-US" sz="2000" dirty="0"/>
              <a:t>, </a:t>
            </a:r>
            <a:r>
              <a:rPr lang="en-US" sz="2000" i="1" dirty="0"/>
              <a:t>column2</a:t>
            </a:r>
            <a:r>
              <a:rPr lang="en-US" sz="2000" dirty="0"/>
              <a:t>, ...);</a:t>
            </a:r>
          </a:p>
          <a:p>
            <a:pPr marL="0">
              <a:buNone/>
            </a:pPr>
            <a:endParaRPr lang="en-US" sz="2000" dirty="0"/>
          </a:p>
          <a:p>
            <a:pPr marL="0"/>
            <a:r>
              <a:rPr lang="en-US" sz="2000" dirty="0"/>
              <a:t>Create a single </a:t>
            </a:r>
            <a:r>
              <a:rPr lang="en-US" sz="2000" dirty="0" err="1"/>
              <a:t>nonclustered</a:t>
            </a:r>
            <a:r>
              <a:rPr lang="en-US" sz="2000" dirty="0"/>
              <a:t> index</a:t>
            </a:r>
            <a:endParaRPr lang="en-US"/>
          </a:p>
          <a:p>
            <a:pPr>
              <a:buNone/>
            </a:pPr>
            <a:r>
              <a:rPr lang="en-US" sz="2000" dirty="0"/>
              <a:t>CREATE UNIQUE NONCLUSTERED INDEX </a:t>
            </a:r>
            <a:r>
              <a:rPr lang="en-US" sz="2000" dirty="0" err="1"/>
              <a:t>IX_NC_PresidentNumber</a:t>
            </a:r>
            <a:r>
              <a:rPr lang="en-US" sz="2000" dirty="0"/>
              <a:t> </a:t>
            </a:r>
          </a:p>
          <a:p>
            <a:pPr>
              <a:buNone/>
            </a:pPr>
            <a:r>
              <a:rPr lang="en-US" sz="2000" dirty="0"/>
              <a:t>    ON </a:t>
            </a:r>
            <a:r>
              <a:rPr lang="en-US" sz="2000" dirty="0" err="1"/>
              <a:t>dbo.Presidents</a:t>
            </a:r>
            <a:r>
              <a:rPr lang="en-US" sz="2000" dirty="0"/>
              <a:t> (</a:t>
            </a:r>
            <a:r>
              <a:rPr lang="en-US" sz="2000" dirty="0" err="1"/>
              <a:t>PresidentNumber</a:t>
            </a:r>
            <a:r>
              <a:rPr lang="en-US" sz="2000" dirty="0"/>
              <a:t>) -- specify table and column name</a:t>
            </a:r>
            <a:endParaRPr lang="en-US" dirty="0"/>
          </a:p>
          <a:p>
            <a:pPr marL="0" indent="0">
              <a:buNone/>
            </a:pPr>
            <a:endParaRPr lang="en-US" sz="2000" dirty="0"/>
          </a:p>
          <a:p>
            <a:pPr marL="0" indent="0">
              <a:buNone/>
            </a:pPr>
            <a:endParaRPr lang="en-US" sz="2000" dirty="0"/>
          </a:p>
          <a:p>
            <a:endParaRPr lang="es-ES" sz="2000" dirty="0"/>
          </a:p>
        </p:txBody>
      </p:sp>
      <p:sp>
        <p:nvSpPr>
          <p:cNvPr id="7" name="Title 1">
            <a:extLst>
              <a:ext uri="{FF2B5EF4-FFF2-40B4-BE49-F238E27FC236}">
                <a16:creationId xmlns:a16="http://schemas.microsoft.com/office/drawing/2014/main" id="{42DCD7C5-6B6E-4238-ADCE-5004CFFD0C6F}"/>
              </a:ext>
            </a:extLst>
          </p:cNvPr>
          <p:cNvSpPr txBox="1">
            <a:spLocks/>
          </p:cNvSpPr>
          <p:nvPr/>
        </p:nvSpPr>
        <p:spPr>
          <a:xfrm>
            <a:off x="0" y="0"/>
            <a:ext cx="12192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br>
              <a:rPr lang="en-US" sz="2400" dirty="0">
                <a:solidFill>
                  <a:schemeClr val="tx1"/>
                </a:solidFill>
              </a:rPr>
            </a:br>
            <a:r>
              <a:rPr lang="en-US" sz="2400" dirty="0"/>
              <a:t>INDICES</a:t>
            </a:r>
            <a:br>
              <a:rPr lang="en-US" sz="2400" dirty="0"/>
            </a:br>
            <a:endParaRPr lang="en-US" sz="2400" dirty="0"/>
          </a:p>
        </p:txBody>
      </p:sp>
    </p:spTree>
    <p:extLst>
      <p:ext uri="{BB962C8B-B14F-4D97-AF65-F5344CB8AC3E}">
        <p14:creationId xmlns:p14="http://schemas.microsoft.com/office/powerpoint/2010/main" val="27949011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689</Words>
  <Application>Microsoft Office PowerPoint</Application>
  <PresentationFormat>Panorámica</PresentationFormat>
  <Paragraphs>66</Paragraphs>
  <Slides>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Segoe UI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 Osores</dc:creator>
  <cp:lastModifiedBy>Hernan Osores</cp:lastModifiedBy>
  <cp:revision>2</cp:revision>
  <dcterms:created xsi:type="dcterms:W3CDTF">2021-05-06T21:31:51Z</dcterms:created>
  <dcterms:modified xsi:type="dcterms:W3CDTF">2021-05-06T22:05:42Z</dcterms:modified>
</cp:coreProperties>
</file>