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5"/>
  </p:notesMasterIdLst>
  <p:handoutMasterIdLst>
    <p:handoutMasterId r:id="rId36"/>
  </p:handoutMasterIdLst>
  <p:sldIdLst>
    <p:sldId id="346" r:id="rId2"/>
    <p:sldId id="264" r:id="rId3"/>
    <p:sldId id="348" r:id="rId4"/>
    <p:sldId id="349" r:id="rId5"/>
    <p:sldId id="350" r:id="rId6"/>
    <p:sldId id="351" r:id="rId7"/>
    <p:sldId id="352" r:id="rId8"/>
    <p:sldId id="353" r:id="rId9"/>
    <p:sldId id="354" r:id="rId10"/>
    <p:sldId id="381" r:id="rId11"/>
    <p:sldId id="355" r:id="rId12"/>
    <p:sldId id="356" r:id="rId13"/>
    <p:sldId id="357" r:id="rId14"/>
    <p:sldId id="358" r:id="rId15"/>
    <p:sldId id="359" r:id="rId16"/>
    <p:sldId id="360" r:id="rId17"/>
    <p:sldId id="361" r:id="rId18"/>
    <p:sldId id="363" r:id="rId19"/>
    <p:sldId id="364" r:id="rId20"/>
    <p:sldId id="365" r:id="rId21"/>
    <p:sldId id="392" r:id="rId22"/>
    <p:sldId id="366" r:id="rId23"/>
    <p:sldId id="367" r:id="rId24"/>
    <p:sldId id="382" r:id="rId25"/>
    <p:sldId id="383" r:id="rId26"/>
    <p:sldId id="385" r:id="rId27"/>
    <p:sldId id="384" r:id="rId28"/>
    <p:sldId id="386" r:id="rId29"/>
    <p:sldId id="387" r:id="rId30"/>
    <p:sldId id="388" r:id="rId31"/>
    <p:sldId id="389" r:id="rId32"/>
    <p:sldId id="390" r:id="rId33"/>
    <p:sldId id="391" r:id="rId34"/>
  </p:sldIdLst>
  <p:sldSz cx="9144000" cy="6858000" type="screen4x3"/>
  <p:notesSz cx="7023100" cy="93091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0D79C-3E3F-B049-8998-7DA92DF59B79}" v="78" dt="2019-09-26T21:46:50.331"/>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4242" autoAdjust="0"/>
  </p:normalViewPr>
  <p:slideViewPr>
    <p:cSldViewPr>
      <p:cViewPr>
        <p:scale>
          <a:sx n="140" d="100"/>
          <a:sy n="140" d="100"/>
        </p:scale>
        <p:origin x="1104" y="-894"/>
      </p:cViewPr>
      <p:guideLst>
        <p:guide orient="horz"/>
        <p:guide pos="5472"/>
      </p:guideLst>
    </p:cSldViewPr>
  </p:slideViewPr>
  <p:notesTextViewPr>
    <p:cViewPr>
      <p:scale>
        <a:sx n="1" d="1"/>
        <a:sy n="1" d="1"/>
      </p:scale>
      <p:origin x="0" y="0"/>
    </p:cViewPr>
  </p:notesTextViewPr>
  <p:sorterViewPr>
    <p:cViewPr>
      <p:scale>
        <a:sx n="100" d="100"/>
        <a:sy n="100" d="100"/>
      </p:scale>
      <p:origin x="0" y="6840"/>
    </p:cViewPr>
  </p:sorterViewPr>
  <p:notesViewPr>
    <p:cSldViewPr>
      <p:cViewPr varScale="1">
        <p:scale>
          <a:sx n="51" d="100"/>
          <a:sy n="51" d="100"/>
        </p:scale>
        <p:origin x="-2668"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 Osores" userId="S::hosores@unlam.edu.ar::1958587b-4a28-444c-bd07-646d0c4e7ef5" providerId="AD" clId="Web-{D55774B1-0DA7-4EE5-99E0-3E5D06D435C4}"/>
    <pc:docChg chg="modSld">
      <pc:chgData name="Hernan Osores" userId="S::hosores@unlam.edu.ar::1958587b-4a28-444c-bd07-646d0c4e7ef5" providerId="AD" clId="Web-{D55774B1-0DA7-4EE5-99E0-3E5D06D435C4}" dt="2018-05-03T17:51:31.512" v="0"/>
      <pc:docMkLst>
        <pc:docMk/>
      </pc:docMkLst>
      <pc:sldChg chg="modSp">
        <pc:chgData name="Hernan Osores" userId="S::hosores@unlam.edu.ar::1958587b-4a28-444c-bd07-646d0c4e7ef5" providerId="AD" clId="Web-{D55774B1-0DA7-4EE5-99E0-3E5D06D435C4}" dt="2018-05-03T17:51:31.512" v="0"/>
        <pc:sldMkLst>
          <pc:docMk/>
          <pc:sldMk cId="453679174" sldId="384"/>
        </pc:sldMkLst>
        <pc:spChg chg="mod">
          <ac:chgData name="Hernan Osores" userId="S::hosores@unlam.edu.ar::1958587b-4a28-444c-bd07-646d0c4e7ef5" providerId="AD" clId="Web-{D55774B1-0DA7-4EE5-99E0-3E5D06D435C4}" dt="2018-05-03T17:51:31.512" v="0"/>
          <ac:spMkLst>
            <pc:docMk/>
            <pc:sldMk cId="453679174" sldId="384"/>
            <ac:spMk id="2" creationId="{00000000-0000-0000-0000-000000000000}"/>
          </ac:spMkLst>
        </pc:spChg>
      </pc:sldChg>
    </pc:docChg>
  </pc:docChgLst>
  <pc:docChgLst>
    <pc:chgData name="Hernan Osores" userId="S::hosores@unlam.edu.ar::1958587b-4a28-444c-bd07-646d0c4e7ef5" providerId="AD" clId="Web-{39A1735E-DE22-4B02-9236-41DFFB981BC1}"/>
    <pc:docChg chg="modSld">
      <pc:chgData name="Hernan Osores" userId="S::hosores@unlam.edu.ar::1958587b-4a28-444c-bd07-646d0c4e7ef5" providerId="AD" clId="Web-{39A1735E-DE22-4B02-9236-41DFFB981BC1}" dt="2019-05-09T19:40:01.798" v="37" actId="20577"/>
      <pc:docMkLst>
        <pc:docMk/>
      </pc:docMkLst>
      <pc:sldChg chg="modSp">
        <pc:chgData name="Hernan Osores" userId="S::hosores@unlam.edu.ar::1958587b-4a28-444c-bd07-646d0c4e7ef5" providerId="AD" clId="Web-{39A1735E-DE22-4B02-9236-41DFFB981BC1}" dt="2019-05-09T19:18:54.279" v="4" actId="20577"/>
        <pc:sldMkLst>
          <pc:docMk/>
          <pc:sldMk cId="3605804194" sldId="364"/>
        </pc:sldMkLst>
        <pc:spChg chg="mod">
          <ac:chgData name="Hernan Osores" userId="S::hosores@unlam.edu.ar::1958587b-4a28-444c-bd07-646d0c4e7ef5" providerId="AD" clId="Web-{39A1735E-DE22-4B02-9236-41DFFB981BC1}" dt="2019-05-09T19:18:54.279" v="4" actId="20577"/>
          <ac:spMkLst>
            <pc:docMk/>
            <pc:sldMk cId="3605804194" sldId="364"/>
            <ac:spMk id="6" creationId="{00000000-0000-0000-0000-000000000000}"/>
          </ac:spMkLst>
        </pc:spChg>
      </pc:sldChg>
      <pc:sldChg chg="modSp">
        <pc:chgData name="Hernan Osores" userId="S::hosores@unlam.edu.ar::1958587b-4a28-444c-bd07-646d0c4e7ef5" providerId="AD" clId="Web-{39A1735E-DE22-4B02-9236-41DFFB981BC1}" dt="2019-05-09T19:20:33.576" v="6" actId="14100"/>
        <pc:sldMkLst>
          <pc:docMk/>
          <pc:sldMk cId="3605804194" sldId="367"/>
        </pc:sldMkLst>
        <pc:spChg chg="mod">
          <ac:chgData name="Hernan Osores" userId="S::hosores@unlam.edu.ar::1958587b-4a28-444c-bd07-646d0c4e7ef5" providerId="AD" clId="Web-{39A1735E-DE22-4B02-9236-41DFFB981BC1}" dt="2019-05-09T19:20:33.576" v="6" actId="14100"/>
          <ac:spMkLst>
            <pc:docMk/>
            <pc:sldMk cId="3605804194" sldId="367"/>
            <ac:spMk id="6" creationId="{00000000-0000-0000-0000-000000000000}"/>
          </ac:spMkLst>
        </pc:spChg>
      </pc:sldChg>
      <pc:sldChg chg="modSp">
        <pc:chgData name="Hernan Osores" userId="S::hosores@unlam.edu.ar::1958587b-4a28-444c-bd07-646d0c4e7ef5" providerId="AD" clId="Web-{39A1735E-DE22-4B02-9236-41DFFB981BC1}" dt="2019-05-09T19:21:50.592" v="9" actId="20577"/>
        <pc:sldMkLst>
          <pc:docMk/>
          <pc:sldMk cId="840137442" sldId="383"/>
        </pc:sldMkLst>
        <pc:spChg chg="mod">
          <ac:chgData name="Hernan Osores" userId="S::hosores@unlam.edu.ar::1958587b-4a28-444c-bd07-646d0c4e7ef5" providerId="AD" clId="Web-{39A1735E-DE22-4B02-9236-41DFFB981BC1}" dt="2019-05-09T19:21:50.592" v="9" actId="20577"/>
          <ac:spMkLst>
            <pc:docMk/>
            <pc:sldMk cId="840137442" sldId="383"/>
            <ac:spMk id="5" creationId="{108B9688-1444-4ECB-B742-C36A02E2F58A}"/>
          </ac:spMkLst>
        </pc:spChg>
      </pc:sldChg>
      <pc:sldChg chg="modSp">
        <pc:chgData name="Hernan Osores" userId="S::hosores@unlam.edu.ar::1958587b-4a28-444c-bd07-646d0c4e7ef5" providerId="AD" clId="Web-{39A1735E-DE22-4B02-9236-41DFFB981BC1}" dt="2019-05-09T19:39:57.798" v="35" actId="20577"/>
        <pc:sldMkLst>
          <pc:docMk/>
          <pc:sldMk cId="453679174" sldId="384"/>
        </pc:sldMkLst>
        <pc:spChg chg="mod">
          <ac:chgData name="Hernan Osores" userId="S::hosores@unlam.edu.ar::1958587b-4a28-444c-bd07-646d0c4e7ef5" providerId="AD" clId="Web-{39A1735E-DE22-4B02-9236-41DFFB981BC1}" dt="2019-05-09T19:39:57.798" v="35" actId="20577"/>
          <ac:spMkLst>
            <pc:docMk/>
            <pc:sldMk cId="453679174" sldId="384"/>
            <ac:spMk id="3" creationId="{C3D22C47-7B2C-4C44-AEA9-B7E04D35F83E}"/>
          </ac:spMkLst>
        </pc:spChg>
      </pc:sldChg>
      <pc:sldChg chg="modSp">
        <pc:chgData name="Hernan Osores" userId="S::hosores@unlam.edu.ar::1958587b-4a28-444c-bd07-646d0c4e7ef5" providerId="AD" clId="Web-{39A1735E-DE22-4B02-9236-41DFFB981BC1}" dt="2019-05-09T19:37:30.923" v="31" actId="20577"/>
        <pc:sldMkLst>
          <pc:docMk/>
          <pc:sldMk cId="1020176518" sldId="385"/>
        </pc:sldMkLst>
        <pc:spChg chg="mod">
          <ac:chgData name="Hernan Osores" userId="S::hosores@unlam.edu.ar::1958587b-4a28-444c-bd07-646d0c4e7ef5" providerId="AD" clId="Web-{39A1735E-DE22-4B02-9236-41DFFB981BC1}" dt="2019-05-09T19:37:30.923" v="31" actId="20577"/>
          <ac:spMkLst>
            <pc:docMk/>
            <pc:sldMk cId="1020176518" sldId="385"/>
            <ac:spMk id="6" creationId="{00000000-0000-0000-0000-000000000000}"/>
          </ac:spMkLst>
        </pc:spChg>
      </pc:sldChg>
    </pc:docChg>
  </pc:docChgLst>
  <pc:docChgLst>
    <pc:chgData name="Hernan Osores" userId="S::hosores@unlam.edu.ar::1958587b-4a28-444c-bd07-646d0c4e7ef5" providerId="AD" clId="Web-{95D0D79C-3E3F-B049-8998-7DA92DF59B79}"/>
    <pc:docChg chg="modSld">
      <pc:chgData name="Hernan Osores" userId="S::hosores@unlam.edu.ar::1958587b-4a28-444c-bd07-646d0c4e7ef5" providerId="AD" clId="Web-{95D0D79C-3E3F-B049-8998-7DA92DF59B79}" dt="2019-09-26T21:46:50.331" v="77" actId="20577"/>
      <pc:docMkLst>
        <pc:docMk/>
      </pc:docMkLst>
      <pc:sldChg chg="modSp">
        <pc:chgData name="Hernan Osores" userId="S::hosores@unlam.edu.ar::1958587b-4a28-444c-bd07-646d0c4e7ef5" providerId="AD" clId="Web-{95D0D79C-3E3F-B049-8998-7DA92DF59B79}" dt="2019-09-26T21:44:13.917" v="41" actId="20577"/>
        <pc:sldMkLst>
          <pc:docMk/>
          <pc:sldMk cId="3605804194" sldId="349"/>
        </pc:sldMkLst>
        <pc:spChg chg="mod">
          <ac:chgData name="Hernan Osores" userId="S::hosores@unlam.edu.ar::1958587b-4a28-444c-bd07-646d0c4e7ef5" providerId="AD" clId="Web-{95D0D79C-3E3F-B049-8998-7DA92DF59B79}" dt="2019-09-26T21:44:13.917" v="41" actId="20577"/>
          <ac:spMkLst>
            <pc:docMk/>
            <pc:sldMk cId="3605804194" sldId="349"/>
            <ac:spMk id="3" creationId="{00000000-0000-0000-0000-000000000000}"/>
          </ac:spMkLst>
        </pc:spChg>
      </pc:sldChg>
      <pc:sldChg chg="modSp">
        <pc:chgData name="Hernan Osores" userId="S::hosores@unlam.edu.ar::1958587b-4a28-444c-bd07-646d0c4e7ef5" providerId="AD" clId="Web-{95D0D79C-3E3F-B049-8998-7DA92DF59B79}" dt="2019-09-26T21:43:53.604" v="38" actId="20577"/>
        <pc:sldMkLst>
          <pc:docMk/>
          <pc:sldMk cId="3605804194" sldId="350"/>
        </pc:sldMkLst>
        <pc:spChg chg="mod">
          <ac:chgData name="Hernan Osores" userId="S::hosores@unlam.edu.ar::1958587b-4a28-444c-bd07-646d0c4e7ef5" providerId="AD" clId="Web-{95D0D79C-3E3F-B049-8998-7DA92DF59B79}" dt="2019-09-26T21:43:53.604" v="38" actId="20577"/>
          <ac:spMkLst>
            <pc:docMk/>
            <pc:sldMk cId="3605804194" sldId="350"/>
            <ac:spMk id="3" creationId="{00000000-0000-0000-0000-000000000000}"/>
          </ac:spMkLst>
        </pc:spChg>
      </pc:sldChg>
      <pc:sldChg chg="modSp">
        <pc:chgData name="Hernan Osores" userId="S::hosores@unlam.edu.ar::1958587b-4a28-444c-bd07-646d0c4e7ef5" providerId="AD" clId="Web-{95D0D79C-3E3F-B049-8998-7DA92DF59B79}" dt="2019-09-26T21:44:40.825" v="51" actId="20577"/>
        <pc:sldMkLst>
          <pc:docMk/>
          <pc:sldMk cId="3605804194" sldId="351"/>
        </pc:sldMkLst>
        <pc:spChg chg="mod">
          <ac:chgData name="Hernan Osores" userId="S::hosores@unlam.edu.ar::1958587b-4a28-444c-bd07-646d0c4e7ef5" providerId="AD" clId="Web-{95D0D79C-3E3F-B049-8998-7DA92DF59B79}" dt="2019-09-26T21:44:40.825" v="51" actId="20577"/>
          <ac:spMkLst>
            <pc:docMk/>
            <pc:sldMk cId="3605804194" sldId="351"/>
            <ac:spMk id="3" creationId="{00000000-0000-0000-0000-000000000000}"/>
          </ac:spMkLst>
        </pc:spChg>
      </pc:sldChg>
      <pc:sldChg chg="modSp">
        <pc:chgData name="Hernan Osores" userId="S::hosores@unlam.edu.ar::1958587b-4a28-444c-bd07-646d0c4e7ef5" providerId="AD" clId="Web-{95D0D79C-3E3F-B049-8998-7DA92DF59B79}" dt="2019-09-26T21:46:50.331" v="77" actId="20577"/>
        <pc:sldMkLst>
          <pc:docMk/>
          <pc:sldMk cId="3605804194" sldId="352"/>
        </pc:sldMkLst>
        <pc:spChg chg="mod">
          <ac:chgData name="Hernan Osores" userId="S::hosores@unlam.edu.ar::1958587b-4a28-444c-bd07-646d0c4e7ef5" providerId="AD" clId="Web-{95D0D79C-3E3F-B049-8998-7DA92DF59B79}" dt="2019-09-26T21:46:50.331" v="77" actId="20577"/>
          <ac:spMkLst>
            <pc:docMk/>
            <pc:sldMk cId="3605804194" sldId="352"/>
            <ac:spMk id="3" creationId="{00000000-0000-0000-0000-000000000000}"/>
          </ac:spMkLst>
        </pc:spChg>
      </pc:sldChg>
      <pc:sldChg chg="modSp">
        <pc:chgData name="Hernan Osores" userId="S::hosores@unlam.edu.ar::1958587b-4a28-444c-bd07-646d0c4e7ef5" providerId="AD" clId="Web-{95D0D79C-3E3F-B049-8998-7DA92DF59B79}" dt="2019-09-26T21:45:00.107" v="52" actId="1076"/>
        <pc:sldMkLst>
          <pc:docMk/>
          <pc:sldMk cId="3605804194" sldId="353"/>
        </pc:sldMkLst>
        <pc:spChg chg="mod">
          <ac:chgData name="Hernan Osores" userId="S::hosores@unlam.edu.ar::1958587b-4a28-444c-bd07-646d0c4e7ef5" providerId="AD" clId="Web-{95D0D79C-3E3F-B049-8998-7DA92DF59B79}" dt="2019-09-26T21:45:00.107" v="52" actId="1076"/>
          <ac:spMkLst>
            <pc:docMk/>
            <pc:sldMk cId="3605804194" sldId="353"/>
            <ac:spMk id="4" creationId="{F6FE3078-C79A-40ED-A552-F4221BFEB7D7}"/>
          </ac:spMkLst>
        </pc:spChg>
      </pc:sldChg>
      <pc:sldChg chg="modSp">
        <pc:chgData name="Hernan Osores" userId="S::hosores@unlam.edu.ar::1958587b-4a28-444c-bd07-646d0c4e7ef5" providerId="AD" clId="Web-{95D0D79C-3E3F-B049-8998-7DA92DF59B79}" dt="2019-09-26T20:13:43.062" v="8" actId="20577"/>
        <pc:sldMkLst>
          <pc:docMk/>
          <pc:sldMk cId="3605804194" sldId="367"/>
        </pc:sldMkLst>
        <pc:spChg chg="mod">
          <ac:chgData name="Hernan Osores" userId="S::hosores@unlam.edu.ar::1958587b-4a28-444c-bd07-646d0c4e7ef5" providerId="AD" clId="Web-{95D0D79C-3E3F-B049-8998-7DA92DF59B79}" dt="2019-09-26T20:13:43.062" v="8" actId="20577"/>
          <ac:spMkLst>
            <pc:docMk/>
            <pc:sldMk cId="3605804194" sldId="367"/>
            <ac:spMk id="6" creationId="{00000000-0000-0000-0000-000000000000}"/>
          </ac:spMkLst>
        </pc:spChg>
      </pc:sldChg>
      <pc:sldChg chg="modSp">
        <pc:chgData name="Hernan Osores" userId="S::hosores@unlam.edu.ar::1958587b-4a28-444c-bd07-646d0c4e7ef5" providerId="AD" clId="Web-{95D0D79C-3E3F-B049-8998-7DA92DF59B79}" dt="2019-09-26T20:32:38.336" v="10" actId="1076"/>
        <pc:sldMkLst>
          <pc:docMk/>
          <pc:sldMk cId="1454437288" sldId="382"/>
        </pc:sldMkLst>
        <pc:graphicFrameChg chg="mod">
          <ac:chgData name="Hernan Osores" userId="S::hosores@unlam.edu.ar::1958587b-4a28-444c-bd07-646d0c4e7ef5" providerId="AD" clId="Web-{95D0D79C-3E3F-B049-8998-7DA92DF59B79}" dt="2019-09-26T20:32:38.336" v="10" actId="1076"/>
          <ac:graphicFrameMkLst>
            <pc:docMk/>
            <pc:sldMk cId="1454437288" sldId="382"/>
            <ac:graphicFrameMk id="5" creationId="{856F57FB-7AC6-4742-B57D-BE29950118ED}"/>
          </ac:graphicFrameMkLst>
        </pc:graphicFrameChg>
      </pc:sldChg>
      <pc:sldChg chg="modSp">
        <pc:chgData name="Hernan Osores" userId="S::hosores@unlam.edu.ar::1958587b-4a28-444c-bd07-646d0c4e7ef5" providerId="AD" clId="Web-{95D0D79C-3E3F-B049-8998-7DA92DF59B79}" dt="2019-09-26T20:39:24.245" v="17" actId="20577"/>
        <pc:sldMkLst>
          <pc:docMk/>
          <pc:sldMk cId="453679174" sldId="384"/>
        </pc:sldMkLst>
        <pc:spChg chg="mod">
          <ac:chgData name="Hernan Osores" userId="S::hosores@unlam.edu.ar::1958587b-4a28-444c-bd07-646d0c4e7ef5" providerId="AD" clId="Web-{95D0D79C-3E3F-B049-8998-7DA92DF59B79}" dt="2019-09-26T20:39:24.245" v="17" actId="20577"/>
          <ac:spMkLst>
            <pc:docMk/>
            <pc:sldMk cId="453679174" sldId="384"/>
            <ac:spMk id="3" creationId="{C3D22C47-7B2C-4C44-AEA9-B7E04D35F83E}"/>
          </ac:spMkLst>
        </pc:spChg>
      </pc:sldChg>
      <pc:sldChg chg="modSp">
        <pc:chgData name="Hernan Osores" userId="S::hosores@unlam.edu.ar::1958587b-4a28-444c-bd07-646d0c4e7ef5" providerId="AD" clId="Web-{95D0D79C-3E3F-B049-8998-7DA92DF59B79}" dt="2019-09-26T21:23:56.754" v="28" actId="20577"/>
        <pc:sldMkLst>
          <pc:docMk/>
          <pc:sldMk cId="3760359392" sldId="390"/>
        </pc:sldMkLst>
        <pc:spChg chg="mod">
          <ac:chgData name="Hernan Osores" userId="S::hosores@unlam.edu.ar::1958587b-4a28-444c-bd07-646d0c4e7ef5" providerId="AD" clId="Web-{95D0D79C-3E3F-B049-8998-7DA92DF59B79}" dt="2019-09-26T21:23:56.754" v="28" actId="20577"/>
          <ac:spMkLst>
            <pc:docMk/>
            <pc:sldMk cId="3760359392" sldId="390"/>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pPr/>
              <a:t>6/3/2021</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pPr/>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pPr/>
              <a:t>6/3/2021</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pPr/>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a:t>
            </a:fld>
            <a:endParaRPr lang="en-US" dirty="0"/>
          </a:p>
        </p:txBody>
      </p:sp>
    </p:spTree>
    <p:extLst>
      <p:ext uri="{BB962C8B-B14F-4D97-AF65-F5344CB8AC3E}">
        <p14:creationId xmlns:p14="http://schemas.microsoft.com/office/powerpoint/2010/main" val="1502766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a:solidFill>
                  <a:schemeClr val="tx1"/>
                </a:solidFill>
                <a:effectLst/>
                <a:latin typeface="+mn-lt"/>
                <a:ea typeface="+mn-ea"/>
                <a:cs typeface="+mn-cs"/>
              </a:rPr>
              <a:t>BATCHS </a:t>
            </a:r>
            <a:endParaRPr lang="es-AR" sz="1200" kern="1200" dirty="0">
              <a:solidFill>
                <a:schemeClr val="tx1"/>
              </a:solidFill>
              <a:effectLst/>
              <a:latin typeface="+mn-lt"/>
              <a:ea typeface="+mn-ea"/>
              <a:cs typeface="+mn-cs"/>
            </a:endParaRPr>
          </a:p>
          <a:p>
            <a:r>
              <a:rPr lang="es-AR" sz="1200" kern="1200" dirty="0">
                <a:solidFill>
                  <a:schemeClr val="tx1"/>
                </a:solidFill>
                <a:effectLst/>
                <a:latin typeface="+mn-lt"/>
                <a:ea typeface="+mn-ea"/>
                <a:cs typeface="+mn-cs"/>
              </a:rPr>
              <a:t>Es un lote de una o más sentencias </a:t>
            </a:r>
            <a:r>
              <a:rPr lang="es-AR" sz="1200" kern="1200" dirty="0" err="1">
                <a:solidFill>
                  <a:schemeClr val="tx1"/>
                </a:solidFill>
                <a:effectLst/>
                <a:latin typeface="+mn-lt"/>
                <a:ea typeface="+mn-ea"/>
                <a:cs typeface="+mn-cs"/>
              </a:rPr>
              <a:t>Transact</a:t>
            </a:r>
            <a:r>
              <a:rPr lang="es-AR" sz="1200" kern="1200" dirty="0">
                <a:solidFill>
                  <a:schemeClr val="tx1"/>
                </a:solidFill>
                <a:effectLst/>
                <a:latin typeface="+mn-lt"/>
                <a:ea typeface="+mn-ea"/>
                <a:cs typeface="+mn-cs"/>
              </a:rPr>
              <a:t>-SQL, enviadas en una sola vez desde una aplicación a Microsoft SQL Server para ser ejecutada en un solo intento. La cláusula GO indica el fin de un </a:t>
            </a:r>
            <a:r>
              <a:rPr lang="es-AR" sz="1200" kern="1200" dirty="0" err="1">
                <a:solidFill>
                  <a:schemeClr val="tx1"/>
                </a:solidFill>
                <a:effectLst/>
                <a:latin typeface="+mn-lt"/>
                <a:ea typeface="+mn-ea"/>
                <a:cs typeface="+mn-cs"/>
              </a:rPr>
              <a:t>Batch</a:t>
            </a:r>
            <a:r>
              <a:rPr lang="es-AR" sz="1200" kern="1200" dirty="0">
                <a:solidFill>
                  <a:schemeClr val="tx1"/>
                </a:solidFill>
                <a:effectLst/>
                <a:latin typeface="+mn-lt"/>
                <a:ea typeface="+mn-ea"/>
                <a:cs typeface="+mn-cs"/>
              </a:rPr>
              <a:t>.</a:t>
            </a:r>
          </a:p>
          <a:p>
            <a:r>
              <a:rPr lang="es-AR" sz="1200" kern="1200" dirty="0">
                <a:solidFill>
                  <a:schemeClr val="tx1"/>
                </a:solidFill>
                <a:effectLst/>
                <a:latin typeface="+mn-lt"/>
                <a:ea typeface="+mn-ea"/>
                <a:cs typeface="+mn-cs"/>
              </a:rPr>
              <a:t>Lo utilitarios de SQL Server interpretan el GO como un signo de que el </a:t>
            </a:r>
            <a:r>
              <a:rPr lang="es-AR" sz="1200" kern="1200" dirty="0" err="1">
                <a:solidFill>
                  <a:schemeClr val="tx1"/>
                </a:solidFill>
                <a:effectLst/>
                <a:latin typeface="+mn-lt"/>
                <a:ea typeface="+mn-ea"/>
                <a:cs typeface="+mn-cs"/>
              </a:rPr>
              <a:t>Batch</a:t>
            </a:r>
            <a:r>
              <a:rPr lang="es-AR" sz="1200" kern="1200" dirty="0">
                <a:solidFill>
                  <a:schemeClr val="tx1"/>
                </a:solidFill>
                <a:effectLst/>
                <a:latin typeface="+mn-lt"/>
                <a:ea typeface="+mn-ea"/>
                <a:cs typeface="+mn-cs"/>
              </a:rPr>
              <a:t> (conjunto de sentencias) debe ser enviado para su ejecución. El </a:t>
            </a:r>
            <a:r>
              <a:rPr lang="es-AR" sz="1200" kern="1200" dirty="0" err="1">
                <a:solidFill>
                  <a:schemeClr val="tx1"/>
                </a:solidFill>
                <a:effectLst/>
                <a:latin typeface="+mn-lt"/>
                <a:ea typeface="+mn-ea"/>
                <a:cs typeface="+mn-cs"/>
              </a:rPr>
              <a:t>Batch</a:t>
            </a:r>
            <a:r>
              <a:rPr lang="es-AR" sz="1200" kern="1200" dirty="0">
                <a:solidFill>
                  <a:schemeClr val="tx1"/>
                </a:solidFill>
                <a:effectLst/>
                <a:latin typeface="+mn-lt"/>
                <a:ea typeface="+mn-ea"/>
                <a:cs typeface="+mn-cs"/>
              </a:rPr>
              <a:t> actual, está compuesto por todas las sentencias antes de la cláusula GO.</a:t>
            </a:r>
          </a:p>
          <a:p>
            <a:r>
              <a:rPr lang="es-AR" sz="1200" kern="1200" dirty="0">
                <a:solidFill>
                  <a:schemeClr val="tx1"/>
                </a:solidFill>
                <a:effectLst/>
                <a:latin typeface="+mn-lt"/>
                <a:ea typeface="+mn-ea"/>
                <a:cs typeface="+mn-cs"/>
              </a:rPr>
              <a:t>Una sentencia </a:t>
            </a:r>
            <a:r>
              <a:rPr lang="es-AR" sz="1200" kern="1200" dirty="0" err="1">
                <a:solidFill>
                  <a:schemeClr val="tx1"/>
                </a:solidFill>
                <a:effectLst/>
                <a:latin typeface="+mn-lt"/>
                <a:ea typeface="+mn-ea"/>
                <a:cs typeface="+mn-cs"/>
              </a:rPr>
              <a:t>Transact</a:t>
            </a:r>
            <a:r>
              <a:rPr lang="es-AR" sz="1200" kern="1200" dirty="0">
                <a:solidFill>
                  <a:schemeClr val="tx1"/>
                </a:solidFill>
                <a:effectLst/>
                <a:latin typeface="+mn-lt"/>
                <a:ea typeface="+mn-ea"/>
                <a:cs typeface="+mn-cs"/>
              </a:rPr>
              <a:t>-SQL no puede ocupar en una misma línea el comando GO</a:t>
            </a:r>
          </a:p>
          <a:p>
            <a:r>
              <a:rPr lang="es-AR" sz="1200" kern="1200" dirty="0">
                <a:solidFill>
                  <a:schemeClr val="tx1"/>
                </a:solidFill>
                <a:effectLst/>
                <a:latin typeface="+mn-lt"/>
                <a:ea typeface="+mn-ea"/>
                <a:cs typeface="+mn-cs"/>
              </a:rPr>
              <a:t>Las variables locales definidas por el usuario son limitadas dentro del </a:t>
            </a:r>
            <a:r>
              <a:rPr lang="es-AR" sz="1200" kern="1200" dirty="0" err="1">
                <a:solidFill>
                  <a:schemeClr val="tx1"/>
                </a:solidFill>
                <a:effectLst/>
                <a:latin typeface="+mn-lt"/>
                <a:ea typeface="+mn-ea"/>
                <a:cs typeface="+mn-cs"/>
              </a:rPr>
              <a:t>Batch</a:t>
            </a:r>
            <a:r>
              <a:rPr lang="es-AR" sz="1200" kern="1200" dirty="0">
                <a:solidFill>
                  <a:schemeClr val="tx1"/>
                </a:solidFill>
                <a:effectLst/>
                <a:latin typeface="+mn-lt"/>
                <a:ea typeface="+mn-ea"/>
                <a:cs typeface="+mn-cs"/>
              </a:rPr>
              <a:t>, esto significa que no pueden ser referenciadas después del comando GO.</a:t>
            </a:r>
          </a:p>
          <a:p>
            <a:r>
              <a:rPr lang="es-AR" sz="1200" b="1" kern="1200" dirty="0">
                <a:solidFill>
                  <a:schemeClr val="tx1"/>
                </a:solidFill>
                <a:effectLst/>
                <a:latin typeface="+mn-lt"/>
                <a:ea typeface="+mn-ea"/>
                <a:cs typeface="+mn-cs"/>
              </a:rPr>
              <a:t> </a:t>
            </a:r>
            <a:endParaRPr lang="es-AR" sz="1200" kern="1200" dirty="0">
              <a:solidFill>
                <a:schemeClr val="tx1"/>
              </a:solidFill>
              <a:effectLst/>
              <a:latin typeface="+mn-lt"/>
              <a:ea typeface="+mn-ea"/>
              <a:cs typeface="+mn-cs"/>
            </a:endParaRPr>
          </a:p>
          <a:p>
            <a:r>
              <a:rPr lang="es-AR" sz="1200" b="1" kern="1200" dirty="0">
                <a:solidFill>
                  <a:schemeClr val="tx1"/>
                </a:solidFill>
                <a:effectLst/>
                <a:latin typeface="+mn-lt"/>
                <a:ea typeface="+mn-ea"/>
                <a:cs typeface="+mn-cs"/>
              </a:rPr>
              <a:t>SCRIPTS </a:t>
            </a:r>
            <a:endParaRPr lang="es-AR" sz="1200" kern="1200" dirty="0">
              <a:solidFill>
                <a:schemeClr val="tx1"/>
              </a:solidFill>
              <a:effectLst/>
              <a:latin typeface="+mn-lt"/>
              <a:ea typeface="+mn-ea"/>
              <a:cs typeface="+mn-cs"/>
            </a:endParaRPr>
          </a:p>
          <a:p>
            <a:r>
              <a:rPr lang="es-AR" sz="1200" kern="1200" dirty="0">
                <a:solidFill>
                  <a:schemeClr val="tx1"/>
                </a:solidFill>
                <a:effectLst/>
                <a:latin typeface="+mn-lt"/>
                <a:ea typeface="+mn-ea"/>
                <a:cs typeface="+mn-cs"/>
              </a:rPr>
              <a:t>Es un programa, o sea un conjunto de comandos, que se le da al motor SQL para decirle lo que debe hacer y en qué orden debe hacerlo. Los Scripts son series de </a:t>
            </a:r>
            <a:r>
              <a:rPr lang="es-AR" sz="1200" kern="1200" dirty="0" err="1">
                <a:solidFill>
                  <a:schemeClr val="tx1"/>
                </a:solidFill>
                <a:effectLst/>
                <a:latin typeface="+mn-lt"/>
                <a:ea typeface="+mn-ea"/>
                <a:cs typeface="+mn-cs"/>
              </a:rPr>
              <a:t>Batchs</a:t>
            </a:r>
            <a:r>
              <a:rPr lang="es-AR" sz="1200" kern="1200" dirty="0">
                <a:solidFill>
                  <a:schemeClr val="tx1"/>
                </a:solidFill>
                <a:effectLst/>
                <a:latin typeface="+mn-lt"/>
                <a:ea typeface="+mn-ea"/>
                <a:cs typeface="+mn-cs"/>
              </a:rPr>
              <a:t> ejecutados uno después de otro.</a:t>
            </a:r>
          </a:p>
          <a:p>
            <a:endParaRPr lang="es-AR" sz="1200" kern="1200" dirty="0">
              <a:solidFill>
                <a:schemeClr val="tx1"/>
              </a:solidFill>
              <a:effectLst/>
              <a:latin typeface="+mn-lt"/>
              <a:ea typeface="+mn-ea"/>
              <a:cs typeface="+mn-cs"/>
            </a:endParaRPr>
          </a:p>
          <a:p>
            <a:r>
              <a:rPr lang="es-AR" sz="1200" b="1" kern="1200" dirty="0">
                <a:solidFill>
                  <a:schemeClr val="tx1"/>
                </a:solidFill>
                <a:effectLst/>
                <a:latin typeface="+mn-lt"/>
                <a:ea typeface="+mn-ea"/>
                <a:cs typeface="+mn-cs"/>
              </a:rPr>
              <a:t>Comando GO </a:t>
            </a:r>
            <a:endParaRPr lang="es-AR" sz="1200" kern="1200" dirty="0">
              <a:solidFill>
                <a:schemeClr val="tx1"/>
              </a:solidFill>
              <a:effectLst/>
              <a:latin typeface="+mn-lt"/>
              <a:ea typeface="+mn-ea"/>
              <a:cs typeface="+mn-cs"/>
            </a:endParaRPr>
          </a:p>
          <a:p>
            <a:r>
              <a:rPr lang="es-AR" sz="1200" kern="1200" dirty="0">
                <a:solidFill>
                  <a:schemeClr val="tx1"/>
                </a:solidFill>
                <a:effectLst/>
                <a:latin typeface="+mn-lt"/>
                <a:ea typeface="+mn-ea"/>
                <a:cs typeface="+mn-cs"/>
              </a:rPr>
              <a:t>Indica a SQL Server el final de un lote de instrucciones </a:t>
            </a:r>
            <a:r>
              <a:rPr lang="es-AR" sz="1200" kern="1200" dirty="0" err="1">
                <a:solidFill>
                  <a:schemeClr val="tx1"/>
                </a:solidFill>
                <a:effectLst/>
                <a:latin typeface="+mn-lt"/>
                <a:ea typeface="+mn-ea"/>
                <a:cs typeface="+mn-cs"/>
              </a:rPr>
              <a:t>Transact</a:t>
            </a:r>
            <a:r>
              <a:rPr lang="es-AR" sz="1200" kern="1200" dirty="0">
                <a:solidFill>
                  <a:schemeClr val="tx1"/>
                </a:solidFill>
                <a:effectLst/>
                <a:latin typeface="+mn-lt"/>
                <a:ea typeface="+mn-ea"/>
                <a:cs typeface="+mn-cs"/>
              </a:rPr>
              <a:t>-SQL.  GO no es una instrucción </a:t>
            </a:r>
            <a:r>
              <a:rPr lang="es-AR" sz="1200" kern="1200" dirty="0" err="1">
                <a:solidFill>
                  <a:schemeClr val="tx1"/>
                </a:solidFill>
                <a:effectLst/>
                <a:latin typeface="+mn-lt"/>
                <a:ea typeface="+mn-ea"/>
                <a:cs typeface="+mn-cs"/>
              </a:rPr>
              <a:t>Transact</a:t>
            </a:r>
            <a:r>
              <a:rPr lang="es-AR" sz="1200" kern="1200" dirty="0">
                <a:solidFill>
                  <a:schemeClr val="tx1"/>
                </a:solidFill>
                <a:effectLst/>
                <a:latin typeface="+mn-lt"/>
                <a:ea typeface="+mn-ea"/>
                <a:cs typeface="+mn-cs"/>
              </a:rPr>
              <a:t>-SQL, sino un comando</a:t>
            </a:r>
          </a:p>
          <a:p>
            <a:r>
              <a:rPr lang="es-AR" sz="1200" kern="1200" dirty="0">
                <a:solidFill>
                  <a:schemeClr val="tx1"/>
                </a:solidFill>
                <a:effectLst/>
                <a:latin typeface="+mn-lt"/>
                <a:ea typeface="+mn-ea"/>
                <a:cs typeface="+mn-cs"/>
              </a:rPr>
              <a:t>El SQL Server interpreta el GO como una señal de que deben enviar el lote actual de instrucciones </a:t>
            </a:r>
            <a:r>
              <a:rPr lang="es-AR" sz="1200" kern="1200" dirty="0" err="1">
                <a:solidFill>
                  <a:schemeClr val="tx1"/>
                </a:solidFill>
                <a:effectLst/>
                <a:latin typeface="+mn-lt"/>
                <a:ea typeface="+mn-ea"/>
                <a:cs typeface="+mn-cs"/>
              </a:rPr>
              <a:t>Transact</a:t>
            </a:r>
            <a:r>
              <a:rPr lang="es-AR" sz="1200" kern="1200" dirty="0">
                <a:solidFill>
                  <a:schemeClr val="tx1"/>
                </a:solidFill>
                <a:effectLst/>
                <a:latin typeface="+mn-lt"/>
                <a:ea typeface="+mn-ea"/>
                <a:cs typeface="+mn-cs"/>
              </a:rPr>
              <a:t>-SQL a una instancia de SQL Server. El lote actual de instrucciones está formado por todas las instrucciones especificadas desde el último comando GO o desde el comienzo de la sesión.</a:t>
            </a: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Tree>
    <p:extLst>
      <p:ext uri="{BB962C8B-B14F-4D97-AF65-F5344CB8AC3E}">
        <p14:creationId xmlns:p14="http://schemas.microsoft.com/office/powerpoint/2010/main" val="1887821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32</a:t>
            </a:fld>
            <a:endParaRPr lang="en-US" dirty="0"/>
          </a:p>
        </p:txBody>
      </p:sp>
    </p:spTree>
    <p:extLst>
      <p:ext uri="{BB962C8B-B14F-4D97-AF65-F5344CB8AC3E}">
        <p14:creationId xmlns:p14="http://schemas.microsoft.com/office/powerpoint/2010/main" val="3721668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33</a:t>
            </a:fld>
            <a:endParaRPr lang="en-US" dirty="0"/>
          </a:p>
        </p:txBody>
      </p:sp>
    </p:spTree>
    <p:extLst>
      <p:ext uri="{BB962C8B-B14F-4D97-AF65-F5344CB8AC3E}">
        <p14:creationId xmlns:p14="http://schemas.microsoft.com/office/powerpoint/2010/main" val="164477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Tree>
    <p:extLst>
      <p:ext uri="{BB962C8B-B14F-4D97-AF65-F5344CB8AC3E}">
        <p14:creationId xmlns:p14="http://schemas.microsoft.com/office/powerpoint/2010/main" val="1963293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3" name="Picture 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a:t>Module &lt;Number</a:t>
            </a:r>
            <a:r>
              <a:rPr lang="en-US" dirty="0"/>
              <a:t>&gt;</a:t>
            </a:r>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Module title starts here</a:t>
            </a:r>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6/3/2021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3600" dirty="0"/>
              <a:t>Universidad Nacional de La Matanza</a:t>
            </a:r>
          </a:p>
        </p:txBody>
      </p:sp>
      <p:sp>
        <p:nvSpPr>
          <p:cNvPr id="3" name="Content Placeholder 2"/>
          <p:cNvSpPr>
            <a:spLocks noGrp="1"/>
          </p:cNvSpPr>
          <p:nvPr>
            <p:ph type="body" sz="quarter" idx="13"/>
          </p:nvPr>
        </p:nvSpPr>
        <p:spPr>
          <a:xfrm>
            <a:off x="304800" y="1143000"/>
            <a:ext cx="8077200" cy="5181600"/>
          </a:xfrm>
          <a:prstGeom prst="rect">
            <a:avLst/>
          </a:prstGeom>
        </p:spPr>
        <p:txBody>
          <a:bodyPr>
            <a:normAutofit/>
          </a:bodyPr>
          <a:lstStyle/>
          <a:p>
            <a:pPr algn="ctr">
              <a:buNone/>
            </a:pPr>
            <a:endParaRPr lang="es-AR" sz="3200" b="1" dirty="0"/>
          </a:p>
          <a:p>
            <a:pPr algn="ctr">
              <a:buNone/>
            </a:pPr>
            <a:r>
              <a:rPr lang="en-US" sz="3200" dirty="0"/>
              <a:t>Tecnicatura en </a:t>
            </a:r>
            <a:r>
              <a:rPr lang="es-AR" sz="3200" dirty="0"/>
              <a:t>Desarrollo</a:t>
            </a:r>
            <a:r>
              <a:rPr lang="en-US" sz="3200" dirty="0"/>
              <a:t> Web</a:t>
            </a:r>
            <a:endParaRPr lang="es-AR" sz="3200" b="1" dirty="0"/>
          </a:p>
          <a:p>
            <a:pPr algn="ctr">
              <a:buNone/>
            </a:pPr>
            <a:r>
              <a:rPr lang="es-AR" sz="6600" b="1" dirty="0"/>
              <a:t>Base de Datos II</a:t>
            </a:r>
          </a:p>
          <a:p>
            <a:pPr>
              <a:buNone/>
            </a:pPr>
            <a:endParaRPr lang="es-AR" sz="3200" b="1" dirty="0"/>
          </a:p>
          <a:p>
            <a:pPr>
              <a:buNone/>
            </a:pPr>
            <a:endParaRPr lang="es-AR" sz="3200" b="1" dirty="0"/>
          </a:p>
          <a:p>
            <a:pPr>
              <a:buNone/>
            </a:pPr>
            <a:endParaRPr lang="es-AR" sz="3200" b="1" dirty="0"/>
          </a:p>
          <a:p>
            <a:pPr>
              <a:buNone/>
            </a:pPr>
            <a:r>
              <a:rPr lang="es-AR" sz="2000" b="1" dirty="0"/>
              <a:t>Ing. Hernan Alejandro Osores</a:t>
            </a:r>
          </a:p>
          <a:p>
            <a:pPr>
              <a:buNone/>
            </a:pPr>
            <a:endParaRPr lang="en-US" sz="3200" dirty="0"/>
          </a:p>
          <a:p>
            <a:pPr>
              <a:buFont typeface="Wingdings" pitchFamily="2" charset="2"/>
              <a:buChar char="ü"/>
            </a:pPr>
            <a:endParaRPr lang="en-US" sz="3200" dirty="0"/>
          </a:p>
        </p:txBody>
      </p:sp>
    </p:spTree>
    <p:extLst>
      <p:ext uri="{BB962C8B-B14F-4D97-AF65-F5344CB8AC3E}">
        <p14:creationId xmlns:p14="http://schemas.microsoft.com/office/powerpoint/2010/main" val="1697729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3" name="Content Placeholder 2"/>
          <p:cNvSpPr>
            <a:spLocks noGrp="1"/>
          </p:cNvSpPr>
          <p:nvPr>
            <p:ph type="body" sz="quarter" idx="13"/>
          </p:nvPr>
        </p:nvSpPr>
        <p:spPr>
          <a:xfrm>
            <a:off x="381000" y="952500"/>
            <a:ext cx="8382000" cy="5372100"/>
          </a:xfrm>
          <a:prstGeom prst="rect">
            <a:avLst/>
          </a:prstGeom>
        </p:spPr>
        <p:txBody>
          <a:bodyPr/>
          <a:lstStyle/>
          <a:p>
            <a:pPr marL="0" indent="0">
              <a:buNone/>
            </a:pPr>
            <a:r>
              <a:rPr lang="es-AR" sz="2000" b="1" dirty="0"/>
              <a:t>Ventajas </a:t>
            </a:r>
            <a:endParaRPr lang="es-AR" sz="2000" dirty="0"/>
          </a:p>
          <a:p>
            <a:pPr lvl="0"/>
            <a:r>
              <a:rPr lang="es-AR" sz="2000" dirty="0"/>
              <a:t>Encapsulan la lógica de negocio y crean piezas de código reutilizable por la aplicación.</a:t>
            </a:r>
          </a:p>
          <a:p>
            <a:pPr lvl="0"/>
            <a:r>
              <a:rPr lang="es-AR" sz="2000" dirty="0"/>
              <a:t>Todas las aplicaciones pueden usar los mismos procedimientos para asegurar un acceso consistente a los datos.</a:t>
            </a:r>
          </a:p>
          <a:p>
            <a:pPr lvl="0"/>
            <a:r>
              <a:rPr lang="es-AR" sz="2000" dirty="0"/>
              <a:t>Evitan la exposición de los detalles de las tablas al usuario, haciendo innecesario el acceso a las tablas en forma directa, lo que incrementa sensiblemente la seguridad.</a:t>
            </a:r>
          </a:p>
          <a:p>
            <a:pPr lvl="0"/>
            <a:r>
              <a:rPr lang="es-AR" sz="2000" dirty="0"/>
              <a:t>Puede otorgarse permisos de ejecución a un procedimiento a un usuario aun cuando no tenga permisos sobre las tablas o vistas usadas por el procedimiento.</a:t>
            </a:r>
          </a:p>
          <a:p>
            <a:r>
              <a:rPr lang="es-AR" sz="2000" dirty="0"/>
              <a:t>Mejor desempeño. Los procedimientos establecen su plan de ejecución en su primera compilación y lo reutilizan en las siguientes invocaciones.</a:t>
            </a:r>
          </a:p>
          <a:p>
            <a:pPr>
              <a:buFont typeface="Wingdings" pitchFamily="2" charset="2"/>
              <a:buChar char="q"/>
            </a:pPr>
            <a:endParaRPr lang="en-US" sz="2000" b="1" dirty="0"/>
          </a:p>
        </p:txBody>
      </p:sp>
    </p:spTree>
    <p:extLst>
      <p:ext uri="{BB962C8B-B14F-4D97-AF65-F5344CB8AC3E}">
        <p14:creationId xmlns:p14="http://schemas.microsoft.com/office/powerpoint/2010/main" val="56926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3" name="Content Placeholder 2"/>
          <p:cNvSpPr>
            <a:spLocks noGrp="1"/>
          </p:cNvSpPr>
          <p:nvPr>
            <p:ph type="body" sz="quarter" idx="13"/>
          </p:nvPr>
        </p:nvSpPr>
        <p:spPr>
          <a:xfrm>
            <a:off x="152400" y="952500"/>
            <a:ext cx="8534400" cy="5448300"/>
          </a:xfrm>
          <a:prstGeom prst="rect">
            <a:avLst/>
          </a:prstGeom>
        </p:spPr>
        <p:txBody>
          <a:bodyPr/>
          <a:lstStyle/>
          <a:p>
            <a:pPr marL="0" lvl="0" indent="0">
              <a:buNone/>
            </a:pPr>
            <a:r>
              <a:rPr lang="es-AR" sz="2000" b="1" dirty="0"/>
              <a:t>Ventajas</a:t>
            </a:r>
            <a:endParaRPr lang="es-AR" sz="2000" dirty="0"/>
          </a:p>
          <a:p>
            <a:pPr lvl="0"/>
            <a:r>
              <a:rPr lang="es-AR" sz="2000" dirty="0"/>
              <a:t>Reducción de tráfico de red. En lugar de enviar cientos de sentencias, el usuario puede ejecutar una operación compleja enviando una sola sentencia.</a:t>
            </a:r>
          </a:p>
          <a:p>
            <a:pPr lvl="0"/>
            <a:r>
              <a:rPr lang="es-AR" sz="2000" dirty="0"/>
              <a:t>Reducción de la vulnerabilidad a ataques por inyección de SQL. Usando parámetros definidos explícitamente se minimiza la posibilidad del envío de código malicioso embebido en el valor de un parámetro.</a:t>
            </a:r>
          </a:p>
          <a:p>
            <a:pPr lvl="0"/>
            <a:r>
              <a:rPr lang="es-AR" sz="2000" dirty="0"/>
              <a:t>Los procedimientos almacenados proporcionan ventajas de performance, un marco de trabajo, y mayores capacidades de seguridad. </a:t>
            </a:r>
          </a:p>
          <a:p>
            <a:pPr lvl="0"/>
            <a:r>
              <a:rPr lang="es-AR" sz="2000" dirty="0"/>
              <a:t>La mejora en el rendimiento se logra a través de un almacenamiento local (en la base de datos), código </a:t>
            </a:r>
            <a:r>
              <a:rPr lang="es-AR" sz="2000" dirty="0" err="1"/>
              <a:t>precompilado</a:t>
            </a:r>
            <a:r>
              <a:rPr lang="es-AR" sz="2000" dirty="0"/>
              <a:t>, y manejo de cachés (almacenamientos temporarios). </a:t>
            </a:r>
          </a:p>
          <a:p>
            <a:pPr>
              <a:buNone/>
            </a:pPr>
            <a:endParaRPr lang="en-US" sz="2000" b="1" dirty="0"/>
          </a:p>
        </p:txBody>
      </p:sp>
    </p:spTree>
    <p:extLst>
      <p:ext uri="{BB962C8B-B14F-4D97-AF65-F5344CB8AC3E}">
        <p14:creationId xmlns:p14="http://schemas.microsoft.com/office/powerpoint/2010/main" val="360580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4" name="Rectangle 4"/>
          <p:cNvSpPr txBox="1">
            <a:spLocks noChangeArrowheads="1"/>
          </p:cNvSpPr>
          <p:nvPr/>
        </p:nvSpPr>
        <p:spPr>
          <a:xfrm>
            <a:off x="152400" y="990600"/>
            <a:ext cx="8610600" cy="5486400"/>
          </a:xfrm>
          <a:prstGeom prst="rect">
            <a:avLst/>
          </a:prstGeom>
        </p:spPr>
        <p:txBody>
          <a:bodyPr/>
          <a:lstStyle/>
          <a:p>
            <a:r>
              <a:rPr lang="es-AR" sz="2000" b="1" dirty="0"/>
              <a:t>Creación de Procedimientos</a:t>
            </a:r>
          </a:p>
          <a:p>
            <a:r>
              <a:rPr lang="es-AR" sz="2000" b="1" dirty="0"/>
              <a:t> </a:t>
            </a:r>
            <a:endParaRPr lang="es-AR" sz="2000" dirty="0"/>
          </a:p>
          <a:p>
            <a:r>
              <a:rPr lang="es-AR" sz="2000" dirty="0"/>
              <a:t>Se puede usar el comando CREATE PROCEDURE, o su versión abreviada, CREATE PROC, para crear un procedimiento almacenado en el </a:t>
            </a:r>
            <a:r>
              <a:rPr lang="es-AR" sz="2000" dirty="0" err="1"/>
              <a:t>Query</a:t>
            </a:r>
            <a:r>
              <a:rPr lang="es-AR" sz="2000" dirty="0"/>
              <a:t>.</a:t>
            </a:r>
          </a:p>
          <a:p>
            <a:endParaRPr lang="es-AR" sz="2000" dirty="0"/>
          </a:p>
          <a:p>
            <a:r>
              <a:rPr lang="en-US" sz="2000" dirty="0"/>
              <a:t>CREATE PROC [ EDURE ] </a:t>
            </a:r>
            <a:r>
              <a:rPr lang="en-US" sz="2000" dirty="0" err="1"/>
              <a:t>procedure_name</a:t>
            </a:r>
            <a:r>
              <a:rPr lang="en-US" sz="2000" dirty="0"/>
              <a:t> [ ; number ] </a:t>
            </a:r>
            <a:br>
              <a:rPr lang="en-US" sz="2000" dirty="0"/>
            </a:br>
            <a:r>
              <a:rPr lang="en-US" sz="2000" dirty="0"/>
              <a:t>    [ { @parameter </a:t>
            </a:r>
            <a:r>
              <a:rPr lang="en-US" sz="2000" dirty="0" err="1"/>
              <a:t>data_type</a:t>
            </a:r>
            <a:r>
              <a:rPr lang="en-US" sz="2000" dirty="0"/>
              <a:t> } </a:t>
            </a:r>
            <a:br>
              <a:rPr lang="en-US" sz="2000" dirty="0"/>
            </a:br>
            <a:r>
              <a:rPr lang="en-US" sz="2000" dirty="0"/>
              <a:t>        [ VARYING ] [ = default ] [ OUTPUT ] </a:t>
            </a:r>
            <a:br>
              <a:rPr lang="en-US" sz="2000" dirty="0"/>
            </a:br>
            <a:r>
              <a:rPr lang="en-US" sz="2000" dirty="0"/>
              <a:t>    ] [ ,...n ] </a:t>
            </a:r>
            <a:br>
              <a:rPr lang="en-US" sz="2000" dirty="0"/>
            </a:br>
            <a:br>
              <a:rPr lang="en-US" sz="2000" dirty="0"/>
            </a:br>
            <a:r>
              <a:rPr lang="en-US" sz="2000" dirty="0"/>
              <a:t>[ WITH </a:t>
            </a:r>
            <a:br>
              <a:rPr lang="en-US" sz="2000" dirty="0"/>
            </a:br>
            <a:r>
              <a:rPr lang="en-US" sz="2000" dirty="0"/>
              <a:t>    { RECOMPILE | ENCRYPTION | RECOMPILE , ENCRYPTION } ]</a:t>
            </a:r>
            <a:endParaRPr lang="es-AR" sz="2000" dirty="0"/>
          </a:p>
          <a:p>
            <a:endParaRPr lang="es-AR" sz="2000" dirty="0"/>
          </a:p>
          <a:p>
            <a:r>
              <a:rPr lang="es-AR" sz="2000" dirty="0"/>
              <a:t>Si se especifica RECOMPILE no se podrá cachear el procedimiento y el mismo será recompilada cada vez que se utilice.</a:t>
            </a:r>
          </a:p>
          <a:p>
            <a:r>
              <a:rPr lang="es-AR" sz="2000" dirty="0"/>
              <a:t>ENCRYPTION: Encriptar el contenido del procedimiento almacenado por razones de seguridad.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360580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Content Placeholder 2"/>
          <p:cNvSpPr>
            <a:spLocks noGrp="1"/>
          </p:cNvSpPr>
          <p:nvPr>
            <p:ph type="body" sz="quarter" idx="13"/>
          </p:nvPr>
        </p:nvSpPr>
        <p:spPr>
          <a:xfrm>
            <a:off x="304800" y="1295400"/>
            <a:ext cx="8534400" cy="4953000"/>
          </a:xfrm>
          <a:prstGeom prst="rect">
            <a:avLst/>
          </a:prstGeom>
        </p:spPr>
        <p:txBody>
          <a:bodyPr/>
          <a:lstStyle/>
          <a:p>
            <a:pPr>
              <a:buNone/>
            </a:pPr>
            <a:r>
              <a:rPr lang="en-US" sz="2400" b="1" dirty="0" err="1"/>
              <a:t>Ejemplo</a:t>
            </a:r>
            <a:r>
              <a:rPr lang="en-US" sz="2400" b="1" dirty="0"/>
              <a:t>:</a:t>
            </a:r>
          </a:p>
          <a:p>
            <a:pPr marL="0" indent="0">
              <a:buNone/>
            </a:pPr>
            <a:r>
              <a:rPr lang="en-US" sz="2400" dirty="0"/>
              <a:t>CREATE PROC </a:t>
            </a:r>
            <a:r>
              <a:rPr lang="en-US" sz="2400" dirty="0" err="1"/>
              <a:t>Production.LongLeadProducts</a:t>
            </a:r>
            <a:endParaRPr lang="es-AR" sz="2400" dirty="0"/>
          </a:p>
          <a:p>
            <a:pPr marL="0" indent="0">
              <a:buNone/>
            </a:pPr>
            <a:r>
              <a:rPr lang="en-US" sz="2400" dirty="0"/>
              <a:t>AS</a:t>
            </a:r>
            <a:endParaRPr lang="es-AR" sz="2400" dirty="0"/>
          </a:p>
          <a:p>
            <a:pPr marL="0" indent="0">
              <a:buNone/>
            </a:pPr>
            <a:r>
              <a:rPr lang="en-US" sz="2400" dirty="0"/>
              <a:t>SELECT Name, </a:t>
            </a:r>
            <a:r>
              <a:rPr lang="en-US" sz="2400" dirty="0" err="1"/>
              <a:t>ProductNumber</a:t>
            </a:r>
            <a:endParaRPr lang="es-AR" sz="2400" dirty="0"/>
          </a:p>
          <a:p>
            <a:pPr marL="0" indent="0">
              <a:buNone/>
            </a:pPr>
            <a:r>
              <a:rPr lang="en-US" sz="2400" dirty="0"/>
              <a:t>FROM </a:t>
            </a:r>
            <a:r>
              <a:rPr lang="en-US" sz="2400" dirty="0" err="1"/>
              <a:t>Production.Product</a:t>
            </a:r>
            <a:endParaRPr lang="es-AR" sz="2400" dirty="0"/>
          </a:p>
          <a:p>
            <a:pPr marL="0" indent="0">
              <a:buNone/>
            </a:pPr>
            <a:r>
              <a:rPr lang="en-US" sz="2400" dirty="0"/>
              <a:t>WHERE </a:t>
            </a:r>
            <a:r>
              <a:rPr lang="en-US" sz="2400" dirty="0" err="1"/>
              <a:t>DaysToManufacture</a:t>
            </a:r>
            <a:r>
              <a:rPr lang="en-US" sz="2400" dirty="0"/>
              <a:t> &gt;= 1</a:t>
            </a:r>
            <a:endParaRPr lang="es-AR" sz="2400" dirty="0"/>
          </a:p>
          <a:p>
            <a:pPr marL="0" indent="0">
              <a:buNone/>
            </a:pPr>
            <a:r>
              <a:rPr lang="es-AR" sz="2400" dirty="0"/>
              <a:t>GO</a:t>
            </a:r>
          </a:p>
          <a:p>
            <a:pPr marL="0" indent="0">
              <a:buNone/>
            </a:pPr>
            <a:r>
              <a:rPr lang="es-AR" sz="2400" dirty="0"/>
              <a:t>        </a:t>
            </a:r>
          </a:p>
          <a:p>
            <a:r>
              <a:rPr lang="es-AR" sz="2400" dirty="0"/>
              <a:t>Este código creará un procedimiento llamado </a:t>
            </a:r>
            <a:r>
              <a:rPr lang="es-AR" sz="2400" dirty="0" err="1"/>
              <a:t>LongLeadProducts</a:t>
            </a:r>
            <a:r>
              <a:rPr lang="es-AR" sz="2400" dirty="0"/>
              <a:t> dentro del esquema </a:t>
            </a:r>
            <a:r>
              <a:rPr lang="es-AR" sz="2400" dirty="0" err="1"/>
              <a:t>Production</a:t>
            </a:r>
            <a:r>
              <a:rPr lang="es-AR" sz="2400" dirty="0"/>
              <a:t>.</a:t>
            </a:r>
          </a:p>
          <a:p>
            <a:pPr>
              <a:buNone/>
            </a:pPr>
            <a:endParaRPr lang="en-US" sz="2400" b="1" dirty="0"/>
          </a:p>
          <a:p>
            <a:pPr>
              <a:buNone/>
            </a:pPr>
            <a:r>
              <a:rPr lang="es-ES" sz="2400" dirty="0"/>
              <a:t> </a:t>
            </a:r>
          </a:p>
          <a:p>
            <a:pPr>
              <a:buNone/>
            </a:pPr>
            <a:endParaRPr lang="en-US" sz="2400" b="1" dirty="0"/>
          </a:p>
        </p:txBody>
      </p:sp>
    </p:spTree>
    <p:extLst>
      <p:ext uri="{BB962C8B-B14F-4D97-AF65-F5344CB8AC3E}">
        <p14:creationId xmlns:p14="http://schemas.microsoft.com/office/powerpoint/2010/main" val="360580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Content Placeholder 2"/>
          <p:cNvSpPr>
            <a:spLocks noGrp="1"/>
          </p:cNvSpPr>
          <p:nvPr>
            <p:ph type="body" sz="quarter" idx="13"/>
          </p:nvPr>
        </p:nvSpPr>
        <p:spPr>
          <a:xfrm>
            <a:off x="228600" y="952500"/>
            <a:ext cx="8534400" cy="4953000"/>
          </a:xfrm>
          <a:prstGeom prst="rect">
            <a:avLst/>
          </a:prstGeom>
        </p:spPr>
        <p:txBody>
          <a:bodyPr/>
          <a:lstStyle/>
          <a:p>
            <a:pPr marL="0" indent="0">
              <a:buNone/>
            </a:pPr>
            <a:r>
              <a:rPr lang="es-AR" sz="2400" b="1" dirty="0"/>
              <a:t>Llamadas a Procedimientos </a:t>
            </a:r>
            <a:endParaRPr lang="es-AR" sz="2400" dirty="0"/>
          </a:p>
          <a:p>
            <a:r>
              <a:rPr lang="es-AR" sz="2400" dirty="0"/>
              <a:t>Si el procedimiento almacenado no es el primer comando en un </a:t>
            </a:r>
            <a:r>
              <a:rPr lang="es-AR" sz="2400" dirty="0" err="1"/>
              <a:t>batch</a:t>
            </a:r>
            <a:r>
              <a:rPr lang="es-AR" sz="2400" dirty="0"/>
              <a:t>, para ejecutarlo se debe preceder el nombre del procedimiento con las palabras claves EXECUTE o EXEC. Ejemplo muestra cómo llamar al procedimiento </a:t>
            </a:r>
            <a:r>
              <a:rPr lang="es-AR" sz="2400" dirty="0" err="1"/>
              <a:t>LongLeadProducts</a:t>
            </a:r>
            <a:r>
              <a:rPr lang="es-AR" sz="2400" dirty="0"/>
              <a:t>:</a:t>
            </a:r>
          </a:p>
          <a:p>
            <a:endParaRPr lang="es-AR" sz="2400" dirty="0"/>
          </a:p>
          <a:p>
            <a:pPr marL="0" indent="0">
              <a:buNone/>
            </a:pPr>
            <a:r>
              <a:rPr lang="es-AR" sz="2400" dirty="0"/>
              <a:t>  EXEC </a:t>
            </a:r>
            <a:r>
              <a:rPr lang="es-AR" sz="2400" dirty="0" err="1"/>
              <a:t>Production.LongLeadProducts</a:t>
            </a:r>
            <a:endParaRPr lang="es-AR" sz="2400" dirty="0"/>
          </a:p>
          <a:p>
            <a:pPr>
              <a:buNone/>
            </a:pPr>
            <a:endParaRPr lang="es-ES" sz="2400" dirty="0"/>
          </a:p>
          <a:p>
            <a:pPr>
              <a:buNone/>
            </a:pPr>
            <a:endParaRPr lang="en-US" sz="2400" b="1" dirty="0"/>
          </a:p>
        </p:txBody>
      </p:sp>
    </p:spTree>
    <p:extLst>
      <p:ext uri="{BB962C8B-B14F-4D97-AF65-F5344CB8AC3E}">
        <p14:creationId xmlns:p14="http://schemas.microsoft.com/office/powerpoint/2010/main" val="360580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Content Placeholder 2"/>
          <p:cNvSpPr>
            <a:spLocks noGrp="1"/>
          </p:cNvSpPr>
          <p:nvPr>
            <p:ph type="body" sz="quarter" idx="13"/>
          </p:nvPr>
        </p:nvSpPr>
        <p:spPr>
          <a:xfrm>
            <a:off x="304800" y="1295400"/>
            <a:ext cx="8534400" cy="4953000"/>
          </a:xfrm>
          <a:prstGeom prst="rect">
            <a:avLst/>
          </a:prstGeom>
        </p:spPr>
        <p:txBody>
          <a:bodyPr/>
          <a:lstStyle/>
          <a:p>
            <a:pPr>
              <a:buNone/>
            </a:pPr>
            <a:endParaRPr lang="es-ES" sz="4800" dirty="0"/>
          </a:p>
          <a:p>
            <a:pPr>
              <a:buNone/>
            </a:pPr>
            <a:endParaRPr lang="en-US" sz="4800" b="1" dirty="0"/>
          </a:p>
        </p:txBody>
      </p:sp>
      <p:sp>
        <p:nvSpPr>
          <p:cNvPr id="5" name="Rectangle 4">
            <a:extLst>
              <a:ext uri="{FF2B5EF4-FFF2-40B4-BE49-F238E27FC236}">
                <a16:creationId xmlns:a16="http://schemas.microsoft.com/office/drawing/2014/main" id="{22C8F326-275B-4634-8E92-7A40F95A95C0}"/>
              </a:ext>
            </a:extLst>
          </p:cNvPr>
          <p:cNvSpPr/>
          <p:nvPr/>
        </p:nvSpPr>
        <p:spPr>
          <a:xfrm>
            <a:off x="261256" y="900953"/>
            <a:ext cx="8577943" cy="5285678"/>
          </a:xfrm>
          <a:prstGeom prst="rect">
            <a:avLst/>
          </a:prstGeom>
        </p:spPr>
        <p:txBody>
          <a:bodyPr wrap="square">
            <a:spAutoFit/>
          </a:bodyPr>
          <a:lstStyle/>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Modificando Procedimientos </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latin typeface="Times New Roman" panose="02020603050405020304" pitchFamily="18" charset="0"/>
                <a:ea typeface="Times New Roman" panose="02020603050405020304" pitchFamily="18" charset="0"/>
                <a:cs typeface="Times New Roman" panose="02020603050405020304" pitchFamily="18" charset="0"/>
              </a:rPr>
              <a:t>Los Procedimientos a menudo deben ser modificados en respuesta a requerimientos del usuario o cambios en las definiciones de las tablas involucradas.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latin typeface="Times New Roman" panose="02020603050405020304" pitchFamily="18" charset="0"/>
                <a:ea typeface="Times New Roman" panose="02020603050405020304" pitchFamily="18" charset="0"/>
                <a:cs typeface="Times New Roman" panose="02020603050405020304" pitchFamily="18" charset="0"/>
              </a:rPr>
              <a:t>Para modificar un Procedimiento, reteniendo los permisos asignados, use la sentencia ALTER PROCEDURE. Modifica un solo Procedimiento, si este llama a otros procedimientos, estos últimos no resultan modificados.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Ejemplo</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ALTER PROC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Production.LongLeadProducts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AS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SELECT Name,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ProductNumber</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DaysToManufacture</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Production.Product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DaysToManufacture</a:t>
            </a:r>
            <a:r>
              <a:rPr lang="en-US" dirty="0">
                <a:latin typeface="Times New Roman" panose="02020603050405020304" pitchFamily="18" charset="0"/>
                <a:ea typeface="Times New Roman" panose="02020603050405020304" pitchFamily="18" charset="0"/>
                <a:cs typeface="Times New Roman" panose="02020603050405020304" pitchFamily="18" charset="0"/>
              </a:rPr>
              <a:t> &gt;= 1</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ORDER BY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DaysToManufacture</a:t>
            </a:r>
            <a:r>
              <a:rPr lang="en-US" dirty="0">
                <a:latin typeface="Times New Roman" panose="02020603050405020304" pitchFamily="18" charset="0"/>
                <a:ea typeface="Times New Roman" panose="02020603050405020304" pitchFamily="18" charset="0"/>
                <a:cs typeface="Times New Roman" panose="02020603050405020304" pitchFamily="18" charset="0"/>
              </a:rPr>
              <a:t> DESC, Name</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latin typeface="Times New Roman" panose="02020603050405020304" pitchFamily="18" charset="0"/>
                <a:ea typeface="Times New Roman" panose="02020603050405020304" pitchFamily="18" charset="0"/>
                <a:cs typeface="Times New Roman" panose="02020603050405020304" pitchFamily="18" charset="0"/>
              </a:rPr>
              <a:t>GO</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5804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3600" dirty="0"/>
              <a:t>Procedimientos</a:t>
            </a:r>
            <a:r>
              <a:rPr lang="en-US" sz="3600" dirty="0"/>
              <a:t>  </a:t>
            </a:r>
            <a:r>
              <a:rPr lang="en-US" sz="3600" dirty="0" err="1"/>
              <a:t>Almacenados</a:t>
            </a:r>
            <a:endParaRPr lang="en-US" sz="3600" dirty="0"/>
          </a:p>
        </p:txBody>
      </p:sp>
      <p:sp>
        <p:nvSpPr>
          <p:cNvPr id="4" name="Rectangle 4"/>
          <p:cNvSpPr txBox="1">
            <a:spLocks noChangeArrowheads="1"/>
          </p:cNvSpPr>
          <p:nvPr/>
        </p:nvSpPr>
        <p:spPr>
          <a:xfrm>
            <a:off x="266700" y="1447800"/>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Rectangle 5"/>
          <p:cNvSpPr txBox="1">
            <a:spLocks noChangeArrowheads="1"/>
          </p:cNvSpPr>
          <p:nvPr/>
        </p:nvSpPr>
        <p:spPr>
          <a:xfrm>
            <a:off x="533400" y="1219200"/>
            <a:ext cx="8229600" cy="5181600"/>
          </a:xfrm>
          <a:prstGeom prst="rect">
            <a:avLst/>
          </a:prstGeom>
        </p:spPr>
        <p:txBody>
          <a:bodyPr/>
          <a:lstStyle/>
          <a:p>
            <a:r>
              <a:rPr lang="es-AR" sz="2400" b="1" dirty="0"/>
              <a:t>Eliminar Procedimientos </a:t>
            </a:r>
          </a:p>
          <a:p>
            <a:endParaRPr lang="es-AR" sz="2400" dirty="0"/>
          </a:p>
          <a:p>
            <a:pPr marL="342900" indent="-342900">
              <a:buFont typeface="Arial" panose="020B0604020202020204" pitchFamily="34" charset="0"/>
              <a:buChar char="•"/>
            </a:pPr>
            <a:r>
              <a:rPr lang="es-AR" sz="2400" dirty="0"/>
              <a:t>Se puede usar el comando DROP PROCEDURE, o su versión abreviada DROP PROC, para eliminar un procedimiento almacenado definido por el usuario, varios procedimientos a la vez o un conjunto de procedimientos agrupados.</a:t>
            </a:r>
          </a:p>
          <a:p>
            <a:pPr marL="342900" indent="-342900">
              <a:buFont typeface="Arial" panose="020B0604020202020204" pitchFamily="34" charset="0"/>
              <a:buChar char="•"/>
            </a:pPr>
            <a:r>
              <a:rPr lang="es-AR" sz="2400" dirty="0"/>
              <a:t>El siguiente ejemplo elimina el procedimiento </a:t>
            </a:r>
            <a:r>
              <a:rPr lang="es-AR" sz="2400" dirty="0" err="1"/>
              <a:t>LongLeadProducts</a:t>
            </a:r>
            <a:r>
              <a:rPr lang="es-AR" sz="2400" dirty="0"/>
              <a:t>.</a:t>
            </a:r>
          </a:p>
          <a:p>
            <a:endParaRPr lang="es-AR" sz="2400" dirty="0"/>
          </a:p>
          <a:p>
            <a:r>
              <a:rPr lang="es-AR" sz="2400" dirty="0"/>
              <a:t>DROP PROC </a:t>
            </a:r>
            <a:r>
              <a:rPr lang="es-AR" sz="2400" dirty="0" err="1"/>
              <a:t>Production.LongLeadProducts</a:t>
            </a:r>
            <a:r>
              <a:rPr lang="es-AR" sz="2400" dirty="0"/>
              <a:t> </a:t>
            </a:r>
          </a:p>
        </p:txBody>
      </p:sp>
    </p:spTree>
    <p:extLst>
      <p:ext uri="{BB962C8B-B14F-4D97-AF65-F5344CB8AC3E}">
        <p14:creationId xmlns:p14="http://schemas.microsoft.com/office/powerpoint/2010/main" val="360580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3600" dirty="0"/>
              <a:t>Procedimientos</a:t>
            </a:r>
            <a:r>
              <a:rPr lang="en-US" sz="3600" dirty="0"/>
              <a:t>  </a:t>
            </a:r>
            <a:r>
              <a:rPr lang="en-US" sz="3600" dirty="0" err="1"/>
              <a:t>Almacenados</a:t>
            </a:r>
            <a:endParaRPr lang="en-US" sz="36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3" name="Rectangle 2">
            <a:extLst>
              <a:ext uri="{FF2B5EF4-FFF2-40B4-BE49-F238E27FC236}">
                <a16:creationId xmlns:a16="http://schemas.microsoft.com/office/drawing/2014/main" id="{26454499-CF86-4827-8A77-34D33372B4DA}"/>
              </a:ext>
            </a:extLst>
          </p:cNvPr>
          <p:cNvSpPr/>
          <p:nvPr/>
        </p:nvSpPr>
        <p:spPr>
          <a:xfrm>
            <a:off x="38100" y="822960"/>
            <a:ext cx="8877300" cy="4972772"/>
          </a:xfrm>
          <a:prstGeom prst="rect">
            <a:avLst/>
          </a:prstGeom>
        </p:spPr>
        <p:txBody>
          <a:bodyPr wrap="square">
            <a:spAutoFit/>
          </a:bodyPr>
          <a:lstStyle/>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Parámetros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Introducción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dirty="0">
                <a:latin typeface="Times New Roman" panose="02020603050405020304" pitchFamily="18" charset="0"/>
                <a:ea typeface="Times New Roman" panose="02020603050405020304" pitchFamily="18" charset="0"/>
                <a:cs typeface="Times New Roman" panose="02020603050405020304" pitchFamily="18" charset="0"/>
              </a:rPr>
              <a:t>Definir parámetros de entrada-salida, sus tipos de datos, y sus valores por defecto.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dirty="0">
                <a:latin typeface="Times New Roman" panose="02020603050405020304" pitchFamily="18" charset="0"/>
                <a:ea typeface="Times New Roman" panose="02020603050405020304" pitchFamily="18" charset="0"/>
                <a:cs typeface="Times New Roman" panose="02020603050405020304" pitchFamily="18" charset="0"/>
              </a:rPr>
              <a:t>Cuando se definen parámetros de entrada y salida, estos siempre van precedidos por el signo @, seguido del nombre del parámetro y luego una designación del tipo de dato.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dirty="0">
                <a:latin typeface="Times New Roman" panose="02020603050405020304" pitchFamily="18" charset="0"/>
                <a:ea typeface="Times New Roman" panose="02020603050405020304" pitchFamily="18" charset="0"/>
                <a:cs typeface="Times New Roman" panose="02020603050405020304" pitchFamily="18" charset="0"/>
              </a:rPr>
              <a:t>Los parámetros de salida deben incluir la palabra clave OUTPUT para diferenciar de los de entrada.</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Procedimientos con Parámetros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dirty="0">
                <a:latin typeface="Times New Roman" panose="02020603050405020304" pitchFamily="18" charset="0"/>
                <a:ea typeface="Times New Roman" panose="02020603050405020304" pitchFamily="18" charset="0"/>
                <a:cs typeface="Times New Roman" panose="02020603050405020304" pitchFamily="18" charset="0"/>
              </a:rPr>
              <a:t>Los Procedimientos son más flexibles cuando le incluimos parámetros en su definición, de modo tal que pueda crear una lógica de comportamiento más genérica. Los parámetros de entrada permiten pasar información al SP. Estos valores son usados como variables locales dentro del procedimiento almacenado.</a:t>
            </a:r>
            <a:endParaRPr lang="es-A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580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dirty="0"/>
              <a:t>Procedimientos</a:t>
            </a:r>
            <a:r>
              <a:rPr lang="en-US" dirty="0"/>
              <a:t>  </a:t>
            </a:r>
            <a:r>
              <a:rPr lang="en-US" dirty="0" err="1"/>
              <a:t>Almacenados</a:t>
            </a:r>
            <a:endParaRPr lang="en-US"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31470" y="914400"/>
            <a:ext cx="8279130" cy="5632311"/>
          </a:xfrm>
          <a:prstGeom prst="rect">
            <a:avLst/>
          </a:prstGeom>
        </p:spPr>
        <p:txBody>
          <a:bodyPr wrap="square">
            <a:spAutoFit/>
          </a:bodyPr>
          <a:lstStyle/>
          <a:p>
            <a:r>
              <a:rPr lang="en-US" sz="2400" dirty="0" err="1"/>
              <a:t>Ejemplo</a:t>
            </a:r>
            <a:r>
              <a:rPr lang="en-US" sz="2400" dirty="0"/>
              <a:t>:</a:t>
            </a:r>
            <a:endParaRPr lang="es-AR" sz="2400" dirty="0"/>
          </a:p>
          <a:p>
            <a:r>
              <a:rPr lang="en-US" sz="2400" dirty="0"/>
              <a:t>CREATE PROC </a:t>
            </a:r>
            <a:r>
              <a:rPr lang="en-US" sz="2400" dirty="0" err="1"/>
              <a:t>Production.LongLeadProducts</a:t>
            </a:r>
            <a:r>
              <a:rPr lang="en-US" sz="2400" dirty="0"/>
              <a:t>( @</a:t>
            </a:r>
            <a:r>
              <a:rPr lang="en-US" sz="2400" dirty="0" err="1"/>
              <a:t>dias</a:t>
            </a:r>
            <a:r>
              <a:rPr lang="en-US" sz="2400" dirty="0"/>
              <a:t> int )</a:t>
            </a:r>
            <a:endParaRPr lang="es-AR" sz="2400" dirty="0"/>
          </a:p>
          <a:p>
            <a:r>
              <a:rPr lang="en-US" sz="2400" dirty="0"/>
              <a:t>AS</a:t>
            </a:r>
            <a:endParaRPr lang="es-AR" sz="2400" dirty="0"/>
          </a:p>
          <a:p>
            <a:r>
              <a:rPr lang="en-US" sz="2400" dirty="0"/>
              <a:t>SELECT Name, </a:t>
            </a:r>
            <a:r>
              <a:rPr lang="en-US" sz="2400" dirty="0" err="1"/>
              <a:t>ProductNumber</a:t>
            </a:r>
            <a:endParaRPr lang="es-AR" sz="2400" dirty="0"/>
          </a:p>
          <a:p>
            <a:r>
              <a:rPr lang="en-US" sz="2400" dirty="0"/>
              <a:t>FROM </a:t>
            </a:r>
            <a:r>
              <a:rPr lang="en-US" sz="2400" dirty="0" err="1"/>
              <a:t>Production.Product</a:t>
            </a:r>
            <a:endParaRPr lang="es-AR" sz="2400" dirty="0"/>
          </a:p>
          <a:p>
            <a:r>
              <a:rPr lang="es-AR" sz="2400" dirty="0"/>
              <a:t>WHERE </a:t>
            </a:r>
            <a:r>
              <a:rPr lang="es-AR" sz="2400" dirty="0" err="1"/>
              <a:t>DaysToManufacture</a:t>
            </a:r>
            <a:r>
              <a:rPr lang="es-AR" sz="2400" dirty="0"/>
              <a:t> &gt;= @</a:t>
            </a:r>
            <a:r>
              <a:rPr lang="es-AR" sz="2400" dirty="0" err="1"/>
              <a:t>dias</a:t>
            </a:r>
            <a:endParaRPr lang="es-AR" sz="2400" dirty="0"/>
          </a:p>
          <a:p>
            <a:r>
              <a:rPr lang="es-AR" sz="2400" dirty="0"/>
              <a:t>        </a:t>
            </a:r>
          </a:p>
          <a:p>
            <a:r>
              <a:rPr lang="es-AR" sz="2400" dirty="0"/>
              <a:t>Ejemplo de un procedimiento con más de un parámetro:</a:t>
            </a:r>
          </a:p>
          <a:p>
            <a:r>
              <a:rPr lang="en-US" sz="2400" dirty="0"/>
              <a:t>CREATE PROC </a:t>
            </a:r>
            <a:r>
              <a:rPr lang="en-US" sz="2400" dirty="0" err="1"/>
              <a:t>Production.LongLeadProducts</a:t>
            </a:r>
            <a:r>
              <a:rPr lang="en-US" sz="2400" dirty="0"/>
              <a:t>( @</a:t>
            </a:r>
            <a:r>
              <a:rPr lang="en-US" sz="2400" dirty="0" err="1"/>
              <a:t>dias_desde</a:t>
            </a:r>
            <a:r>
              <a:rPr lang="en-US" sz="2400" dirty="0"/>
              <a:t> int, @</a:t>
            </a:r>
            <a:r>
              <a:rPr lang="en-US" sz="2400" dirty="0" err="1"/>
              <a:t>dias_hasta</a:t>
            </a:r>
            <a:r>
              <a:rPr lang="en-US" sz="2400" dirty="0"/>
              <a:t> int )</a:t>
            </a:r>
            <a:endParaRPr lang="es-AR" sz="2400" dirty="0"/>
          </a:p>
          <a:p>
            <a:r>
              <a:rPr lang="en-US" sz="2400" dirty="0"/>
              <a:t>AS</a:t>
            </a:r>
            <a:endParaRPr lang="es-AR" sz="2400" dirty="0"/>
          </a:p>
          <a:p>
            <a:r>
              <a:rPr lang="en-US" sz="2400" dirty="0"/>
              <a:t>SELECT Name, </a:t>
            </a:r>
            <a:r>
              <a:rPr lang="en-US" sz="2400" dirty="0" err="1"/>
              <a:t>ProductNumber</a:t>
            </a:r>
            <a:endParaRPr lang="es-AR" sz="2400" dirty="0"/>
          </a:p>
          <a:p>
            <a:r>
              <a:rPr lang="en-US" sz="2400" dirty="0"/>
              <a:t>FROM </a:t>
            </a:r>
            <a:r>
              <a:rPr lang="en-US" sz="2400" dirty="0" err="1"/>
              <a:t>Production.Product</a:t>
            </a:r>
            <a:endParaRPr lang="es-AR" sz="2400" dirty="0"/>
          </a:p>
          <a:p>
            <a:r>
              <a:rPr lang="en-US" sz="2400" dirty="0"/>
              <a:t>WHERE </a:t>
            </a:r>
            <a:r>
              <a:rPr lang="en-US" sz="2400" dirty="0" err="1"/>
              <a:t>DaysToManufacture</a:t>
            </a:r>
            <a:r>
              <a:rPr lang="en-US" sz="2400" dirty="0"/>
              <a:t> BETWEEN @</a:t>
            </a:r>
            <a:r>
              <a:rPr lang="en-US" sz="2400" dirty="0" err="1"/>
              <a:t>dias_desde</a:t>
            </a:r>
            <a:r>
              <a:rPr lang="en-US" sz="2400" dirty="0"/>
              <a:t> AND @</a:t>
            </a:r>
            <a:r>
              <a:rPr lang="en-US" sz="2400" dirty="0" err="1"/>
              <a:t>dias_hasta</a:t>
            </a:r>
            <a:endParaRPr lang="es-AR" sz="2400" dirty="0"/>
          </a:p>
        </p:txBody>
      </p:sp>
    </p:spTree>
    <p:extLst>
      <p:ext uri="{BB962C8B-B14F-4D97-AF65-F5344CB8AC3E}">
        <p14:creationId xmlns:p14="http://schemas.microsoft.com/office/powerpoint/2010/main" val="3605804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dirty="0"/>
              <a:t>Procedimientos</a:t>
            </a:r>
            <a:r>
              <a:rPr lang="en-US" dirty="0"/>
              <a:t>  </a:t>
            </a:r>
            <a:r>
              <a:rPr lang="en-US" dirty="0" err="1"/>
              <a:t>Almacenados</a:t>
            </a:r>
            <a:endParaRPr lang="en-US"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81000" y="914400"/>
            <a:ext cx="8305800" cy="4893647"/>
          </a:xfrm>
          <a:prstGeom prst="rect">
            <a:avLst/>
          </a:prstGeom>
        </p:spPr>
        <p:txBody>
          <a:bodyPr wrap="square" anchor="t">
            <a:spAutoFit/>
          </a:bodyPr>
          <a:lstStyle/>
          <a:p>
            <a:r>
              <a:rPr lang="es-AR" sz="2400" dirty="0"/>
              <a:t>Llamando a Procedimientos con Parámetros</a:t>
            </a:r>
          </a:p>
          <a:p>
            <a:r>
              <a:rPr lang="es-AR" sz="2400" dirty="0"/>
              <a:t>Puede pasar valores a un Procedimiento, separados por comas, tanto por nombre del parámetro, como por posición. No debe mezclar ambos métodos.</a:t>
            </a:r>
          </a:p>
          <a:p>
            <a:r>
              <a:rPr lang="es-AR" sz="2400" dirty="0"/>
              <a:t>La forma: @</a:t>
            </a:r>
            <a:r>
              <a:rPr lang="es-AR" sz="2400" dirty="0" err="1"/>
              <a:t>parametro</a:t>
            </a:r>
            <a:r>
              <a:rPr lang="es-AR" sz="2400" dirty="0"/>
              <a:t> = valor es llamada pasaje por nombre.</a:t>
            </a:r>
          </a:p>
          <a:p>
            <a:r>
              <a:rPr lang="es-AR" sz="2400" dirty="0"/>
              <a:t>Cuando pasa parámetros por nombre, estos pueden ser especificados en cualquier orden.</a:t>
            </a:r>
          </a:p>
          <a:p>
            <a:r>
              <a:rPr lang="es-AR" sz="2400" dirty="0"/>
              <a:t>Incluso pueden omitirse, si tienen un valor por defecto, o si es válido que su valor sea NULL.</a:t>
            </a:r>
          </a:p>
          <a:p>
            <a:r>
              <a:rPr lang="en-US" sz="2400" dirty="0" err="1"/>
              <a:t>Ejemplo</a:t>
            </a:r>
            <a:r>
              <a:rPr lang="en-US" sz="2400" dirty="0"/>
              <a:t>:</a:t>
            </a:r>
            <a:endParaRPr lang="es-AR" sz="2400" dirty="0"/>
          </a:p>
          <a:p>
            <a:r>
              <a:rPr lang="en-US" sz="2400" dirty="0"/>
              <a:t>EXEC </a:t>
            </a:r>
            <a:r>
              <a:rPr lang="en-US" sz="2400" dirty="0" err="1"/>
              <a:t>Production.LongLeadProducts</a:t>
            </a:r>
            <a:r>
              <a:rPr lang="en-US" sz="2400" dirty="0"/>
              <a:t> @MinimumLength=4</a:t>
            </a:r>
            <a:endParaRPr lang="es-AR"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endParaRPr lang="en-US" sz="4800" dirty="0"/>
          </a:p>
        </p:txBody>
      </p:sp>
      <p:sp>
        <p:nvSpPr>
          <p:cNvPr id="6" name="Rectangle 5">
            <a:extLst>
              <a:ext uri="{FF2B5EF4-FFF2-40B4-BE49-F238E27FC236}">
                <a16:creationId xmlns:a16="http://schemas.microsoft.com/office/drawing/2014/main" id="{4262D1BB-6254-4662-B991-C36D56CD03CB}"/>
              </a:ext>
            </a:extLst>
          </p:cNvPr>
          <p:cNvSpPr>
            <a:spLocks noChangeArrowheads="1"/>
          </p:cNvSpPr>
          <p:nvPr/>
        </p:nvSpPr>
        <p:spPr bwMode="auto">
          <a:xfrm>
            <a:off x="68580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BATCHS y SCRIPTS </a:t>
            </a:r>
            <a:endParaRPr kumimoji="0" lang="es-AR" altLang="es-A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1028" name="Picture 13" descr="https://alumni.education/content/323/1461/images/image01.png">
            <a:extLst>
              <a:ext uri="{FF2B5EF4-FFF2-40B4-BE49-F238E27FC236}">
                <a16:creationId xmlns:a16="http://schemas.microsoft.com/office/drawing/2014/main" id="{7C056A90-B5D7-4AAE-AF47-704424D5F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421005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80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2400" dirty="0"/>
              <a:t>Procedimientos</a:t>
            </a:r>
            <a:r>
              <a:rPr lang="en-US" sz="2400" dirty="0"/>
              <a:t>  </a:t>
            </a:r>
            <a:r>
              <a:rPr lang="en-US" sz="2400" dirty="0" err="1"/>
              <a:t>Almacenados</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04800" y="1371600"/>
            <a:ext cx="8305800" cy="3600986"/>
          </a:xfrm>
          <a:prstGeom prst="rect">
            <a:avLst/>
          </a:prstGeom>
        </p:spPr>
        <p:txBody>
          <a:bodyPr wrap="square">
            <a:spAutoFit/>
          </a:bodyPr>
          <a:lstStyle/>
          <a:p>
            <a:r>
              <a:rPr lang="es-AR" sz="2400" dirty="0"/>
              <a:t>La forma de pasar solo los valores (sin los nombres) es llamada pasaje por posición.</a:t>
            </a:r>
          </a:p>
          <a:p>
            <a:r>
              <a:rPr lang="es-AR" sz="2400" dirty="0"/>
              <a:t>En esta forma los parámetros deben estar listados en el orden en que fueron definidos en la sentencia CREATE PROCEDURE.</a:t>
            </a:r>
          </a:p>
          <a:p>
            <a:endParaRPr lang="es-AR" sz="2400" dirty="0"/>
          </a:p>
          <a:p>
            <a:r>
              <a:rPr lang="es-AR" dirty="0"/>
              <a:t>Ejemplo:</a:t>
            </a:r>
          </a:p>
          <a:p>
            <a:r>
              <a:rPr lang="es-AR" dirty="0"/>
              <a:t>EXEC </a:t>
            </a:r>
            <a:r>
              <a:rPr lang="es-AR" dirty="0" err="1"/>
              <a:t>Production.LongLeadProducts</a:t>
            </a:r>
            <a:r>
              <a:rPr lang="es-AR"/>
              <a:t> 4</a:t>
            </a:r>
          </a:p>
          <a:p>
            <a:endParaRPr lang="es-AR"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2400" dirty="0"/>
              <a:t>Procedimientos</a:t>
            </a:r>
            <a:r>
              <a:rPr lang="en-US" sz="2400" dirty="0"/>
              <a:t>  </a:t>
            </a:r>
            <a:r>
              <a:rPr lang="en-US" sz="2400" dirty="0" err="1"/>
              <a:t>Almacenados</a:t>
            </a:r>
            <a:r>
              <a:rPr lang="en-US" sz="2400" dirty="0"/>
              <a:t> - </a:t>
            </a:r>
            <a:r>
              <a:rPr lang="en-US" altLang="es-AR" sz="2400" dirty="0" err="1"/>
              <a:t>parámetros</a:t>
            </a:r>
            <a:r>
              <a:rPr lang="en-US" altLang="es-AR" sz="2400" dirty="0"/>
              <a:t> de </a:t>
            </a:r>
            <a:r>
              <a:rPr lang="en-US" altLang="es-AR" sz="2400" dirty="0" err="1"/>
              <a:t>salida</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Rectangle 3">
            <a:extLst>
              <a:ext uri="{FF2B5EF4-FFF2-40B4-BE49-F238E27FC236}">
                <a16:creationId xmlns:a16="http://schemas.microsoft.com/office/drawing/2014/main" id="{02781BB1-2FB7-497F-8036-C2922F6DA545}"/>
              </a:ext>
            </a:extLst>
          </p:cNvPr>
          <p:cNvSpPr>
            <a:spLocks noChangeArrowheads="1"/>
          </p:cNvSpPr>
          <p:nvPr/>
        </p:nvSpPr>
        <p:spPr bwMode="auto">
          <a:xfrm>
            <a:off x="2590800" y="1524000"/>
            <a:ext cx="6172200" cy="43164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182562" tIns="92075" rIns="182562" bIns="92075">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2000" dirty="0"/>
              <a:t>CREATE PROCEDURE </a:t>
            </a:r>
            <a:r>
              <a:rPr lang="en-US" altLang="es-AR" sz="2000" dirty="0" err="1"/>
              <a:t>proc_producto</a:t>
            </a:r>
            <a:endParaRPr lang="en-US" altLang="es-AR" sz="2000" dirty="0"/>
          </a:p>
          <a:p>
            <a:pPr eaLnBrk="1" hangingPunct="1"/>
            <a:r>
              <a:rPr lang="en-US" altLang="es-AR" sz="2000" dirty="0"/>
              <a:t>@n1 </a:t>
            </a:r>
            <a:r>
              <a:rPr lang="en-US" altLang="es-AR" sz="2000" dirty="0" err="1"/>
              <a:t>smallint</a:t>
            </a:r>
            <a:r>
              <a:rPr lang="en-US" altLang="es-AR" sz="2000" dirty="0"/>
              <a:t>,</a:t>
            </a:r>
          </a:p>
          <a:p>
            <a:pPr eaLnBrk="1" hangingPunct="1"/>
            <a:r>
              <a:rPr lang="en-US" altLang="es-AR" sz="2000" dirty="0"/>
              <a:t>@n2 </a:t>
            </a:r>
            <a:r>
              <a:rPr lang="en-US" altLang="es-AR" sz="2000" dirty="0" err="1"/>
              <a:t>smallint</a:t>
            </a:r>
            <a:r>
              <a:rPr lang="en-US" altLang="es-AR" sz="2000" dirty="0"/>
              <a:t>,</a:t>
            </a:r>
          </a:p>
          <a:p>
            <a:pPr eaLnBrk="1" hangingPunct="1"/>
            <a:r>
              <a:rPr lang="en-US" altLang="es-AR" sz="2000" dirty="0"/>
              <a:t>@resultado </a:t>
            </a:r>
            <a:r>
              <a:rPr lang="en-US" altLang="es-AR" sz="2000" dirty="0" err="1"/>
              <a:t>smallint</a:t>
            </a:r>
            <a:r>
              <a:rPr lang="en-US" altLang="es-AR" sz="2000" dirty="0"/>
              <a:t> OUTPUT</a:t>
            </a:r>
          </a:p>
          <a:p>
            <a:pPr eaLnBrk="1" hangingPunct="1"/>
            <a:r>
              <a:rPr lang="en-US" altLang="es-AR" sz="2000" dirty="0"/>
              <a:t>AS</a:t>
            </a:r>
          </a:p>
          <a:p>
            <a:pPr eaLnBrk="1" hangingPunct="1"/>
            <a:r>
              <a:rPr lang="en-US" altLang="es-AR" sz="2000" dirty="0"/>
              <a:t>   SET @resultado = @n1* @n2</a:t>
            </a:r>
          </a:p>
          <a:p>
            <a:pPr eaLnBrk="1" hangingPunct="1"/>
            <a:endParaRPr lang="en-US" altLang="es-AR" sz="2000" dirty="0"/>
          </a:p>
          <a:p>
            <a:pPr eaLnBrk="1" hangingPunct="1"/>
            <a:r>
              <a:rPr lang="en-US" altLang="es-AR" sz="2000" dirty="0"/>
              <a:t>DECLARE @resp </a:t>
            </a:r>
            <a:r>
              <a:rPr lang="en-US" altLang="es-AR" sz="2000" dirty="0" err="1"/>
              <a:t>smallint</a:t>
            </a:r>
            <a:endParaRPr lang="en-US" altLang="es-AR" sz="2000" dirty="0"/>
          </a:p>
          <a:p>
            <a:pPr eaLnBrk="1" hangingPunct="1"/>
            <a:r>
              <a:rPr lang="en-US" altLang="es-AR" sz="2000" dirty="0"/>
              <a:t>EXECUTE </a:t>
            </a:r>
            <a:r>
              <a:rPr lang="en-US" altLang="es-AR" sz="2000" dirty="0" err="1"/>
              <a:t>proc_producto</a:t>
            </a:r>
            <a:r>
              <a:rPr lang="en-US" altLang="es-AR" sz="2000" dirty="0"/>
              <a:t> 5, 6, @resp OUTPUT</a:t>
            </a:r>
          </a:p>
          <a:p>
            <a:pPr eaLnBrk="1" hangingPunct="1"/>
            <a:r>
              <a:rPr lang="en-US" altLang="es-AR" sz="2000" dirty="0"/>
              <a:t>SELECT 'El </a:t>
            </a:r>
            <a:r>
              <a:rPr lang="en-US" altLang="es-AR" sz="2000" dirty="0" err="1"/>
              <a:t>resultado</a:t>
            </a:r>
            <a:r>
              <a:rPr lang="en-US" altLang="es-AR" sz="2000" dirty="0"/>
              <a:t> es: ' , @resp </a:t>
            </a:r>
          </a:p>
          <a:p>
            <a:pPr>
              <a:lnSpc>
                <a:spcPct val="110000"/>
              </a:lnSpc>
            </a:pPr>
            <a:endParaRPr lang="en-US" altLang="es-AR" sz="2000" dirty="0">
              <a:latin typeface="Lucida Sans Typewriter" panose="020B0509030504030204" pitchFamily="49" charset="0"/>
            </a:endParaRPr>
          </a:p>
          <a:p>
            <a:pPr>
              <a:lnSpc>
                <a:spcPct val="110000"/>
              </a:lnSpc>
            </a:pPr>
            <a:endParaRPr lang="en-US" altLang="es-AR" sz="2000" dirty="0">
              <a:latin typeface="Lucida Sans Typewriter" panose="020B0509030504030204" pitchFamily="49" charset="0"/>
            </a:endParaRPr>
          </a:p>
          <a:p>
            <a:pPr>
              <a:lnSpc>
                <a:spcPct val="110000"/>
              </a:lnSpc>
            </a:pPr>
            <a:r>
              <a:rPr lang="en-US" altLang="es-AR" sz="2400" dirty="0"/>
              <a:t>El </a:t>
            </a:r>
            <a:r>
              <a:rPr lang="en-US" altLang="es-AR" sz="2400" dirty="0" err="1"/>
              <a:t>resultado</a:t>
            </a:r>
            <a:r>
              <a:rPr lang="en-US" altLang="es-AR" sz="2400" dirty="0"/>
              <a:t> es</a:t>
            </a:r>
            <a:r>
              <a:rPr lang="en-US" altLang="es-AR" dirty="0"/>
              <a:t> </a:t>
            </a:r>
            <a:r>
              <a:rPr lang="en-US" altLang="es-AR" sz="2000" dirty="0">
                <a:latin typeface="Lucida Sans Typewriter" panose="020B0509030504030204" pitchFamily="49" charset="0"/>
              </a:rPr>
              <a:t>: 30</a:t>
            </a:r>
          </a:p>
        </p:txBody>
      </p:sp>
      <p:sp>
        <p:nvSpPr>
          <p:cNvPr id="8" name="AutoShape 4">
            <a:extLst>
              <a:ext uri="{FF2B5EF4-FFF2-40B4-BE49-F238E27FC236}">
                <a16:creationId xmlns:a16="http://schemas.microsoft.com/office/drawing/2014/main" id="{4F9F3497-25B3-491B-9815-917A0B1078A6}"/>
              </a:ext>
            </a:extLst>
          </p:cNvPr>
          <p:cNvSpPr>
            <a:spLocks noChangeArrowheads="1"/>
          </p:cNvSpPr>
          <p:nvPr/>
        </p:nvSpPr>
        <p:spPr bwMode="auto">
          <a:xfrm rot="10800000" flipH="1">
            <a:off x="457200" y="4876800"/>
            <a:ext cx="2241550" cy="1346200"/>
          </a:xfrm>
          <a:prstGeom prst="rightArrow">
            <a:avLst>
              <a:gd name="adj1" fmla="val 55694"/>
              <a:gd name="adj2" fmla="val 67575"/>
            </a:avLst>
          </a:prstGeom>
          <a:solidFill>
            <a:srgbClr val="D60093"/>
          </a:solidFill>
          <a:ln w="12700">
            <a:solidFill>
              <a:schemeClr val="tx1"/>
            </a:solidFill>
            <a:miter lim="800000"/>
            <a:headEnd/>
            <a:tailEnd/>
          </a:ln>
          <a:effectLst>
            <a:outerShdw dist="107763" dir="2700000" algn="ctr" rotWithShape="0">
              <a:schemeClr val="folHlink"/>
            </a:outerShdw>
          </a:effectLst>
        </p:spPr>
        <p:txBody>
          <a:bodyPr rot="10800000" wrap="none" anchor="ctr"/>
          <a:lstStyle/>
          <a:p>
            <a:pPr>
              <a:lnSpc>
                <a:spcPct val="75000"/>
              </a:lnSpc>
              <a:defRPr/>
            </a:pPr>
            <a:r>
              <a:rPr lang="en-US" sz="2000" b="1">
                <a:solidFill>
                  <a:schemeClr val="bg1"/>
                </a:solidFill>
                <a:effectLst>
                  <a:outerShdw blurRad="38100" dist="38100" dir="2700000" algn="tl">
                    <a:srgbClr val="000000"/>
                  </a:outerShdw>
                </a:effectLst>
                <a:latin typeface="Arial Narrow" pitchFamily="34" charset="0"/>
                <a:cs typeface="Arial" charset="0"/>
              </a:rPr>
              <a:t>Resultados del </a:t>
            </a:r>
            <a:br>
              <a:rPr lang="en-US" sz="2000" b="1">
                <a:solidFill>
                  <a:schemeClr val="bg1"/>
                </a:solidFill>
                <a:effectLst>
                  <a:outerShdw blurRad="38100" dist="38100" dir="2700000" algn="tl">
                    <a:srgbClr val="000000"/>
                  </a:outerShdw>
                </a:effectLst>
                <a:latin typeface="Arial Narrow" pitchFamily="34" charset="0"/>
                <a:cs typeface="Arial" charset="0"/>
              </a:rPr>
            </a:br>
            <a:r>
              <a:rPr lang="en-US" sz="2000" b="1">
                <a:solidFill>
                  <a:schemeClr val="bg1"/>
                </a:solidFill>
                <a:effectLst>
                  <a:outerShdw blurRad="38100" dist="38100" dir="2700000" algn="tl">
                    <a:srgbClr val="000000"/>
                  </a:outerShdw>
                </a:effectLst>
                <a:latin typeface="Arial Narrow" pitchFamily="34" charset="0"/>
                <a:cs typeface="Arial" charset="0"/>
              </a:rPr>
              <a:t>SP</a:t>
            </a:r>
          </a:p>
        </p:txBody>
      </p:sp>
      <p:sp>
        <p:nvSpPr>
          <p:cNvPr id="9" name="AutoShape 5">
            <a:extLst>
              <a:ext uri="{FF2B5EF4-FFF2-40B4-BE49-F238E27FC236}">
                <a16:creationId xmlns:a16="http://schemas.microsoft.com/office/drawing/2014/main" id="{2366BD50-9369-4D74-82B9-15C100914133}"/>
              </a:ext>
            </a:extLst>
          </p:cNvPr>
          <p:cNvSpPr>
            <a:spLocks noChangeArrowheads="1"/>
          </p:cNvSpPr>
          <p:nvPr/>
        </p:nvSpPr>
        <p:spPr bwMode="auto">
          <a:xfrm rot="10800000" flipH="1">
            <a:off x="457200" y="3429000"/>
            <a:ext cx="2241550" cy="1358900"/>
          </a:xfrm>
          <a:prstGeom prst="rightArrow">
            <a:avLst>
              <a:gd name="adj1" fmla="val 55694"/>
              <a:gd name="adj2" fmla="val 66944"/>
            </a:avLst>
          </a:prstGeom>
          <a:solidFill>
            <a:srgbClr val="D60093"/>
          </a:solidFill>
          <a:ln w="12700">
            <a:solidFill>
              <a:schemeClr val="tx1"/>
            </a:solidFill>
            <a:miter lim="800000"/>
            <a:headEnd/>
            <a:tailEnd/>
          </a:ln>
          <a:effectLst>
            <a:outerShdw dist="107763" dir="2700000" algn="ctr" rotWithShape="0">
              <a:schemeClr val="folHlink"/>
            </a:outerShdw>
          </a:effectLst>
        </p:spPr>
        <p:txBody>
          <a:bodyPr rot="10800000" wrap="none" anchor="ctr"/>
          <a:lstStyle/>
          <a:p>
            <a:pPr>
              <a:lnSpc>
                <a:spcPct val="75000"/>
              </a:lnSpc>
              <a:defRPr/>
            </a:pPr>
            <a:r>
              <a:rPr lang="en-US" sz="2000" b="1" dirty="0" err="1">
                <a:solidFill>
                  <a:schemeClr val="bg1"/>
                </a:solidFill>
                <a:effectLst>
                  <a:outerShdw blurRad="38100" dist="38100" dir="2700000" algn="tl">
                    <a:srgbClr val="000000"/>
                  </a:outerShdw>
                </a:effectLst>
                <a:latin typeface="Arial Narrow" pitchFamily="34" charset="0"/>
                <a:cs typeface="Arial" charset="0"/>
              </a:rPr>
              <a:t>Ejecución</a:t>
            </a:r>
            <a:r>
              <a:rPr lang="en-US" sz="2000" b="1" dirty="0">
                <a:solidFill>
                  <a:schemeClr val="bg1"/>
                </a:solidFill>
                <a:effectLst>
                  <a:outerShdw blurRad="38100" dist="38100" dir="2700000" algn="tl">
                    <a:srgbClr val="000000"/>
                  </a:outerShdw>
                </a:effectLst>
                <a:latin typeface="Arial Narrow" pitchFamily="34" charset="0"/>
                <a:cs typeface="Arial" charset="0"/>
              </a:rPr>
              <a:t> del </a:t>
            </a:r>
            <a:br>
              <a:rPr lang="en-US" sz="2000" b="1" dirty="0">
                <a:solidFill>
                  <a:schemeClr val="bg1"/>
                </a:solidFill>
                <a:effectLst>
                  <a:outerShdw blurRad="38100" dist="38100" dir="2700000" algn="tl">
                    <a:srgbClr val="000000"/>
                  </a:outerShdw>
                </a:effectLst>
                <a:latin typeface="Arial Narrow" pitchFamily="34" charset="0"/>
                <a:cs typeface="Arial" charset="0"/>
              </a:rPr>
            </a:br>
            <a:r>
              <a:rPr lang="en-US" sz="2000" b="1" dirty="0">
                <a:solidFill>
                  <a:schemeClr val="bg1"/>
                </a:solidFill>
                <a:effectLst>
                  <a:outerShdw blurRad="38100" dist="38100" dir="2700000" algn="tl">
                    <a:srgbClr val="000000"/>
                  </a:outerShdw>
                </a:effectLst>
                <a:latin typeface="Arial Narrow" pitchFamily="34" charset="0"/>
                <a:cs typeface="Arial" charset="0"/>
              </a:rPr>
              <a:t>SP</a:t>
            </a:r>
          </a:p>
        </p:txBody>
      </p:sp>
      <p:sp>
        <p:nvSpPr>
          <p:cNvPr id="10" name="AutoShape 6">
            <a:extLst>
              <a:ext uri="{FF2B5EF4-FFF2-40B4-BE49-F238E27FC236}">
                <a16:creationId xmlns:a16="http://schemas.microsoft.com/office/drawing/2014/main" id="{CC83F6AC-CA46-422C-94F3-A88BCB33D950}"/>
              </a:ext>
            </a:extLst>
          </p:cNvPr>
          <p:cNvSpPr>
            <a:spLocks noChangeArrowheads="1"/>
          </p:cNvSpPr>
          <p:nvPr/>
        </p:nvSpPr>
        <p:spPr bwMode="auto">
          <a:xfrm rot="10800000" flipH="1">
            <a:off x="457200" y="1524000"/>
            <a:ext cx="2241550" cy="1358900"/>
          </a:xfrm>
          <a:prstGeom prst="rightArrow">
            <a:avLst>
              <a:gd name="adj1" fmla="val 55694"/>
              <a:gd name="adj2" fmla="val 66944"/>
            </a:avLst>
          </a:prstGeom>
          <a:solidFill>
            <a:srgbClr val="D60093"/>
          </a:solidFill>
          <a:ln w="12700">
            <a:solidFill>
              <a:schemeClr val="tx1"/>
            </a:solidFill>
            <a:miter lim="800000"/>
            <a:headEnd/>
            <a:tailEnd/>
          </a:ln>
          <a:effectLst>
            <a:outerShdw dist="107763" dir="2700000" algn="ctr" rotWithShape="0">
              <a:schemeClr val="folHlink"/>
            </a:outerShdw>
          </a:effectLst>
        </p:spPr>
        <p:txBody>
          <a:bodyPr rot="10800000" wrap="none" anchor="ctr"/>
          <a:lstStyle/>
          <a:p>
            <a:pPr>
              <a:lnSpc>
                <a:spcPct val="75000"/>
              </a:lnSpc>
              <a:defRPr/>
            </a:pPr>
            <a:r>
              <a:rPr lang="en-US" sz="2000" b="1" dirty="0" err="1">
                <a:solidFill>
                  <a:schemeClr val="bg1"/>
                </a:solidFill>
                <a:effectLst>
                  <a:outerShdw blurRad="38100" dist="38100" dir="2700000" algn="tl">
                    <a:srgbClr val="000000"/>
                  </a:outerShdw>
                </a:effectLst>
                <a:latin typeface="Arial Narrow" pitchFamily="34" charset="0"/>
                <a:cs typeface="Arial" charset="0"/>
              </a:rPr>
              <a:t>Creación</a:t>
            </a:r>
            <a:r>
              <a:rPr lang="en-US" sz="2000" b="1" dirty="0">
                <a:solidFill>
                  <a:schemeClr val="bg1"/>
                </a:solidFill>
                <a:effectLst>
                  <a:outerShdw blurRad="38100" dist="38100" dir="2700000" algn="tl">
                    <a:srgbClr val="000000"/>
                  </a:outerShdw>
                </a:effectLst>
                <a:latin typeface="Arial Narrow" pitchFamily="34" charset="0"/>
                <a:cs typeface="Arial" charset="0"/>
              </a:rPr>
              <a:t> del </a:t>
            </a:r>
            <a:br>
              <a:rPr lang="en-US" sz="2000" b="1" dirty="0">
                <a:solidFill>
                  <a:schemeClr val="bg1"/>
                </a:solidFill>
                <a:effectLst>
                  <a:outerShdw blurRad="38100" dist="38100" dir="2700000" algn="tl">
                    <a:srgbClr val="000000"/>
                  </a:outerShdw>
                </a:effectLst>
                <a:latin typeface="Arial Narrow" pitchFamily="34" charset="0"/>
                <a:cs typeface="Arial" charset="0"/>
              </a:rPr>
            </a:br>
            <a:r>
              <a:rPr lang="en-US" sz="2000" b="1" dirty="0">
                <a:solidFill>
                  <a:schemeClr val="bg1"/>
                </a:solidFill>
                <a:effectLst>
                  <a:outerShdw blurRad="38100" dist="38100" dir="2700000" algn="tl">
                    <a:srgbClr val="000000"/>
                  </a:outerShdw>
                </a:effectLst>
                <a:latin typeface="Arial Narrow" pitchFamily="34" charset="0"/>
                <a:cs typeface="Arial" charset="0"/>
              </a:rPr>
              <a:t>SP</a:t>
            </a:r>
          </a:p>
        </p:txBody>
      </p:sp>
    </p:spTree>
    <p:extLst>
      <p:ext uri="{BB962C8B-B14F-4D97-AF65-F5344CB8AC3E}">
        <p14:creationId xmlns:p14="http://schemas.microsoft.com/office/powerpoint/2010/main" val="35853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2800" b="1" dirty="0"/>
              <a:t>Manejo</a:t>
            </a:r>
            <a:r>
              <a:rPr lang="en-US" sz="2800" b="1" dirty="0"/>
              <a:t> de </a:t>
            </a:r>
            <a:r>
              <a:rPr lang="es-AR" sz="2800" b="1" dirty="0"/>
              <a:t>Errores</a:t>
            </a:r>
            <a:r>
              <a:rPr lang="en-US" sz="2800" b="1" dirty="0"/>
              <a:t> con SQL</a:t>
            </a:r>
          </a:p>
        </p:txBody>
      </p:sp>
      <p:sp>
        <p:nvSpPr>
          <p:cNvPr id="3" name="Rectangle 2">
            <a:extLst>
              <a:ext uri="{FF2B5EF4-FFF2-40B4-BE49-F238E27FC236}">
                <a16:creationId xmlns:a16="http://schemas.microsoft.com/office/drawing/2014/main" id="{76F07C3B-50A5-4546-86A1-75A018A3064F}"/>
              </a:ext>
            </a:extLst>
          </p:cNvPr>
          <p:cNvSpPr/>
          <p:nvPr/>
        </p:nvSpPr>
        <p:spPr>
          <a:xfrm>
            <a:off x="381000" y="1143000"/>
            <a:ext cx="8305800" cy="5604739"/>
          </a:xfrm>
          <a:prstGeom prst="rect">
            <a:avLst/>
          </a:prstGeom>
        </p:spPr>
        <p:txBody>
          <a:bodyPr wrap="square">
            <a:spAutoFit/>
          </a:bodyPr>
          <a:lstStyle/>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TRY – CATCH</a:t>
            </a:r>
          </a:p>
          <a:p>
            <a:pPr marL="285750" indent="-285750">
              <a:lnSpc>
                <a:spcPct val="107000"/>
              </a:lnSpc>
              <a:spcAft>
                <a:spcPts val="800"/>
              </a:spcAft>
              <a:buFont typeface="Arial" panose="020B0604020202020204" pitchFamily="34" charset="0"/>
              <a:buChar char="•"/>
            </a:pPr>
            <a:r>
              <a:rPr lang="es-AR" sz="2000" dirty="0"/>
              <a:t>Al igual que en otros lenguajes como C#.NET se puede abrir un TRY para la secuencia de comandos que podrían dar error y un CATCH para realizar un “deshacer” si esto ocurre.</a:t>
            </a:r>
          </a:p>
          <a:p>
            <a:pPr marL="285750" indent="-285750">
              <a:lnSpc>
                <a:spcPct val="107000"/>
              </a:lnSpc>
              <a:spcAft>
                <a:spcPts val="800"/>
              </a:spcAft>
              <a:buFont typeface="Arial" panose="020B0604020202020204" pitchFamily="34" charset="0"/>
              <a:buChar char="•"/>
            </a:pPr>
            <a:r>
              <a:rPr lang="es-AR" sz="2000" dirty="0"/>
              <a:t>Se puede incluir un grupo de instrucciones T-SQL en un bloque TRY. Si se produce un error en el bloque TRY, el control se transfiere a otro grupo de instrucciones que está incluido en un bloque CATCH.</a:t>
            </a:r>
          </a:p>
          <a:p>
            <a:pPr>
              <a:lnSpc>
                <a:spcPct val="107000"/>
              </a:lnSpc>
              <a:spcAft>
                <a:spcPts val="800"/>
              </a:spcAft>
            </a:pPr>
            <a:endParaRPr lang="es-AR" sz="2000" dirty="0"/>
          </a:p>
          <a:p>
            <a:r>
              <a:rPr lang="en-US" sz="2000" b="1" dirty="0" err="1"/>
              <a:t>Sintaxis</a:t>
            </a:r>
            <a:r>
              <a:rPr lang="en-US" sz="2000" b="1" dirty="0"/>
              <a:t> </a:t>
            </a:r>
            <a:endParaRPr lang="es-AR" sz="2000" dirty="0"/>
          </a:p>
          <a:p>
            <a:r>
              <a:rPr lang="en-US" sz="2000" dirty="0"/>
              <a:t>BEGIN TRY</a:t>
            </a:r>
            <a:endParaRPr lang="es-AR" sz="2000" dirty="0"/>
          </a:p>
          <a:p>
            <a:r>
              <a:rPr lang="en-US" sz="2000" dirty="0"/>
              <a:t>     { </a:t>
            </a:r>
            <a:r>
              <a:rPr lang="en-US" sz="2000" dirty="0" err="1"/>
              <a:t>sql_statement</a:t>
            </a:r>
            <a:r>
              <a:rPr lang="en-US" sz="2000" dirty="0"/>
              <a:t> | </a:t>
            </a:r>
            <a:r>
              <a:rPr lang="en-US" sz="2000" dirty="0" err="1"/>
              <a:t>statement_block</a:t>
            </a:r>
            <a:r>
              <a:rPr lang="en-US" sz="2000" dirty="0"/>
              <a:t> }</a:t>
            </a:r>
            <a:endParaRPr lang="es-AR" sz="2000" dirty="0"/>
          </a:p>
          <a:p>
            <a:r>
              <a:rPr lang="en-US" sz="2000" dirty="0"/>
              <a:t>END TRY</a:t>
            </a:r>
            <a:endParaRPr lang="es-AR" sz="2000" dirty="0"/>
          </a:p>
          <a:p>
            <a:r>
              <a:rPr lang="en-US" sz="2000" dirty="0"/>
              <a:t>BEGIN CATCH</a:t>
            </a:r>
            <a:endParaRPr lang="es-AR" sz="2000" dirty="0"/>
          </a:p>
          <a:p>
            <a:r>
              <a:rPr lang="en-US" sz="2000" dirty="0"/>
              <a:t>     { </a:t>
            </a:r>
            <a:r>
              <a:rPr lang="en-US" sz="2000" dirty="0" err="1"/>
              <a:t>sql_statement</a:t>
            </a:r>
            <a:r>
              <a:rPr lang="en-US" sz="2000" dirty="0"/>
              <a:t> | </a:t>
            </a:r>
            <a:r>
              <a:rPr lang="en-US" sz="2000" dirty="0" err="1"/>
              <a:t>statement_block</a:t>
            </a:r>
            <a:r>
              <a:rPr lang="en-US" sz="2000" dirty="0"/>
              <a:t> }</a:t>
            </a:r>
            <a:endParaRPr lang="es-AR" sz="2000" dirty="0"/>
          </a:p>
          <a:p>
            <a:r>
              <a:rPr lang="es-AR" sz="2000" dirty="0"/>
              <a:t>END CATCH</a:t>
            </a:r>
          </a:p>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5804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000" b="1" dirty="0"/>
              <a:t>Funciones definidas por el usuario</a:t>
            </a:r>
            <a:endParaRPr lang="es-AR" sz="40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152400" y="914400"/>
            <a:ext cx="8534400" cy="6555641"/>
          </a:xfrm>
          <a:prstGeom prst="rect">
            <a:avLst/>
          </a:prstGeom>
        </p:spPr>
        <p:txBody>
          <a:bodyPr wrap="square" anchor="t">
            <a:spAutoFit/>
          </a:bodyPr>
          <a:lstStyle/>
          <a:p>
            <a:pPr marL="571500" indent="-571500">
              <a:buFont typeface="Arial" panose="020B0604020202020204" pitchFamily="34" charset="0"/>
              <a:buChar char="•"/>
            </a:pPr>
            <a:r>
              <a:rPr lang="es-ES" altLang="es-AR" sz="3000" dirty="0"/>
              <a:t>Es un conjunto de sentencias que operan como una unidad lógica. </a:t>
            </a:r>
          </a:p>
          <a:p>
            <a:pPr marL="571500" indent="-571500">
              <a:buFont typeface="Arial" panose="020B0604020202020204" pitchFamily="34" charset="0"/>
              <a:buChar char="•"/>
            </a:pPr>
            <a:r>
              <a:rPr lang="es-ES" altLang="es-AR" sz="3000" dirty="0"/>
              <a:t>Tiene un nombre, retorna un valor de salida y opcionalmente acepta parámetros de entrada. </a:t>
            </a:r>
          </a:p>
          <a:p>
            <a:pPr marL="571500" indent="-571500">
              <a:buFont typeface="Arial" panose="020B0604020202020204" pitchFamily="34" charset="0"/>
              <a:buChar char="•"/>
            </a:pPr>
            <a:r>
              <a:rPr lang="es-ES" altLang="es-AR" sz="3000" dirty="0"/>
              <a:t>Las funciones de SQL Server no pueden ser modificadas, las funciones definidas por el usuario si. </a:t>
            </a:r>
          </a:p>
          <a:p>
            <a:pPr marL="571500" indent="-571500">
              <a:buFont typeface="Arial" panose="020B0604020202020204" pitchFamily="34" charset="0"/>
              <a:buChar char="•"/>
            </a:pPr>
            <a:r>
              <a:rPr lang="es-AR" sz="3000" dirty="0"/>
              <a:t>La adición de funciones al lenguaje del SQL solucionara los problemas de reutilización del código, dando mayor flexibilidad al programar las consultas de SQL.</a:t>
            </a:r>
            <a:endParaRPr lang="en-US" altLang="es-AR" sz="3000" dirty="0"/>
          </a:p>
          <a:p>
            <a:endParaRPr lang="en-US" sz="3000" dirty="0"/>
          </a:p>
          <a:p>
            <a:endParaRPr lang="es-ES" sz="3000" dirty="0"/>
          </a:p>
        </p:txBody>
      </p:sp>
    </p:spTree>
    <p:extLst>
      <p:ext uri="{BB962C8B-B14F-4D97-AF65-F5344CB8AC3E}">
        <p14:creationId xmlns:p14="http://schemas.microsoft.com/office/powerpoint/2010/main" val="360580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2400" b="1" dirty="0" err="1"/>
              <a:t>Tipos</a:t>
            </a:r>
            <a:r>
              <a:rPr lang="en-US" sz="2400" b="1" dirty="0"/>
              <a:t> de </a:t>
            </a:r>
            <a:r>
              <a:rPr lang="en-US" sz="2400" b="1" dirty="0" err="1"/>
              <a:t>Funciones</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3" name="Rectangle 2">
            <a:extLst>
              <a:ext uri="{FF2B5EF4-FFF2-40B4-BE49-F238E27FC236}">
                <a16:creationId xmlns:a16="http://schemas.microsoft.com/office/drawing/2014/main" id="{0C74A24E-E11F-4B2F-8E71-A7E8E6222890}"/>
              </a:ext>
            </a:extLst>
          </p:cNvPr>
          <p:cNvSpPr/>
          <p:nvPr/>
        </p:nvSpPr>
        <p:spPr>
          <a:xfrm>
            <a:off x="228600" y="990600"/>
            <a:ext cx="8458200" cy="486287"/>
          </a:xfrm>
          <a:prstGeom prst="rect">
            <a:avLst/>
          </a:prstGeom>
        </p:spPr>
        <p:txBody>
          <a:bodyPr wrap="square">
            <a:spAutoFit/>
          </a:bodyPr>
          <a:lstStyle/>
          <a:p>
            <a:pPr>
              <a:lnSpc>
                <a:spcPct val="80000"/>
              </a:lnSpc>
            </a:pPr>
            <a:endParaRPr lang="en-US" altLang="es-AR" sz="3200" dirty="0">
              <a:solidFill>
                <a:srgbClr val="000000"/>
              </a:solidFill>
            </a:endParaRPr>
          </a:p>
        </p:txBody>
      </p:sp>
      <p:graphicFrame>
        <p:nvGraphicFramePr>
          <p:cNvPr id="5" name="Table 4">
            <a:extLst>
              <a:ext uri="{FF2B5EF4-FFF2-40B4-BE49-F238E27FC236}">
                <a16:creationId xmlns:a16="http://schemas.microsoft.com/office/drawing/2014/main" id="{856F57FB-7AC6-4742-B57D-BE29950118ED}"/>
              </a:ext>
            </a:extLst>
          </p:cNvPr>
          <p:cNvGraphicFramePr>
            <a:graphicFrameLocks noGrp="1"/>
          </p:cNvGraphicFramePr>
          <p:nvPr>
            <p:extLst>
              <p:ext uri="{D42A27DB-BD31-4B8C-83A1-F6EECF244321}">
                <p14:modId xmlns:p14="http://schemas.microsoft.com/office/powerpoint/2010/main" val="1375069399"/>
              </p:ext>
            </p:extLst>
          </p:nvPr>
        </p:nvGraphicFramePr>
        <p:xfrm>
          <a:off x="322053" y="2126411"/>
          <a:ext cx="8382000" cy="3581400"/>
        </p:xfrm>
        <a:graphic>
          <a:graphicData uri="http://schemas.openxmlformats.org/drawingml/2006/table">
            <a:tbl>
              <a:tblPr/>
              <a:tblGrid>
                <a:gridCol w="1542174">
                  <a:extLst>
                    <a:ext uri="{9D8B030D-6E8A-4147-A177-3AD203B41FA5}">
                      <a16:colId xmlns:a16="http://schemas.microsoft.com/office/drawing/2014/main" val="2570764039"/>
                    </a:ext>
                  </a:extLst>
                </a:gridCol>
                <a:gridCol w="6839826">
                  <a:extLst>
                    <a:ext uri="{9D8B030D-6E8A-4147-A177-3AD203B41FA5}">
                      <a16:colId xmlns:a16="http://schemas.microsoft.com/office/drawing/2014/main" val="2727835207"/>
                    </a:ext>
                  </a:extLst>
                </a:gridCol>
              </a:tblGrid>
              <a:tr h="1109283">
                <a:tc>
                  <a:txBody>
                    <a:bodyPr/>
                    <a:lstStyle/>
                    <a:p>
                      <a:pPr algn="l" rtl="0" fontAlgn="base"/>
                      <a:r>
                        <a:rPr lang="es-AR" sz="1600" b="0" i="0" dirty="0">
                          <a:effectLst/>
                          <a:latin typeface="Times New Roman" panose="02020603050405020304" pitchFamily="18" charset="0"/>
                        </a:rPr>
                        <a:t>Funciones Escalares </a:t>
                      </a:r>
                      <a:endParaRPr lang="es-AR" sz="1600" b="0" i="0" dirty="0">
                        <a:effectLst/>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s-AR" sz="1600" b="0" i="0" dirty="0">
                          <a:effectLst/>
                          <a:latin typeface="Times New Roman" panose="02020603050405020304" pitchFamily="18" charset="0"/>
                        </a:rPr>
                        <a:t>Devuelven un solo valor del tipo definido en la cláusula RETURNS.  </a:t>
                      </a:r>
                      <a:endParaRPr lang="es-AR" sz="1600" b="0" i="0" dirty="0">
                        <a:effectLst/>
                      </a:endParaRPr>
                    </a:p>
                    <a:p>
                      <a:pPr algn="l" rtl="0" fontAlgn="base"/>
                      <a:r>
                        <a:rPr lang="es-AR" sz="1600" b="0" i="0" dirty="0">
                          <a:effectLst/>
                          <a:latin typeface="Times New Roman" panose="02020603050405020304" pitchFamily="18" charset="0"/>
                        </a:rPr>
                        <a:t>Este tipo de funciones es sintácticamente similar a las funciones del Sistema tales como COUNT() o MAX(). </a:t>
                      </a:r>
                      <a:endParaRPr lang="es-AR" sz="1600" b="0" i="0" dirty="0">
                        <a:effectLst/>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0755953"/>
                  </a:ext>
                </a:extLst>
              </a:tr>
              <a:tr h="1109283">
                <a:tc>
                  <a:txBody>
                    <a:bodyPr/>
                    <a:lstStyle/>
                    <a:p>
                      <a:pPr algn="l" rtl="0" fontAlgn="base"/>
                      <a:r>
                        <a:rPr lang="es-AR" sz="1600" b="0" i="0" dirty="0">
                          <a:effectLst/>
                          <a:latin typeface="Times New Roman" panose="02020603050405020304" pitchFamily="18" charset="0"/>
                        </a:rPr>
                        <a:t>Funciones Tabulares En Línea </a:t>
                      </a:r>
                      <a:endParaRPr lang="es-AR" sz="1600"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s-AR" sz="1600" b="0" i="0" dirty="0">
                          <a:effectLst/>
                          <a:latin typeface="Times New Roman" panose="02020603050405020304" pitchFamily="18" charset="0"/>
                        </a:rPr>
                        <a:t>Devuelven una tabla que es el resultado de una sola sentencia SELECT. Es similar a una Vista, pero ofrecen más flexibilidad que una Vista porque se le pueden suministrar parámetros a la Función. </a:t>
                      </a:r>
                      <a:endParaRPr lang="es-AR" sz="1600"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09324138"/>
                  </a:ext>
                </a:extLst>
              </a:tr>
              <a:tr h="1362834">
                <a:tc>
                  <a:txBody>
                    <a:bodyPr/>
                    <a:lstStyle/>
                    <a:p>
                      <a:pPr algn="l" rtl="0" fontAlgn="base"/>
                      <a:r>
                        <a:rPr lang="es-AR" sz="1600" b="0" i="0" dirty="0">
                          <a:effectLst/>
                          <a:latin typeface="Times New Roman" panose="02020603050405020304" pitchFamily="18" charset="0"/>
                        </a:rPr>
                        <a:t>Funciones Tabulares Multi-sentencia </a:t>
                      </a:r>
                      <a:endParaRPr lang="es-AR" sz="1600"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s-AR" sz="1600" b="0" i="0" dirty="0">
                          <a:effectLst/>
                          <a:latin typeface="Times New Roman" panose="02020603050405020304" pitchFamily="18" charset="0"/>
                        </a:rPr>
                        <a:t>Devuelve una Tabla construida por una o más sentencias </a:t>
                      </a:r>
                      <a:r>
                        <a:rPr lang="es-AR" sz="1600" b="0" i="0" dirty="0" err="1">
                          <a:effectLst/>
                          <a:latin typeface="Times New Roman" panose="02020603050405020304" pitchFamily="18" charset="0"/>
                        </a:rPr>
                        <a:t>Transact</a:t>
                      </a:r>
                      <a:r>
                        <a:rPr lang="es-AR" sz="1600" b="0" i="0" dirty="0">
                          <a:effectLst/>
                          <a:latin typeface="Times New Roman" panose="02020603050405020304" pitchFamily="18" charset="0"/>
                        </a:rPr>
                        <a:t>-SQL. Es similar a un Procedimiento Almacenado, pero a diferencia de este último, la Vista puede referenciarse en la cláusula FROM de una sentencia SELECT como si se tratase de una Tabla.  </a:t>
                      </a:r>
                      <a:endParaRPr lang="es-AR" sz="1600"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12356606"/>
                  </a:ext>
                </a:extLst>
              </a:tr>
            </a:tbl>
          </a:graphicData>
        </a:graphic>
      </p:graphicFrame>
      <p:sp>
        <p:nvSpPr>
          <p:cNvPr id="7" name="Rectangle 1">
            <a:extLst>
              <a:ext uri="{FF2B5EF4-FFF2-40B4-BE49-F238E27FC236}">
                <a16:creationId xmlns:a16="http://schemas.microsoft.com/office/drawing/2014/main" id="{36F045C9-8929-427B-8C24-9D9556CC9B8E}"/>
              </a:ext>
            </a:extLst>
          </p:cNvPr>
          <p:cNvSpPr>
            <a:spLocks noChangeArrowheads="1"/>
          </p:cNvSpPr>
          <p:nvPr/>
        </p:nvSpPr>
        <p:spPr bwMode="auto">
          <a:xfrm>
            <a:off x="304800" y="1367009"/>
            <a:ext cx="63143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 Server provee diferentes tipos de funciones: </a:t>
            </a:r>
            <a:endParaRPr kumimoji="0" lang="es-AR" altLang="es-AR"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54437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2400" b="1" dirty="0" err="1"/>
              <a:t>Funciones</a:t>
            </a:r>
            <a:r>
              <a:rPr lang="en-US" sz="2400" b="1" dirty="0"/>
              <a:t> </a:t>
            </a:r>
            <a:r>
              <a:rPr lang="en-US" sz="2400" b="1" dirty="0" err="1"/>
              <a:t>Escalares</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Rectangle 4">
            <a:extLst>
              <a:ext uri="{FF2B5EF4-FFF2-40B4-BE49-F238E27FC236}">
                <a16:creationId xmlns:a16="http://schemas.microsoft.com/office/drawing/2014/main" id="{108B9688-1444-4ECB-B742-C36A02E2F58A}"/>
              </a:ext>
            </a:extLst>
          </p:cNvPr>
          <p:cNvSpPr/>
          <p:nvPr/>
        </p:nvSpPr>
        <p:spPr>
          <a:xfrm>
            <a:off x="228600" y="990600"/>
            <a:ext cx="8686800" cy="5355312"/>
          </a:xfrm>
          <a:prstGeom prst="rect">
            <a:avLst/>
          </a:prstGeom>
        </p:spPr>
        <p:txBody>
          <a:bodyPr wrap="square" anchor="t">
            <a:spAutoFit/>
          </a:bodyPr>
          <a:lstStyle/>
          <a:p>
            <a:pPr fontAlgn="base"/>
            <a:r>
              <a:rPr lang="es-AR" b="1" dirty="0">
                <a:latin typeface="Times New Roman" panose="02020603050405020304" pitchFamily="18" charset="0"/>
              </a:rPr>
              <a:t>Funciones Escalares</a:t>
            </a:r>
          </a:p>
          <a:p>
            <a:pPr fontAlgn="base"/>
            <a:r>
              <a:rPr lang="es-AR" dirty="0"/>
              <a:t>Una Función Escalar devuelve un solo valor. El valor que devuelven es un tipo de dato escalar, tal como </a:t>
            </a:r>
            <a:r>
              <a:rPr lang="es-AR" dirty="0" err="1"/>
              <a:t>int</a:t>
            </a:r>
            <a:r>
              <a:rPr lang="es-AR" dirty="0"/>
              <a:t>, </a:t>
            </a:r>
            <a:r>
              <a:rPr lang="es-AR" dirty="0" err="1"/>
              <a:t>money</a:t>
            </a:r>
            <a:r>
              <a:rPr lang="es-AR" dirty="0"/>
              <a:t>, </a:t>
            </a:r>
            <a:r>
              <a:rPr lang="es-AR" dirty="0" err="1"/>
              <a:t>varchar</a:t>
            </a:r>
            <a:r>
              <a:rPr lang="es-AR" dirty="0"/>
              <a:t>, real, etc.</a:t>
            </a:r>
            <a:r>
              <a:rPr lang="es-AR" b="1" dirty="0">
                <a:latin typeface="Times New Roman" panose="02020603050405020304" pitchFamily="18" charset="0"/>
              </a:rPr>
              <a:t> </a:t>
            </a:r>
          </a:p>
          <a:p>
            <a:pPr fontAlgn="base"/>
            <a:endParaRPr lang="es-AR" b="1" dirty="0">
              <a:latin typeface="Times New Roman" panose="02020603050405020304" pitchFamily="18" charset="0"/>
            </a:endParaRPr>
          </a:p>
          <a:p>
            <a:pPr fontAlgn="base"/>
            <a:r>
              <a:rPr lang="es-AR" dirty="0"/>
              <a:t>El cuerpo de la Función es definido por un bloque BEGIN…END , contiene las sentencias </a:t>
            </a:r>
            <a:r>
              <a:rPr lang="es-AR" dirty="0" err="1"/>
              <a:t>Transact</a:t>
            </a:r>
            <a:r>
              <a:rPr lang="es-AR" dirty="0"/>
              <a:t>-SQL que devuelven el valor.</a:t>
            </a:r>
          </a:p>
          <a:p>
            <a:pPr fontAlgn="base"/>
            <a:r>
              <a:rPr lang="es-AR" dirty="0"/>
              <a:t>Ejemplo:</a:t>
            </a:r>
          </a:p>
          <a:p>
            <a:pPr fontAlgn="base"/>
            <a:r>
              <a:rPr lang="en-US" dirty="0"/>
              <a:t>CREATE FUNCTION </a:t>
            </a:r>
            <a:r>
              <a:rPr lang="en-US" dirty="0" err="1"/>
              <a:t>Sales.SumSold</a:t>
            </a:r>
            <a:r>
              <a:rPr lang="en-US" dirty="0"/>
              <a:t>(@</a:t>
            </a:r>
            <a:r>
              <a:rPr lang="en-US" dirty="0" err="1"/>
              <a:t>ProductID</a:t>
            </a:r>
            <a:r>
              <a:rPr lang="en-US" dirty="0"/>
              <a:t> int) RETURNS int  </a:t>
            </a:r>
          </a:p>
          <a:p>
            <a:pPr fontAlgn="base"/>
            <a:r>
              <a:rPr lang="en-US" dirty="0"/>
              <a:t>AS  </a:t>
            </a:r>
          </a:p>
          <a:p>
            <a:pPr fontAlgn="base"/>
            <a:r>
              <a:rPr lang="en-US" dirty="0"/>
              <a:t>BEGIN </a:t>
            </a:r>
          </a:p>
          <a:p>
            <a:pPr fontAlgn="base"/>
            <a:r>
              <a:rPr lang="en-US" dirty="0"/>
              <a:t>  DECLARE @ret int </a:t>
            </a:r>
          </a:p>
          <a:p>
            <a:pPr fontAlgn="base"/>
            <a:r>
              <a:rPr lang="en-US" dirty="0"/>
              <a:t>  SELECT @ret = SUM(</a:t>
            </a:r>
            <a:r>
              <a:rPr lang="en-US" dirty="0" err="1"/>
              <a:t>OrderQty</a:t>
            </a:r>
            <a:r>
              <a:rPr lang="en-US" dirty="0"/>
              <a:t>)  </a:t>
            </a:r>
          </a:p>
          <a:p>
            <a:pPr fontAlgn="base"/>
            <a:r>
              <a:rPr lang="en-US" dirty="0"/>
              <a:t>  FROM </a:t>
            </a:r>
            <a:r>
              <a:rPr lang="en-US" dirty="0" err="1"/>
              <a:t>Sales.SalesOrderDetail</a:t>
            </a:r>
            <a:r>
              <a:rPr lang="en-US" dirty="0"/>
              <a:t> WHERE </a:t>
            </a:r>
            <a:r>
              <a:rPr lang="en-US" dirty="0" err="1"/>
              <a:t>ProductID</a:t>
            </a:r>
            <a:r>
              <a:rPr lang="en-US" dirty="0"/>
              <a:t> = @</a:t>
            </a:r>
            <a:r>
              <a:rPr lang="en-US" dirty="0" err="1"/>
              <a:t>ProductID</a:t>
            </a:r>
            <a:r>
              <a:rPr lang="en-US" dirty="0"/>
              <a:t>  </a:t>
            </a:r>
          </a:p>
          <a:p>
            <a:pPr fontAlgn="base"/>
            <a:r>
              <a:rPr lang="en-US" dirty="0"/>
              <a:t>  IF (@ret IS NULL)  </a:t>
            </a:r>
          </a:p>
          <a:p>
            <a:pPr fontAlgn="base"/>
            <a:r>
              <a:rPr lang="en-US" dirty="0"/>
              <a:t>    SET @ret = 0 </a:t>
            </a:r>
          </a:p>
          <a:p>
            <a:pPr fontAlgn="base"/>
            <a:r>
              <a:rPr lang="en-US" dirty="0"/>
              <a:t>  RETURN @ret </a:t>
            </a:r>
          </a:p>
          <a:p>
            <a:pPr fontAlgn="base"/>
            <a:r>
              <a:rPr lang="en-US" dirty="0"/>
              <a:t>END </a:t>
            </a:r>
          </a:p>
          <a:p>
            <a:pPr fontAlgn="base"/>
            <a:endParaRPr lang="es-AR" b="1" dirty="0">
              <a:latin typeface="Times New Roman" panose="02020603050405020304" pitchFamily="18" charset="0"/>
            </a:endParaRPr>
          </a:p>
          <a:p>
            <a:pPr fontAlgn="base"/>
            <a:endParaRPr lang="es-AR" b="0" i="0" dirty="0">
              <a:effectLst/>
            </a:endParaRPr>
          </a:p>
        </p:txBody>
      </p:sp>
    </p:spTree>
    <p:extLst>
      <p:ext uri="{BB962C8B-B14F-4D97-AF65-F5344CB8AC3E}">
        <p14:creationId xmlns:p14="http://schemas.microsoft.com/office/powerpoint/2010/main" val="840137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2400" b="1" dirty="0" err="1"/>
              <a:t>Funciones</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04800" y="1066800"/>
            <a:ext cx="8458200" cy="5355312"/>
          </a:xfrm>
          <a:prstGeom prst="rect">
            <a:avLst/>
          </a:prstGeom>
        </p:spPr>
        <p:txBody>
          <a:bodyPr wrap="square" anchor="t">
            <a:spAutoFit/>
          </a:bodyPr>
          <a:lstStyle/>
          <a:p>
            <a:pPr fontAlgn="base"/>
            <a:r>
              <a:rPr lang="es-AR" dirty="0"/>
              <a:t>Para modificar o eliminar una Función. Use ALTER FUNCTION para modificar sus funciones. Luego de creadas, use DROP FUNCTION para eliminar Funciones de la base de datos. </a:t>
            </a:r>
          </a:p>
          <a:p>
            <a:pPr fontAlgn="base"/>
            <a:endParaRPr lang="es-AR" sz="2800" dirty="0"/>
          </a:p>
          <a:p>
            <a:pPr fontAlgn="base"/>
            <a:r>
              <a:rPr lang="es-AR" dirty="0"/>
              <a:t>Una Función Escalar puede ser invocada en cualquier lugar del código dónde se necesite una expresión del mismo tipo de datos. </a:t>
            </a:r>
          </a:p>
          <a:p>
            <a:pPr fontAlgn="base"/>
            <a:endParaRPr lang="es-AR" sz="2800" dirty="0"/>
          </a:p>
          <a:p>
            <a:pPr fontAlgn="base"/>
            <a:r>
              <a:rPr lang="es-AR" dirty="0"/>
              <a:t>El siguiente ejemplo, hace un SELECT que recupera </a:t>
            </a:r>
            <a:r>
              <a:rPr lang="es-AR" dirty="0" err="1"/>
              <a:t>ProductID</a:t>
            </a:r>
            <a:r>
              <a:rPr lang="es-AR" dirty="0"/>
              <a:t>, </a:t>
            </a:r>
            <a:r>
              <a:rPr lang="es-AR" dirty="0" err="1"/>
              <a:t>Name</a:t>
            </a:r>
            <a:r>
              <a:rPr lang="es-AR" dirty="0"/>
              <a:t>, y el resultado de la función escalar llamada </a:t>
            </a:r>
            <a:r>
              <a:rPr lang="es-AR" dirty="0" err="1"/>
              <a:t>SumSold</a:t>
            </a:r>
            <a:r>
              <a:rPr lang="es-AR" dirty="0"/>
              <a:t> para cada producto en la base </a:t>
            </a:r>
            <a:r>
              <a:rPr lang="es-AR" dirty="0" err="1"/>
              <a:t>AdventureWorks</a:t>
            </a:r>
            <a:r>
              <a:rPr lang="es-AR" dirty="0"/>
              <a:t>.  </a:t>
            </a:r>
            <a:endParaRPr lang="es-AR" sz="2800" dirty="0"/>
          </a:p>
          <a:p>
            <a:endParaRPr lang="es-AR" dirty="0"/>
          </a:p>
          <a:p>
            <a:pPr fontAlgn="base"/>
            <a:r>
              <a:rPr lang="es-AR" sz="2000" dirty="0"/>
              <a:t>SELECT </a:t>
            </a:r>
            <a:r>
              <a:rPr lang="es-AR" sz="2000" dirty="0" err="1"/>
              <a:t>ProductID</a:t>
            </a:r>
            <a:r>
              <a:rPr lang="es-AR" sz="2000" dirty="0"/>
              <a:t>, </a:t>
            </a:r>
            <a:r>
              <a:rPr lang="es-AR" sz="2000" dirty="0" err="1"/>
              <a:t>Name</a:t>
            </a:r>
            <a:r>
              <a:rPr lang="es-AR" sz="2000" dirty="0"/>
              <a:t>, </a:t>
            </a:r>
            <a:r>
              <a:rPr lang="es-AR" sz="2000" dirty="0" err="1"/>
              <a:t>Sales.SumSold</a:t>
            </a:r>
            <a:r>
              <a:rPr lang="es-AR" sz="2000" dirty="0"/>
              <a:t>(</a:t>
            </a:r>
            <a:r>
              <a:rPr lang="es-AR" sz="2000" dirty="0" err="1"/>
              <a:t>ProductID</a:t>
            </a:r>
            <a:r>
              <a:rPr lang="es-AR" sz="2000" dirty="0"/>
              <a:t>) AS </a:t>
            </a:r>
            <a:r>
              <a:rPr lang="es-AR" sz="2000" dirty="0" err="1"/>
              <a:t>SumSold</a:t>
            </a:r>
            <a:r>
              <a:rPr lang="es-AR" sz="2000" dirty="0"/>
              <a:t> </a:t>
            </a:r>
            <a:endParaRPr lang="es-AR" sz="2000" dirty="0">
              <a:cs typeface="Segoe UI"/>
            </a:endParaRPr>
          </a:p>
          <a:p>
            <a:pPr fontAlgn="base"/>
            <a:r>
              <a:rPr lang="es-AR" sz="2000" dirty="0"/>
              <a:t>FROM </a:t>
            </a:r>
            <a:r>
              <a:rPr lang="es-AR" sz="2000" dirty="0" err="1"/>
              <a:t>Production.Product</a:t>
            </a:r>
            <a:r>
              <a:rPr lang="es-AR" sz="2000" dirty="0"/>
              <a:t>  </a:t>
            </a:r>
            <a:endParaRPr lang="es-AR" sz="2000" dirty="0">
              <a:cs typeface="Segoe UI"/>
            </a:endParaRPr>
          </a:p>
          <a:p>
            <a:pPr fontAlgn="base"/>
            <a:endParaRPr lang="es-AR" sz="2800" dirty="0"/>
          </a:p>
          <a:p>
            <a:endParaRPr lang="es-AR" sz="2800" dirty="0"/>
          </a:p>
          <a:p>
            <a:endParaRPr lang="es-ES" sz="2800" dirty="0"/>
          </a:p>
        </p:txBody>
      </p:sp>
    </p:spTree>
    <p:extLst>
      <p:ext uri="{BB962C8B-B14F-4D97-AF65-F5344CB8AC3E}">
        <p14:creationId xmlns:p14="http://schemas.microsoft.com/office/powerpoint/2010/main" val="1020176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2400" b="1" dirty="0"/>
              <a:t>Funciones Tabulares En Línea</a:t>
            </a:r>
            <a:endParaRPr lang="es-ES" dirty="0">
              <a:solidFill>
                <a:schemeClr val="tx1"/>
              </a:solidFill>
            </a:endParaRPr>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04800" y="1066800"/>
            <a:ext cx="8458200" cy="954107"/>
          </a:xfrm>
          <a:prstGeom prst="rect">
            <a:avLst/>
          </a:prstGeom>
        </p:spPr>
        <p:txBody>
          <a:bodyPr wrap="square">
            <a:spAutoFit/>
          </a:bodyPr>
          <a:lstStyle/>
          <a:p>
            <a:endParaRPr lang="es-AR" sz="2800" dirty="0"/>
          </a:p>
          <a:p>
            <a:endParaRPr lang="es-ES" sz="2800" dirty="0"/>
          </a:p>
        </p:txBody>
      </p:sp>
      <p:sp>
        <p:nvSpPr>
          <p:cNvPr id="3" name="Rectangle 2">
            <a:extLst>
              <a:ext uri="{FF2B5EF4-FFF2-40B4-BE49-F238E27FC236}">
                <a16:creationId xmlns:a16="http://schemas.microsoft.com/office/drawing/2014/main" id="{C3D22C47-7B2C-4C44-AEA9-B7E04D35F83E}"/>
              </a:ext>
            </a:extLst>
          </p:cNvPr>
          <p:cNvSpPr/>
          <p:nvPr/>
        </p:nvSpPr>
        <p:spPr>
          <a:xfrm>
            <a:off x="403781" y="1119629"/>
            <a:ext cx="8610601" cy="4708981"/>
          </a:xfrm>
          <a:prstGeom prst="rect">
            <a:avLst/>
          </a:prstGeom>
        </p:spPr>
        <p:txBody>
          <a:bodyPr wrap="square" anchor="t">
            <a:spAutoFit/>
          </a:bodyPr>
          <a:lstStyle/>
          <a:p>
            <a:pPr fontAlgn="base"/>
            <a:r>
              <a:rPr lang="es-AR" sz="2000" b="1" dirty="0">
                <a:latin typeface="Times New Roman" panose="02020603050405020304" pitchFamily="18" charset="0"/>
              </a:rPr>
              <a:t>Funciones Tabulares En Línea </a:t>
            </a:r>
          </a:p>
          <a:p>
            <a:pPr fontAlgn="base"/>
            <a:r>
              <a:rPr lang="es-AR" sz="2000" dirty="0"/>
              <a:t>Podemos usar Funciones Tabulares En Línea para obtener la funcionalidad de Vistas parametrizadas. </a:t>
            </a:r>
          </a:p>
          <a:p>
            <a:pPr fontAlgn="base"/>
            <a:r>
              <a:rPr lang="es-AR" sz="2000"/>
              <a:t>Devuelven un ROWSET. O sea que la salida de una de estas funciones es </a:t>
            </a:r>
            <a:r>
              <a:rPr lang="es-AR" sz="2000" dirty="0"/>
              <a:t>una simple declaración SELECT.  </a:t>
            </a:r>
          </a:p>
          <a:p>
            <a:pPr fontAlgn="base"/>
            <a:endParaRPr lang="es-AR" sz="2000" dirty="0"/>
          </a:p>
          <a:p>
            <a:pPr fontAlgn="base"/>
            <a:r>
              <a:rPr lang="es-AR" sz="2000" dirty="0"/>
              <a:t>Una de las limitaciones de las vistas, es que no podemos incluir parámetros en la vista que estamos creando. Usualmente lo resolveríamos con un filtro WHERE cuando invocamos a la Vista.  </a:t>
            </a:r>
          </a:p>
          <a:p>
            <a:pPr fontAlgn="base"/>
            <a:endParaRPr lang="es-AR" sz="2000" dirty="0"/>
          </a:p>
          <a:p>
            <a:pPr fontAlgn="base"/>
            <a:r>
              <a:rPr lang="es-AR" sz="2000" dirty="0"/>
              <a:t>Sin embargo, esto puede requerir la construcción de una cadena de caracteres que constituye la consulta SELECT a ejecutar, aumentando la complejidad de la solución. Puede conseguir la funcionalidad de una Vista parametrizada, usando una Función Tabular. </a:t>
            </a:r>
          </a:p>
          <a:p>
            <a:pPr fontAlgn="base"/>
            <a:endParaRPr lang="es-AR" sz="2000" b="0" i="0" dirty="0">
              <a:effectLst/>
            </a:endParaRPr>
          </a:p>
        </p:txBody>
      </p:sp>
    </p:spTree>
    <p:extLst>
      <p:ext uri="{BB962C8B-B14F-4D97-AF65-F5344CB8AC3E}">
        <p14:creationId xmlns:p14="http://schemas.microsoft.com/office/powerpoint/2010/main" val="453679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pPr marL="457200" indent="-457200"/>
            <a:r>
              <a:rPr lang="es-AR" sz="2400" dirty="0"/>
              <a:t>Funciones Tabulares En Línea</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04800" y="1066800"/>
            <a:ext cx="8686800" cy="5016758"/>
          </a:xfrm>
          <a:prstGeom prst="rect">
            <a:avLst/>
          </a:prstGeom>
        </p:spPr>
        <p:txBody>
          <a:bodyPr wrap="square">
            <a:spAutoFit/>
          </a:bodyPr>
          <a:lstStyle/>
          <a:p>
            <a:pPr fontAlgn="base"/>
            <a:r>
              <a:rPr lang="es-AR" sz="3200" dirty="0"/>
              <a:t>Características: </a:t>
            </a:r>
          </a:p>
          <a:p>
            <a:pPr marL="457200" indent="-457200" fontAlgn="base">
              <a:buFont typeface="Arial" panose="020B0604020202020204" pitchFamily="34" charset="0"/>
              <a:buChar char="•"/>
            </a:pPr>
            <a:r>
              <a:rPr lang="es-AR" sz="3200" dirty="0"/>
              <a:t>La cláusula RETURNS especifica TABLE como el tipo de dato retornado. </a:t>
            </a:r>
          </a:p>
          <a:p>
            <a:pPr marL="457200" indent="-457200" fontAlgn="base">
              <a:buFont typeface="Arial" panose="020B0604020202020204" pitchFamily="34" charset="0"/>
              <a:buChar char="•"/>
            </a:pPr>
            <a:r>
              <a:rPr lang="es-AR" sz="3200" dirty="0"/>
              <a:t>El conjunto de resultados de la sentencia SELECT define el formato de salida. </a:t>
            </a:r>
          </a:p>
          <a:p>
            <a:pPr marL="457200" indent="-457200" fontAlgn="base">
              <a:buFont typeface="Arial" panose="020B0604020202020204" pitchFamily="34" charset="0"/>
              <a:buChar char="•"/>
            </a:pPr>
            <a:r>
              <a:rPr lang="es-AR" sz="3200" dirty="0"/>
              <a:t>La cláusula RETURN contiene un solo SELECT entre paréntesis. </a:t>
            </a:r>
          </a:p>
          <a:p>
            <a:pPr marL="457200" indent="-457200" fontAlgn="base">
              <a:buFont typeface="Arial" panose="020B0604020202020204" pitchFamily="34" charset="0"/>
              <a:buChar char="•"/>
            </a:pPr>
            <a:r>
              <a:rPr lang="es-AR" sz="3200" dirty="0"/>
              <a:t>El cuerpo de la Función no necesita estar encerrado en un bloque BEGIN…END. </a:t>
            </a:r>
          </a:p>
          <a:p>
            <a:endParaRPr lang="es-ES" sz="3200" dirty="0"/>
          </a:p>
        </p:txBody>
      </p:sp>
    </p:spTree>
    <p:extLst>
      <p:ext uri="{BB962C8B-B14F-4D97-AF65-F5344CB8AC3E}">
        <p14:creationId xmlns:p14="http://schemas.microsoft.com/office/powerpoint/2010/main" val="1758556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marL="457200" indent="-457200"/>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292231" y="1085850"/>
            <a:ext cx="8458200" cy="5016758"/>
          </a:xfrm>
          <a:prstGeom prst="rect">
            <a:avLst/>
          </a:prstGeom>
        </p:spPr>
        <p:txBody>
          <a:bodyPr wrap="square">
            <a:spAutoFit/>
          </a:bodyPr>
          <a:lstStyle/>
          <a:p>
            <a:pPr fontAlgn="base"/>
            <a:r>
              <a:rPr lang="es-AR" sz="2000" dirty="0"/>
              <a:t>El siguiente ejemplo crea una Función Tabular En Línea, que devuelve los nombres de los empleados para un Administrador en particular. </a:t>
            </a:r>
          </a:p>
          <a:p>
            <a:pPr fontAlgn="base"/>
            <a:endParaRPr lang="es-AR" sz="2000" dirty="0"/>
          </a:p>
          <a:p>
            <a:pPr fontAlgn="base"/>
            <a:r>
              <a:rPr lang="es-AR" sz="2000" dirty="0"/>
              <a:t>CREATE FUNCTION </a:t>
            </a:r>
            <a:r>
              <a:rPr lang="es-AR" sz="2000" dirty="0" err="1"/>
              <a:t>HumanResources.EmployeesForManager</a:t>
            </a:r>
            <a:r>
              <a:rPr lang="es-AR" sz="2000" dirty="0"/>
              <a:t> </a:t>
            </a:r>
          </a:p>
          <a:p>
            <a:pPr fontAlgn="base"/>
            <a:r>
              <a:rPr lang="es-AR" sz="2000" dirty="0"/>
              <a:t>(@</a:t>
            </a:r>
            <a:r>
              <a:rPr lang="es-AR" sz="2000" dirty="0" err="1"/>
              <a:t>ManagerId</a:t>
            </a:r>
            <a:r>
              <a:rPr lang="es-AR" sz="2000" dirty="0"/>
              <a:t> </a:t>
            </a:r>
            <a:r>
              <a:rPr lang="es-AR" sz="2000" dirty="0" err="1"/>
              <a:t>int</a:t>
            </a:r>
            <a:r>
              <a:rPr lang="es-AR" sz="2000" dirty="0"/>
              <a:t>)  </a:t>
            </a:r>
          </a:p>
          <a:p>
            <a:pPr fontAlgn="base"/>
            <a:r>
              <a:rPr lang="es-AR" sz="2000" dirty="0"/>
              <a:t>RETURNS TABLE </a:t>
            </a:r>
          </a:p>
          <a:p>
            <a:pPr fontAlgn="base"/>
            <a:r>
              <a:rPr lang="es-AR" sz="2000" dirty="0"/>
              <a:t>AS </a:t>
            </a:r>
          </a:p>
          <a:p>
            <a:pPr fontAlgn="base"/>
            <a:r>
              <a:rPr lang="es-AR" sz="2000" dirty="0"/>
              <a:t>RETURN  </a:t>
            </a:r>
          </a:p>
          <a:p>
            <a:pPr fontAlgn="base"/>
            <a:r>
              <a:rPr lang="es-AR" sz="2000" dirty="0"/>
              <a:t>( </a:t>
            </a:r>
          </a:p>
          <a:p>
            <a:pPr fontAlgn="base"/>
            <a:r>
              <a:rPr lang="es-AR" sz="2000" dirty="0"/>
              <a:t>  SELECT </a:t>
            </a:r>
            <a:r>
              <a:rPr lang="es-AR" sz="2000" dirty="0" err="1"/>
              <a:t>FirstName</a:t>
            </a:r>
            <a:r>
              <a:rPr lang="es-AR" sz="2000" dirty="0"/>
              <a:t>, </a:t>
            </a:r>
            <a:r>
              <a:rPr lang="es-AR" sz="2000" dirty="0" err="1"/>
              <a:t>LastName</a:t>
            </a:r>
            <a:r>
              <a:rPr lang="es-AR" sz="2000" dirty="0"/>
              <a:t> </a:t>
            </a:r>
          </a:p>
          <a:p>
            <a:pPr fontAlgn="base"/>
            <a:r>
              <a:rPr lang="es-AR" sz="2000" dirty="0"/>
              <a:t>  FROM </a:t>
            </a:r>
            <a:r>
              <a:rPr lang="es-AR" sz="2000" dirty="0" err="1"/>
              <a:t>HumanResources.Employee</a:t>
            </a:r>
            <a:r>
              <a:rPr lang="es-AR" sz="2000" dirty="0"/>
              <a:t> </a:t>
            </a:r>
            <a:r>
              <a:rPr lang="es-AR" sz="2000" dirty="0" err="1"/>
              <a:t>Employee</a:t>
            </a:r>
            <a:r>
              <a:rPr lang="es-AR" sz="2000" dirty="0"/>
              <a:t>  </a:t>
            </a:r>
          </a:p>
          <a:p>
            <a:pPr fontAlgn="base"/>
            <a:r>
              <a:rPr lang="es-AR" sz="2000" dirty="0"/>
              <a:t>  INNER JOIN </a:t>
            </a:r>
            <a:r>
              <a:rPr lang="es-AR" sz="2000" dirty="0" err="1"/>
              <a:t>Person.Contact</a:t>
            </a:r>
            <a:r>
              <a:rPr lang="es-AR" sz="2000" dirty="0"/>
              <a:t> </a:t>
            </a:r>
            <a:r>
              <a:rPr lang="es-AR" sz="2000" dirty="0" err="1"/>
              <a:t>Contact</a:t>
            </a:r>
            <a:r>
              <a:rPr lang="es-AR" sz="2000" dirty="0"/>
              <a:t>  </a:t>
            </a:r>
          </a:p>
          <a:p>
            <a:pPr fontAlgn="base"/>
            <a:r>
              <a:rPr lang="es-AR" sz="2000" dirty="0"/>
              <a:t>    ON </a:t>
            </a:r>
            <a:r>
              <a:rPr lang="es-AR" sz="2000" dirty="0" err="1"/>
              <a:t>Employee.ContactID</a:t>
            </a:r>
            <a:r>
              <a:rPr lang="es-AR" sz="2000" dirty="0"/>
              <a:t> = </a:t>
            </a:r>
            <a:r>
              <a:rPr lang="es-AR" sz="2000" dirty="0" err="1"/>
              <a:t>Contact.ContactID</a:t>
            </a:r>
            <a:r>
              <a:rPr lang="es-AR" sz="2000" dirty="0"/>
              <a:t> </a:t>
            </a:r>
          </a:p>
          <a:p>
            <a:pPr fontAlgn="base"/>
            <a:r>
              <a:rPr lang="es-AR" sz="2000" dirty="0"/>
              <a:t>  WHERE </a:t>
            </a:r>
            <a:r>
              <a:rPr lang="es-AR" sz="2000" dirty="0" err="1"/>
              <a:t>ManagerID</a:t>
            </a:r>
            <a:r>
              <a:rPr lang="es-AR" sz="2000" dirty="0"/>
              <a:t> = @</a:t>
            </a:r>
            <a:r>
              <a:rPr lang="es-AR" sz="2000" dirty="0" err="1"/>
              <a:t>ManagerId</a:t>
            </a:r>
            <a:r>
              <a:rPr lang="es-AR" sz="2000" dirty="0"/>
              <a:t>  </a:t>
            </a:r>
          </a:p>
          <a:p>
            <a:pPr fontAlgn="base"/>
            <a:r>
              <a:rPr lang="es-AR" sz="2000" dirty="0"/>
              <a:t>) </a:t>
            </a:r>
          </a:p>
          <a:p>
            <a:endParaRPr lang="es-ES" sz="2000" dirty="0"/>
          </a:p>
        </p:txBody>
      </p:sp>
      <p:sp>
        <p:nvSpPr>
          <p:cNvPr id="5" name="Title 1">
            <a:extLst>
              <a:ext uri="{FF2B5EF4-FFF2-40B4-BE49-F238E27FC236}">
                <a16:creationId xmlns:a16="http://schemas.microsoft.com/office/drawing/2014/main" id="{B32B912C-A63C-4039-8F47-9A4CC4403ED2}"/>
              </a:ext>
            </a:extLst>
          </p:cNvPr>
          <p:cNvSpPr txBox="1">
            <a:spLocks/>
          </p:cNvSpPr>
          <p:nvPr/>
        </p:nvSpPr>
        <p:spPr>
          <a:xfrm>
            <a:off x="0" y="0"/>
            <a:ext cx="9144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r>
              <a:rPr lang="es-AR" sz="2400" dirty="0"/>
              <a:t>Funciones Tabulares En Línea</a:t>
            </a:r>
            <a:endParaRPr lang="en-US" sz="2400" dirty="0"/>
          </a:p>
        </p:txBody>
      </p:sp>
    </p:spTree>
    <p:extLst>
      <p:ext uri="{BB962C8B-B14F-4D97-AF65-F5344CB8AC3E}">
        <p14:creationId xmlns:p14="http://schemas.microsoft.com/office/powerpoint/2010/main" val="226413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n-US" sz="4800" dirty="0"/>
              <a:t>DEFINICION</a:t>
            </a:r>
          </a:p>
        </p:txBody>
      </p:sp>
      <p:sp>
        <p:nvSpPr>
          <p:cNvPr id="3" name="Content Placeholder 2"/>
          <p:cNvSpPr>
            <a:spLocks noGrp="1"/>
          </p:cNvSpPr>
          <p:nvPr>
            <p:ph type="body" sz="quarter" idx="13"/>
          </p:nvPr>
        </p:nvSpPr>
        <p:spPr>
          <a:xfrm>
            <a:off x="381000" y="1066800"/>
            <a:ext cx="8305800" cy="5181600"/>
          </a:xfrm>
          <a:prstGeom prst="rect">
            <a:avLst/>
          </a:prstGeom>
        </p:spPr>
        <p:txBody>
          <a:bodyPr/>
          <a:lstStyle/>
          <a:p>
            <a:r>
              <a:rPr lang="es-AR" sz="3200" dirty="0"/>
              <a:t>Permiten almacenar un valor y recuperarlo más adelante para emplearlos en otras sentencias. </a:t>
            </a:r>
          </a:p>
          <a:p>
            <a:r>
              <a:rPr lang="es-AR" sz="3200" dirty="0"/>
              <a:t>Son específicas de cada conexión y son liberadas automáticamente al abandonar la conexión.</a:t>
            </a:r>
          </a:p>
          <a:p>
            <a:r>
              <a:rPr lang="es-AR" sz="3200" dirty="0"/>
              <a:t> Comienzan con "@" (arroba) seguido del nombre (sin espacios), dicho nombre puede contener cualquier carácter.</a:t>
            </a:r>
          </a:p>
          <a:p>
            <a:pPr marL="0" indent="0">
              <a:buNone/>
            </a:pPr>
            <a:endParaRPr lang="es-AR" sz="3200" dirty="0"/>
          </a:p>
        </p:txBody>
      </p:sp>
      <p:sp>
        <p:nvSpPr>
          <p:cNvPr id="4" name="Title 1">
            <a:extLst>
              <a:ext uri="{FF2B5EF4-FFF2-40B4-BE49-F238E27FC236}">
                <a16:creationId xmlns:a16="http://schemas.microsoft.com/office/drawing/2014/main" id="{D4A02191-363C-4529-893D-948655A6B142}"/>
              </a:ext>
            </a:extLst>
          </p:cNvPr>
          <p:cNvSpPr txBox="1">
            <a:spLocks/>
          </p:cNvSpPr>
          <p:nvPr/>
        </p:nvSpPr>
        <p:spPr>
          <a:xfrm>
            <a:off x="0" y="0"/>
            <a:ext cx="9144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r>
              <a:rPr lang="es-AR" b="1" dirty="0"/>
              <a:t>Variables en SQL Server </a:t>
            </a:r>
            <a:endParaRPr lang="es-AR" dirty="0"/>
          </a:p>
        </p:txBody>
      </p:sp>
    </p:spTree>
    <p:extLst>
      <p:ext uri="{BB962C8B-B14F-4D97-AF65-F5344CB8AC3E}">
        <p14:creationId xmlns:p14="http://schemas.microsoft.com/office/powerpoint/2010/main" val="3605804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pPr marL="457200" indent="-457200"/>
            <a:r>
              <a:rPr lang="es-AR" sz="2400" dirty="0"/>
              <a:t>Función Tabular En Línea</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04800" y="1066800"/>
            <a:ext cx="8458200" cy="5632311"/>
          </a:xfrm>
          <a:prstGeom prst="rect">
            <a:avLst/>
          </a:prstGeom>
        </p:spPr>
        <p:txBody>
          <a:bodyPr wrap="square">
            <a:spAutoFit/>
          </a:bodyPr>
          <a:lstStyle/>
          <a:p>
            <a:pPr fontAlgn="base"/>
            <a:r>
              <a:rPr lang="es-AR" sz="2400" dirty="0"/>
              <a:t>Use una Función Tabular En Línea donde normalmente usaría una Vista, tal como en la </a:t>
            </a:r>
            <a:r>
              <a:rPr lang="es-AR" sz="2400" dirty="0" err="1"/>
              <a:t>cáusula</a:t>
            </a:r>
            <a:r>
              <a:rPr lang="es-AR" sz="2400" dirty="0"/>
              <a:t> FROM de una sentencia SELECT. </a:t>
            </a:r>
          </a:p>
          <a:p>
            <a:pPr fontAlgn="base"/>
            <a:r>
              <a:rPr lang="es-AR" sz="2400" dirty="0"/>
              <a:t>El siguiente ejemplo devuelve todos los nombres de los empleados para dos administradores (3 y 6) : </a:t>
            </a:r>
          </a:p>
          <a:p>
            <a:pPr fontAlgn="base"/>
            <a:r>
              <a:rPr lang="es-AR" sz="2400" dirty="0"/>
              <a:t>SELECT * FROM </a:t>
            </a:r>
            <a:r>
              <a:rPr lang="es-AR" sz="2400" dirty="0" err="1"/>
              <a:t>HumanResources.EmployeesForManager</a:t>
            </a:r>
            <a:r>
              <a:rPr lang="es-AR" sz="2400" dirty="0"/>
              <a:t>(3) </a:t>
            </a:r>
          </a:p>
          <a:p>
            <a:pPr fontAlgn="base"/>
            <a:r>
              <a:rPr lang="es-AR" sz="2400" dirty="0"/>
              <a:t>SELECT * FROM </a:t>
            </a:r>
            <a:r>
              <a:rPr lang="es-AR" sz="2400" dirty="0" err="1"/>
              <a:t>HumanResources.EmployeesForManager</a:t>
            </a:r>
            <a:r>
              <a:rPr lang="es-AR" sz="2400" dirty="0"/>
              <a:t>(6) </a:t>
            </a:r>
          </a:p>
          <a:p>
            <a:pPr fontAlgn="base"/>
            <a:r>
              <a:rPr lang="es-AR" sz="2400" dirty="0"/>
              <a:t>Características: </a:t>
            </a:r>
          </a:p>
          <a:p>
            <a:pPr fontAlgn="base"/>
            <a:r>
              <a:rPr lang="es-AR" sz="2400" dirty="0"/>
              <a:t>La salida se puede utilizar dentro de </a:t>
            </a:r>
            <a:r>
              <a:rPr lang="es-AR" sz="2400" dirty="0" err="1"/>
              <a:t>joins</a:t>
            </a:r>
            <a:r>
              <a:rPr lang="es-AR" sz="2400" dirty="0"/>
              <a:t> o </a:t>
            </a:r>
            <a:r>
              <a:rPr lang="es-AR" sz="2400" dirty="0" err="1"/>
              <a:t>querys</a:t>
            </a:r>
            <a:r>
              <a:rPr lang="es-AR" sz="2400" dirty="0"/>
              <a:t> como si fuera una tabla de estándar. </a:t>
            </a:r>
          </a:p>
          <a:p>
            <a:pPr fontAlgn="base"/>
            <a:r>
              <a:rPr lang="es-AR" sz="2400" dirty="0"/>
              <a:t>El tipo de datos que devuelve es TABLE. </a:t>
            </a:r>
          </a:p>
          <a:p>
            <a:pPr fontAlgn="base"/>
            <a:r>
              <a:rPr lang="es-AR" sz="2400" dirty="0"/>
              <a:t>La cláusula RETURNS especifica un TABLE sin información adicional, esta debe ser una simple sentencia SELECT. </a:t>
            </a:r>
          </a:p>
          <a:p>
            <a:pPr fontAlgn="base"/>
            <a:r>
              <a:rPr lang="es-AR" sz="2400" b="1" dirty="0"/>
              <a:t> </a:t>
            </a:r>
            <a:r>
              <a:rPr lang="es-AR" sz="2400" dirty="0"/>
              <a:t> </a:t>
            </a:r>
          </a:p>
          <a:p>
            <a:endParaRPr lang="es-ES" sz="2400" dirty="0"/>
          </a:p>
        </p:txBody>
      </p:sp>
    </p:spTree>
    <p:extLst>
      <p:ext uri="{BB962C8B-B14F-4D97-AF65-F5344CB8AC3E}">
        <p14:creationId xmlns:p14="http://schemas.microsoft.com/office/powerpoint/2010/main" val="1574203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pPr marL="457200" indent="-457200"/>
            <a:br>
              <a:rPr lang="en-US" sz="2400" dirty="0"/>
            </a:br>
            <a:r>
              <a:rPr lang="es-AR" b="1" dirty="0"/>
              <a:t>Funciones Tabulares Multi-Sentencia</a:t>
            </a:r>
            <a:br>
              <a:rPr lang="en-US" sz="2400" dirty="0"/>
            </a:b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76200" y="1066800"/>
            <a:ext cx="8991600" cy="4524315"/>
          </a:xfrm>
          <a:prstGeom prst="rect">
            <a:avLst/>
          </a:prstGeom>
        </p:spPr>
        <p:txBody>
          <a:bodyPr wrap="square">
            <a:spAutoFit/>
          </a:bodyPr>
          <a:lstStyle/>
          <a:p>
            <a:pPr marL="342900" indent="-342900" fontAlgn="base">
              <a:buFont typeface="Arial" panose="020B0604020202020204" pitchFamily="34" charset="0"/>
              <a:buChar char="•"/>
            </a:pPr>
            <a:r>
              <a:rPr lang="es-AR" sz="2400" dirty="0"/>
              <a:t>Una Función Tabular Multi-Sentencia es una combinación de una Vista y un Procedimiento. Este tipo de Función Tabular puede usar lógica compleja y múltiples sentencias </a:t>
            </a:r>
            <a:r>
              <a:rPr lang="es-AR" sz="2400" dirty="0" err="1"/>
              <a:t>Transact</a:t>
            </a:r>
            <a:r>
              <a:rPr lang="es-AR" sz="2400" dirty="0"/>
              <a:t>-SQL para construir una Tabla. </a:t>
            </a:r>
          </a:p>
          <a:p>
            <a:pPr marL="342900" indent="-342900" fontAlgn="base">
              <a:buFont typeface="Arial" panose="020B0604020202020204" pitchFamily="34" charset="0"/>
              <a:buChar char="•"/>
            </a:pPr>
            <a:r>
              <a:rPr lang="es-AR" sz="2400" dirty="0"/>
              <a:t>Del mismo modo que usaría una Vista, puede usar estas Funciones en la cláusula FROM de </a:t>
            </a:r>
            <a:r>
              <a:rPr lang="es-AR" sz="2400" dirty="0" err="1"/>
              <a:t>Transact</a:t>
            </a:r>
            <a:r>
              <a:rPr lang="es-AR" sz="2400" dirty="0"/>
              <a:t>-SQL. </a:t>
            </a:r>
          </a:p>
          <a:p>
            <a:pPr fontAlgn="base"/>
            <a:r>
              <a:rPr lang="es-AR" sz="2400" dirty="0"/>
              <a:t>Características:</a:t>
            </a:r>
          </a:p>
          <a:p>
            <a:pPr lvl="1" fontAlgn="base"/>
            <a:r>
              <a:rPr lang="es-AR" sz="2400" dirty="0"/>
              <a:t>La sentencia RETURNS especifica TABLE como tipo de dato a retornar y define un nombre y un formato para la tabla de salida. </a:t>
            </a:r>
          </a:p>
          <a:p>
            <a:pPr lvl="1" fontAlgn="base"/>
            <a:r>
              <a:rPr lang="es-AR" sz="2400" dirty="0"/>
              <a:t>Un bloque BEGIN…END delimita el cuerpo de la función. </a:t>
            </a:r>
          </a:p>
          <a:p>
            <a:endParaRPr lang="es-ES" sz="2400" dirty="0"/>
          </a:p>
        </p:txBody>
      </p:sp>
    </p:spTree>
    <p:extLst>
      <p:ext uri="{BB962C8B-B14F-4D97-AF65-F5344CB8AC3E}">
        <p14:creationId xmlns:p14="http://schemas.microsoft.com/office/powerpoint/2010/main" val="887681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pPr marL="457200" indent="-457200"/>
            <a:br>
              <a:rPr lang="en-US" sz="2400" dirty="0"/>
            </a:br>
            <a:r>
              <a:rPr lang="es-AR" b="1" dirty="0"/>
              <a:t>Funciones Tabulares Multi-Sentencia</a:t>
            </a:r>
            <a:br>
              <a:rPr lang="en-US" sz="2400" dirty="0"/>
            </a:b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76200" y="990600"/>
            <a:ext cx="8991600" cy="5570756"/>
          </a:xfrm>
          <a:prstGeom prst="rect">
            <a:avLst/>
          </a:prstGeom>
        </p:spPr>
        <p:txBody>
          <a:bodyPr wrap="square" anchor="t">
            <a:spAutoFit/>
          </a:bodyPr>
          <a:lstStyle/>
          <a:p>
            <a:pPr fontAlgn="base"/>
            <a:r>
              <a:rPr lang="es-AR" sz="1600" dirty="0"/>
              <a:t>El siguiente ejemplo crea una Función Tabular Multi-Sentencia llamada @</a:t>
            </a:r>
            <a:r>
              <a:rPr lang="es-AR" sz="1600" dirty="0" err="1"/>
              <a:t>tbl_Employees</a:t>
            </a:r>
            <a:r>
              <a:rPr lang="es-AR" sz="1600" dirty="0"/>
              <a:t> con dos columnas. </a:t>
            </a:r>
          </a:p>
          <a:p>
            <a:pPr fontAlgn="base"/>
            <a:r>
              <a:rPr lang="es-AR" sz="1600" dirty="0"/>
              <a:t>La segunda columna cambia dependiendo del valor del parámetro de entrada @</a:t>
            </a:r>
            <a:r>
              <a:rPr lang="es-AR" sz="1600" dirty="0" err="1"/>
              <a:t>format</a:t>
            </a:r>
            <a:r>
              <a:rPr lang="es-AR" sz="1600" dirty="0"/>
              <a:t>. </a:t>
            </a:r>
          </a:p>
          <a:p>
            <a:pPr fontAlgn="base"/>
            <a:r>
              <a:rPr lang="es-AR" sz="1600" dirty="0"/>
              <a:t>CREATE FUNCTION </a:t>
            </a:r>
            <a:r>
              <a:rPr lang="es-AR" sz="1600" dirty="0" err="1"/>
              <a:t>HumanResources.EmployeeNames</a:t>
            </a:r>
            <a:r>
              <a:rPr lang="es-AR" sz="1600" dirty="0"/>
              <a:t>(@format </a:t>
            </a:r>
            <a:r>
              <a:rPr lang="es-AR" sz="1600" dirty="0" err="1"/>
              <a:t>nvarchar</a:t>
            </a:r>
            <a:r>
              <a:rPr lang="es-AR" sz="1600" dirty="0"/>
              <a:t>(9)) </a:t>
            </a:r>
            <a:endParaRPr lang="es-AR" sz="1600" dirty="0">
              <a:cs typeface="Segoe UI"/>
            </a:endParaRPr>
          </a:p>
          <a:p>
            <a:pPr fontAlgn="base"/>
            <a:r>
              <a:rPr lang="es-AR" sz="1600" dirty="0"/>
              <a:t>RETURNS @</a:t>
            </a:r>
            <a:r>
              <a:rPr lang="es-AR" sz="1600" dirty="0" err="1"/>
              <a:t>tbl_Employees</a:t>
            </a:r>
            <a:r>
              <a:rPr lang="es-AR" sz="1600" dirty="0"/>
              <a:t> TABLE </a:t>
            </a:r>
          </a:p>
          <a:p>
            <a:pPr fontAlgn="base"/>
            <a:r>
              <a:rPr lang="es-AR" sz="1600" dirty="0"/>
              <a:t>  ( </a:t>
            </a:r>
          </a:p>
          <a:p>
            <a:pPr fontAlgn="base"/>
            <a:r>
              <a:rPr lang="es-AR" sz="1600" dirty="0"/>
              <a:t>    </a:t>
            </a:r>
            <a:r>
              <a:rPr lang="es-AR" sz="1600" dirty="0" err="1"/>
              <a:t>EmployeeID</a:t>
            </a:r>
            <a:r>
              <a:rPr lang="es-AR" sz="1600" dirty="0"/>
              <a:t> </a:t>
            </a:r>
            <a:r>
              <a:rPr lang="es-AR" sz="1600" dirty="0" err="1"/>
              <a:t>int</a:t>
            </a:r>
            <a:r>
              <a:rPr lang="es-AR" sz="1600" dirty="0"/>
              <a:t> PRIMARY KEY,  </a:t>
            </a:r>
          </a:p>
          <a:p>
            <a:pPr fontAlgn="base"/>
            <a:r>
              <a:rPr lang="es-AR" sz="1600" dirty="0"/>
              <a:t>    </a:t>
            </a:r>
            <a:r>
              <a:rPr lang="es-AR" sz="1600" dirty="0" err="1"/>
              <a:t>EmployeeName</a:t>
            </a:r>
            <a:r>
              <a:rPr lang="es-AR" sz="1600" dirty="0"/>
              <a:t> </a:t>
            </a:r>
            <a:r>
              <a:rPr lang="es-AR" sz="1600" dirty="0" err="1"/>
              <a:t>nvarchar</a:t>
            </a:r>
            <a:r>
              <a:rPr lang="es-AR" sz="1600" dirty="0"/>
              <a:t>(100) </a:t>
            </a:r>
          </a:p>
          <a:p>
            <a:pPr fontAlgn="base"/>
            <a:r>
              <a:rPr lang="es-AR" sz="1600" dirty="0"/>
              <a:t>  ) </a:t>
            </a:r>
          </a:p>
          <a:p>
            <a:pPr fontAlgn="base"/>
            <a:r>
              <a:rPr lang="es-AR" sz="1600" dirty="0"/>
              <a:t>AS </a:t>
            </a:r>
          </a:p>
          <a:p>
            <a:pPr fontAlgn="base"/>
            <a:r>
              <a:rPr lang="es-AR" sz="1600" dirty="0"/>
              <a:t>BEGIN </a:t>
            </a:r>
          </a:p>
          <a:p>
            <a:pPr fontAlgn="base"/>
            <a:r>
              <a:rPr lang="es-AR" sz="1600" dirty="0"/>
              <a:t>  IF (@</a:t>
            </a:r>
            <a:r>
              <a:rPr lang="es-AR" sz="1600" dirty="0" err="1"/>
              <a:t>format</a:t>
            </a:r>
            <a:r>
              <a:rPr lang="es-AR" sz="1600" dirty="0"/>
              <a:t> = 'SHORTNAME') </a:t>
            </a:r>
          </a:p>
          <a:p>
            <a:pPr fontAlgn="base"/>
            <a:r>
              <a:rPr lang="es-AR" sz="1600" dirty="0"/>
              <a:t>    INSERT @</a:t>
            </a:r>
            <a:r>
              <a:rPr lang="es-AR" sz="1600" dirty="0" err="1"/>
              <a:t>tbl_Employees</a:t>
            </a:r>
            <a:r>
              <a:rPr lang="es-AR" sz="1600" dirty="0"/>
              <a:t>  </a:t>
            </a:r>
          </a:p>
          <a:p>
            <a:pPr fontAlgn="base"/>
            <a:r>
              <a:rPr lang="es-AR" sz="1600" dirty="0"/>
              <a:t>    SELECT [</a:t>
            </a:r>
            <a:r>
              <a:rPr lang="es-AR" sz="1600" dirty="0" err="1"/>
              <a:t>BusinessEntityID</a:t>
            </a:r>
            <a:r>
              <a:rPr lang="es-AR" sz="1600" dirty="0"/>
              <a:t>], </a:t>
            </a:r>
            <a:r>
              <a:rPr lang="es-AR" sz="1600" dirty="0" err="1"/>
              <a:t>LastName</a:t>
            </a:r>
            <a:r>
              <a:rPr lang="es-AR" sz="1600" dirty="0"/>
              <a:t>  </a:t>
            </a:r>
          </a:p>
          <a:p>
            <a:pPr fontAlgn="base"/>
            <a:r>
              <a:rPr lang="es-AR" sz="1600" dirty="0"/>
              <a:t>    FROM </a:t>
            </a:r>
            <a:r>
              <a:rPr lang="es-AR" sz="1600" dirty="0" err="1"/>
              <a:t>HumanResources.vEmployee</a:t>
            </a:r>
            <a:r>
              <a:rPr lang="es-AR" sz="1600" dirty="0"/>
              <a:t> </a:t>
            </a:r>
          </a:p>
          <a:p>
            <a:pPr fontAlgn="base"/>
            <a:r>
              <a:rPr lang="es-AR" sz="1600" dirty="0"/>
              <a:t>  ELSE IF (@</a:t>
            </a:r>
            <a:r>
              <a:rPr lang="es-AR" sz="1600" dirty="0" err="1"/>
              <a:t>format</a:t>
            </a:r>
            <a:r>
              <a:rPr lang="es-AR" sz="1600" dirty="0"/>
              <a:t> = 'LONGNAME') </a:t>
            </a:r>
          </a:p>
          <a:p>
            <a:pPr fontAlgn="base"/>
            <a:r>
              <a:rPr lang="es-AR" sz="1600" dirty="0"/>
              <a:t>    INSERT @</a:t>
            </a:r>
            <a:r>
              <a:rPr lang="es-AR" sz="1600" dirty="0" err="1"/>
              <a:t>tbl_Employees</a:t>
            </a:r>
            <a:r>
              <a:rPr lang="es-AR" sz="1600" dirty="0"/>
              <a:t>  </a:t>
            </a:r>
          </a:p>
          <a:p>
            <a:pPr fontAlgn="base"/>
            <a:r>
              <a:rPr lang="es-AR" sz="1600" dirty="0"/>
              <a:t>    SELECT [</a:t>
            </a:r>
            <a:r>
              <a:rPr lang="es-AR" sz="1600" dirty="0" err="1"/>
              <a:t>BusinessEntityID</a:t>
            </a:r>
            <a:r>
              <a:rPr lang="es-AR" sz="1600" dirty="0"/>
              <a:t>], (</a:t>
            </a:r>
            <a:r>
              <a:rPr lang="es-AR" sz="1600" dirty="0" err="1"/>
              <a:t>FirstName</a:t>
            </a:r>
            <a:r>
              <a:rPr lang="es-AR" sz="1600" dirty="0"/>
              <a:t> + ' ' + </a:t>
            </a:r>
            <a:r>
              <a:rPr lang="es-AR" sz="1600" dirty="0" err="1"/>
              <a:t>LastName</a:t>
            </a:r>
            <a:r>
              <a:rPr lang="es-AR" sz="1600" dirty="0"/>
              <a:t>)  </a:t>
            </a:r>
          </a:p>
          <a:p>
            <a:pPr fontAlgn="base"/>
            <a:r>
              <a:rPr lang="es-AR" sz="1600" dirty="0"/>
              <a:t>    FROM </a:t>
            </a:r>
            <a:r>
              <a:rPr lang="es-AR" sz="1600" dirty="0" err="1"/>
              <a:t>HumanResources.vEmployee</a:t>
            </a:r>
            <a:r>
              <a:rPr lang="es-AR" sz="1600" dirty="0"/>
              <a:t> </a:t>
            </a:r>
          </a:p>
          <a:p>
            <a:pPr fontAlgn="base"/>
            <a:r>
              <a:rPr lang="es-AR" sz="1600" dirty="0"/>
              <a:t>RETURN </a:t>
            </a:r>
          </a:p>
          <a:p>
            <a:pPr fontAlgn="base"/>
            <a:r>
              <a:rPr lang="es-AR" sz="1600" dirty="0"/>
              <a:t>END </a:t>
            </a:r>
          </a:p>
          <a:p>
            <a:endParaRPr lang="es-ES" sz="1600" dirty="0"/>
          </a:p>
        </p:txBody>
      </p:sp>
    </p:spTree>
    <p:extLst>
      <p:ext uri="{BB962C8B-B14F-4D97-AF65-F5344CB8AC3E}">
        <p14:creationId xmlns:p14="http://schemas.microsoft.com/office/powerpoint/2010/main" val="3760359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pPr marL="457200" indent="-457200"/>
            <a:br>
              <a:rPr lang="en-US" sz="2400" dirty="0"/>
            </a:br>
            <a:r>
              <a:rPr lang="es-AR" b="1" dirty="0"/>
              <a:t>Funciones Tabulares Multi-Sentencia</a:t>
            </a:r>
            <a:br>
              <a:rPr lang="en-US" sz="2400" dirty="0"/>
            </a:b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76200" y="990600"/>
            <a:ext cx="8991600" cy="6001643"/>
          </a:xfrm>
          <a:prstGeom prst="rect">
            <a:avLst/>
          </a:prstGeom>
        </p:spPr>
        <p:txBody>
          <a:bodyPr wrap="square">
            <a:spAutoFit/>
          </a:bodyPr>
          <a:lstStyle/>
          <a:p>
            <a:pPr fontAlgn="base"/>
            <a:r>
              <a:rPr lang="es-AR" sz="2400" dirty="0"/>
              <a:t>Los siguientes ejemplos obtienen la lista de empleados en su forma corta y larga, respectivamente: </a:t>
            </a:r>
          </a:p>
          <a:p>
            <a:pPr fontAlgn="base"/>
            <a:r>
              <a:rPr lang="es-AR" sz="2400" dirty="0"/>
              <a:t>SELECT * </a:t>
            </a:r>
          </a:p>
          <a:p>
            <a:pPr fontAlgn="base"/>
            <a:r>
              <a:rPr lang="es-AR" sz="2400" dirty="0"/>
              <a:t>FROM </a:t>
            </a:r>
            <a:r>
              <a:rPr lang="es-AR" sz="2400" dirty="0" err="1"/>
              <a:t>HumanResources.EmployeeNames</a:t>
            </a:r>
            <a:r>
              <a:rPr lang="es-AR" sz="2400" dirty="0"/>
              <a:t>('SHORTNAME’) </a:t>
            </a:r>
          </a:p>
          <a:p>
            <a:pPr fontAlgn="base"/>
            <a:endParaRPr lang="es-AR" sz="2400" dirty="0"/>
          </a:p>
          <a:p>
            <a:pPr fontAlgn="base"/>
            <a:r>
              <a:rPr lang="es-AR" sz="2400" dirty="0"/>
              <a:t>SELECT *</a:t>
            </a:r>
          </a:p>
          <a:p>
            <a:pPr fontAlgn="base"/>
            <a:r>
              <a:rPr lang="es-AR" sz="2400" dirty="0"/>
              <a:t>FROM </a:t>
            </a:r>
            <a:r>
              <a:rPr lang="es-AR" sz="2400" dirty="0" err="1"/>
              <a:t>HumanResources.EmployeeNames</a:t>
            </a:r>
            <a:r>
              <a:rPr lang="es-AR" sz="2400" dirty="0"/>
              <a:t>('LONGNAME’) </a:t>
            </a:r>
          </a:p>
          <a:p>
            <a:pPr fontAlgn="base"/>
            <a:endParaRPr lang="es-AR" sz="2400" dirty="0"/>
          </a:p>
          <a:p>
            <a:pPr fontAlgn="base"/>
            <a:r>
              <a:rPr lang="es-AR" sz="2400" dirty="0"/>
              <a:t>Características: </a:t>
            </a:r>
          </a:p>
          <a:p>
            <a:pPr marL="342900" indent="-342900" fontAlgn="base">
              <a:buFont typeface="Arial" panose="020B0604020202020204" pitchFamily="34" charset="0"/>
              <a:buChar char="•"/>
            </a:pPr>
            <a:r>
              <a:rPr lang="es-AR" sz="2400" dirty="0"/>
              <a:t>Las funciones de tabla de multi sentencias son similares a los procedimientos almacenados excepto que devuelven una tabla.  </a:t>
            </a:r>
          </a:p>
          <a:p>
            <a:pPr marL="342900" indent="-342900" fontAlgn="base">
              <a:buFont typeface="Arial" panose="020B0604020202020204" pitchFamily="34" charset="0"/>
              <a:buChar char="•"/>
            </a:pPr>
            <a:r>
              <a:rPr lang="es-AR" sz="2400" dirty="0"/>
              <a:t>Este tipo de función se usa en situaciones donde se requiere más lógica y proceso.  </a:t>
            </a:r>
          </a:p>
          <a:p>
            <a:pPr fontAlgn="base"/>
            <a:r>
              <a:rPr lang="es-AR" sz="2400" dirty="0"/>
              <a:t> </a:t>
            </a:r>
          </a:p>
          <a:p>
            <a:endParaRPr lang="es-ES" sz="2400" dirty="0"/>
          </a:p>
        </p:txBody>
      </p:sp>
    </p:spTree>
    <p:extLst>
      <p:ext uri="{BB962C8B-B14F-4D97-AF65-F5344CB8AC3E}">
        <p14:creationId xmlns:p14="http://schemas.microsoft.com/office/powerpoint/2010/main" val="325240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b="1" dirty="0"/>
              <a:t>Variables en SQL Server</a:t>
            </a:r>
            <a:endParaRPr lang="en-US" sz="4800" dirty="0"/>
          </a:p>
        </p:txBody>
      </p:sp>
      <p:sp>
        <p:nvSpPr>
          <p:cNvPr id="3" name="Content Placeholder 2"/>
          <p:cNvSpPr>
            <a:spLocks noGrp="1"/>
          </p:cNvSpPr>
          <p:nvPr>
            <p:ph type="body" sz="quarter" idx="13"/>
          </p:nvPr>
        </p:nvSpPr>
        <p:spPr>
          <a:xfrm>
            <a:off x="457200" y="1066800"/>
            <a:ext cx="8077200" cy="5486400"/>
          </a:xfrm>
          <a:prstGeom prst="rect">
            <a:avLst/>
          </a:prstGeom>
        </p:spPr>
        <p:txBody>
          <a:bodyPr anchor="t"/>
          <a:lstStyle/>
          <a:p>
            <a:pPr marL="0" indent="0">
              <a:buNone/>
            </a:pPr>
            <a:r>
              <a:rPr lang="es-AR" sz="3600" b="1" dirty="0"/>
              <a:t>Declaración </a:t>
            </a:r>
            <a:endParaRPr lang="es-AR" sz="3600" dirty="0"/>
          </a:p>
          <a:p>
            <a:pPr marL="0" indent="0">
              <a:buNone/>
            </a:pPr>
            <a:r>
              <a:rPr lang="es-AR" sz="3600" dirty="0"/>
              <a:t>Una variable debe ser declarada antes de usarse. Una variable local se declara así:</a:t>
            </a:r>
          </a:p>
          <a:p>
            <a:pPr marL="0" indent="0">
              <a:buNone/>
            </a:pPr>
            <a:r>
              <a:rPr lang="es-AR" sz="3600" dirty="0">
                <a:latin typeface="Segoe UI"/>
                <a:cs typeface="Segoe UI"/>
              </a:rPr>
              <a:t>  DECLARE @NOMBREVARIABLE TIPO</a:t>
            </a:r>
          </a:p>
          <a:p>
            <a:pPr marL="0" indent="0">
              <a:buNone/>
            </a:pPr>
            <a:endParaRPr lang="es-AR" sz="3600" dirty="0"/>
          </a:p>
          <a:p>
            <a:pPr marL="0" indent="0">
              <a:buNone/>
            </a:pPr>
            <a:r>
              <a:rPr lang="es-AR" sz="3600" dirty="0"/>
              <a:t> Ejemplo:</a:t>
            </a:r>
          </a:p>
          <a:p>
            <a:pPr marL="0" indent="0">
              <a:buNone/>
            </a:pPr>
            <a:r>
              <a:rPr lang="es-AR" sz="3600" dirty="0">
                <a:latin typeface="Segoe UI"/>
                <a:cs typeface="Segoe UI"/>
              </a:rPr>
              <a:t>         DECLARE @nombre </a:t>
            </a:r>
            <a:r>
              <a:rPr lang="es-AR" sz="3600" dirty="0" err="1">
                <a:latin typeface="Segoe UI"/>
                <a:cs typeface="Segoe UI"/>
              </a:rPr>
              <a:t>varchar</a:t>
            </a:r>
            <a:r>
              <a:rPr lang="es-AR" sz="3600" dirty="0">
                <a:latin typeface="Segoe UI"/>
                <a:cs typeface="Segoe UI"/>
              </a:rPr>
              <a:t>(20)</a:t>
            </a:r>
          </a:p>
          <a:p>
            <a:pPr marL="0" indent="0">
              <a:buNone/>
            </a:pPr>
            <a:endParaRPr lang="es-AR" sz="3600" dirty="0"/>
          </a:p>
        </p:txBody>
      </p:sp>
    </p:spTree>
    <p:extLst>
      <p:ext uri="{BB962C8B-B14F-4D97-AF65-F5344CB8AC3E}">
        <p14:creationId xmlns:p14="http://schemas.microsoft.com/office/powerpoint/2010/main" val="360580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9144000" cy="822960"/>
          </a:xfrm>
          <a:solidFill>
            <a:srgbClr val="007A00"/>
          </a:solidFill>
        </p:spPr>
        <p:txBody>
          <a:bodyPr/>
          <a:lstStyle/>
          <a:p>
            <a:r>
              <a:rPr lang="es-AR" sz="4800" b="1" dirty="0"/>
              <a:t>Variables en SQL Server</a:t>
            </a:r>
            <a:endParaRPr lang="en-US" sz="4800" dirty="0"/>
          </a:p>
        </p:txBody>
      </p:sp>
      <p:sp>
        <p:nvSpPr>
          <p:cNvPr id="3" name="Content Placeholder 2"/>
          <p:cNvSpPr>
            <a:spLocks noGrp="1"/>
          </p:cNvSpPr>
          <p:nvPr>
            <p:ph type="body" sz="quarter" idx="13"/>
          </p:nvPr>
        </p:nvSpPr>
        <p:spPr>
          <a:xfrm>
            <a:off x="381000" y="1143000"/>
            <a:ext cx="8077200" cy="5257800"/>
          </a:xfrm>
          <a:prstGeom prst="rect">
            <a:avLst/>
          </a:prstGeom>
        </p:spPr>
        <p:txBody>
          <a:bodyPr anchor="t"/>
          <a:lstStyle/>
          <a:p>
            <a:r>
              <a:rPr lang="es-AR" sz="3200" dirty="0"/>
              <a:t>Puede declarar varias variables en una misma sentencia:</a:t>
            </a:r>
          </a:p>
          <a:p>
            <a:pPr marL="0" indent="0">
              <a:buNone/>
            </a:pPr>
            <a:r>
              <a:rPr lang="es-AR" sz="3200" dirty="0"/>
              <a:t>     </a:t>
            </a:r>
          </a:p>
          <a:p>
            <a:pPr marL="0" indent="0">
              <a:buNone/>
            </a:pPr>
            <a:r>
              <a:rPr lang="es-AR" sz="3200" dirty="0">
                <a:latin typeface="Segoe UI"/>
                <a:cs typeface="Segoe UI"/>
              </a:rPr>
              <a:t>DECLARE @nombre </a:t>
            </a:r>
            <a:r>
              <a:rPr lang="es-AR" sz="3200" dirty="0" err="1">
                <a:latin typeface="Segoe UI"/>
                <a:cs typeface="Segoe UI"/>
              </a:rPr>
              <a:t>varchar</a:t>
            </a:r>
            <a:r>
              <a:rPr lang="es-AR" sz="3200" dirty="0">
                <a:latin typeface="Segoe UI"/>
                <a:cs typeface="Segoe UI"/>
              </a:rPr>
              <a:t>(20), @edad </a:t>
            </a:r>
            <a:r>
              <a:rPr lang="es-AR" sz="3200" dirty="0" err="1">
                <a:latin typeface="Segoe UI"/>
                <a:cs typeface="Segoe UI"/>
              </a:rPr>
              <a:t>int</a:t>
            </a:r>
            <a:endParaRPr lang="es-AR" sz="3200" dirty="0">
              <a:latin typeface="Segoe UI"/>
              <a:cs typeface="Segoe UI"/>
            </a:endParaRPr>
          </a:p>
          <a:p>
            <a:pPr marL="0" indent="0">
              <a:buNone/>
            </a:pPr>
            <a:endParaRPr lang="es-AR" sz="3200" dirty="0"/>
          </a:p>
          <a:p>
            <a:r>
              <a:rPr lang="es-AR" sz="3200" dirty="0"/>
              <a:t>No existen variables globales en SQL Server. Una variable declarada existe dentro del entorno en que se declara.</a:t>
            </a:r>
            <a:endParaRPr lang="en-US" sz="3200" b="1" dirty="0"/>
          </a:p>
        </p:txBody>
      </p:sp>
    </p:spTree>
    <p:extLst>
      <p:ext uri="{BB962C8B-B14F-4D97-AF65-F5344CB8AC3E}">
        <p14:creationId xmlns:p14="http://schemas.microsoft.com/office/powerpoint/2010/main" val="360580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b="1" dirty="0"/>
              <a:t>Variables en SQL Server</a:t>
            </a:r>
            <a:endParaRPr lang="en-US" sz="4800" dirty="0"/>
          </a:p>
        </p:txBody>
      </p:sp>
      <p:sp>
        <p:nvSpPr>
          <p:cNvPr id="3" name="Content Placeholder 2"/>
          <p:cNvSpPr>
            <a:spLocks noGrp="1"/>
          </p:cNvSpPr>
          <p:nvPr>
            <p:ph type="body" sz="quarter" idx="13"/>
          </p:nvPr>
        </p:nvSpPr>
        <p:spPr>
          <a:xfrm>
            <a:off x="381000" y="1143000"/>
            <a:ext cx="8077200" cy="5257800"/>
          </a:xfrm>
          <a:prstGeom prst="rect">
            <a:avLst/>
          </a:prstGeom>
        </p:spPr>
        <p:txBody>
          <a:bodyPr anchor="t"/>
          <a:lstStyle/>
          <a:p>
            <a:r>
              <a:rPr lang="es-AR" dirty="0"/>
              <a:t>Una variable a la cual no se le ha asignado un valor contiene "</a:t>
            </a:r>
            <a:r>
              <a:rPr lang="es-AR" dirty="0" err="1"/>
              <a:t>null</a:t>
            </a:r>
            <a:r>
              <a:rPr lang="es-AR" dirty="0"/>
              <a:t>".</a:t>
            </a:r>
          </a:p>
          <a:p>
            <a:r>
              <a:rPr lang="es-AR" dirty="0"/>
              <a:t>La asignación de variables se realiza con la sentencia SELECT o SET.</a:t>
            </a:r>
          </a:p>
          <a:p>
            <a:pPr marL="0" indent="0">
              <a:buNone/>
            </a:pPr>
            <a:r>
              <a:rPr lang="es-AR" dirty="0">
                <a:latin typeface="Segoe UI"/>
                <a:cs typeface="Segoe UI"/>
              </a:rPr>
              <a:t>       SET @edad=45</a:t>
            </a:r>
          </a:p>
          <a:p>
            <a:endParaRPr lang="es-AR" dirty="0"/>
          </a:p>
          <a:p>
            <a:r>
              <a:rPr lang="es-AR" dirty="0"/>
              <a:t>Si le asignamos un valor resultado de una consulta, la sintaxis es:</a:t>
            </a:r>
            <a:endParaRPr lang="en-US" dirty="0"/>
          </a:p>
          <a:p>
            <a:pPr marL="0" indent="0">
              <a:buNone/>
            </a:pPr>
            <a:r>
              <a:rPr lang="en-US" dirty="0">
                <a:latin typeface="Segoe UI"/>
                <a:cs typeface="Segoe UI"/>
              </a:rPr>
              <a:t>SELECT @nombre = name </a:t>
            </a:r>
            <a:endParaRPr lang="en-US" dirty="0"/>
          </a:p>
          <a:p>
            <a:pPr marL="0" indent="0">
              <a:buNone/>
            </a:pPr>
            <a:r>
              <a:rPr lang="en-US" dirty="0">
                <a:latin typeface="Segoe UI"/>
                <a:cs typeface="Segoe UI"/>
              </a:rPr>
              <a:t>FROM Production.Product where </a:t>
            </a:r>
            <a:r>
              <a:rPr lang="en-US" dirty="0" err="1">
                <a:latin typeface="Segoe UI"/>
                <a:cs typeface="Segoe UI"/>
              </a:rPr>
              <a:t>ProductID</a:t>
            </a:r>
            <a:r>
              <a:rPr lang="en-US" dirty="0">
                <a:latin typeface="Segoe UI"/>
                <a:cs typeface="Segoe UI"/>
              </a:rPr>
              <a:t> = 998</a:t>
            </a:r>
            <a:endParaRPr lang="es-AR" dirty="0">
              <a:latin typeface="Segoe UI"/>
              <a:cs typeface="Segoe UI"/>
            </a:endParaRPr>
          </a:p>
          <a:p>
            <a:pPr marL="0" indent="0">
              <a:buNone/>
            </a:pPr>
            <a:endParaRPr lang="es-AR" dirty="0"/>
          </a:p>
          <a:p>
            <a:pPr>
              <a:buFont typeface="+mj-lt"/>
              <a:buAutoNum type="arabicPeriod"/>
            </a:pPr>
            <a:endParaRPr lang="en-US" sz="2400" b="1" dirty="0"/>
          </a:p>
        </p:txBody>
      </p:sp>
    </p:spTree>
    <p:extLst>
      <p:ext uri="{BB962C8B-B14F-4D97-AF65-F5344CB8AC3E}">
        <p14:creationId xmlns:p14="http://schemas.microsoft.com/office/powerpoint/2010/main" val="360580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b="1" dirty="0"/>
              <a:t>Variables en SQL Server</a:t>
            </a:r>
            <a:r>
              <a:rPr lang="en-US" sz="4800" dirty="0"/>
              <a:t> </a:t>
            </a:r>
          </a:p>
        </p:txBody>
      </p:sp>
      <p:sp>
        <p:nvSpPr>
          <p:cNvPr id="3" name="Content Placeholder 2"/>
          <p:cNvSpPr>
            <a:spLocks noGrp="1"/>
          </p:cNvSpPr>
          <p:nvPr>
            <p:ph type="body" sz="quarter" idx="13"/>
          </p:nvPr>
        </p:nvSpPr>
        <p:spPr>
          <a:xfrm>
            <a:off x="381000" y="990600"/>
            <a:ext cx="8077200" cy="5486400"/>
          </a:xfrm>
          <a:prstGeom prst="rect">
            <a:avLst/>
          </a:prstGeom>
        </p:spPr>
        <p:txBody>
          <a:bodyPr anchor="t"/>
          <a:lstStyle/>
          <a:p>
            <a:r>
              <a:rPr lang="es-AR" sz="2000" dirty="0"/>
              <a:t>Ver el contenido de una variable con:</a:t>
            </a:r>
          </a:p>
          <a:p>
            <a:pPr marL="0" indent="0">
              <a:buNone/>
            </a:pPr>
            <a:r>
              <a:rPr lang="es-AR" sz="2000" dirty="0"/>
              <a:t>       </a:t>
            </a:r>
            <a:r>
              <a:rPr lang="es-AR" sz="2000" dirty="0" err="1"/>
              <a:t>select</a:t>
            </a:r>
            <a:r>
              <a:rPr lang="es-AR" sz="2000" dirty="0"/>
              <a:t> @nombre;</a:t>
            </a:r>
          </a:p>
          <a:p>
            <a:r>
              <a:rPr lang="es-AR" sz="2000" dirty="0"/>
              <a:t>La utilidad de las variables consiste en que almacenan valores para utilizarlos en otras consultas. </a:t>
            </a:r>
          </a:p>
          <a:p>
            <a:r>
              <a:rPr lang="es-AR" sz="2000" dirty="0"/>
              <a:t>Ejemplo, queremos saber todos los datos de productos con mayor precio de la tabla "</a:t>
            </a:r>
            <a:r>
              <a:rPr lang="es-AR" sz="2000" dirty="0" err="1"/>
              <a:t>Product</a:t>
            </a:r>
            <a:r>
              <a:rPr lang="es-AR" sz="2000" dirty="0"/>
              <a:t>". Para ello podemos emplear una variable para almacenar el precio más alto:</a:t>
            </a:r>
          </a:p>
          <a:p>
            <a:pPr marL="342900" lvl="1" indent="0">
              <a:buNone/>
            </a:pPr>
            <a:endParaRPr lang="es-AR" sz="1600" dirty="0">
              <a:latin typeface="Segoe UI"/>
              <a:cs typeface="Segoe UI"/>
            </a:endParaRPr>
          </a:p>
          <a:p>
            <a:pPr marL="342900" lvl="1" indent="0">
              <a:buNone/>
            </a:pPr>
            <a:r>
              <a:rPr lang="es-AR" sz="1600" dirty="0">
                <a:latin typeface="Segoe UI"/>
                <a:cs typeface="Segoe UI"/>
              </a:rPr>
              <a:t> DECLARE </a:t>
            </a:r>
            <a:r>
              <a:rPr lang="en-US" sz="1600" dirty="0">
                <a:latin typeface="Segoe UI"/>
                <a:cs typeface="Segoe UI"/>
              </a:rPr>
              <a:t>@mayorprecio money</a:t>
            </a:r>
            <a:endParaRPr lang="es-AR" sz="1600" dirty="0">
              <a:latin typeface="Segoe UI"/>
              <a:cs typeface="Segoe UI"/>
            </a:endParaRPr>
          </a:p>
          <a:p>
            <a:pPr marL="342900" lvl="1" indent="0">
              <a:buNone/>
            </a:pPr>
            <a:r>
              <a:rPr lang="en-US" sz="1600" dirty="0">
                <a:latin typeface="Segoe UI"/>
                <a:cs typeface="Segoe UI"/>
              </a:rPr>
              <a:t> SELECT @mayorprecio = MAX(</a:t>
            </a:r>
            <a:r>
              <a:rPr lang="en-US" sz="1600" dirty="0" err="1">
                <a:latin typeface="Segoe UI"/>
                <a:cs typeface="Segoe UI"/>
              </a:rPr>
              <a:t>ListPrice</a:t>
            </a:r>
            <a:r>
              <a:rPr lang="en-US" sz="1600" dirty="0">
                <a:latin typeface="Segoe UI"/>
                <a:cs typeface="Segoe UI"/>
              </a:rPr>
              <a:t>) FROM </a:t>
            </a:r>
            <a:r>
              <a:rPr lang="en-US" sz="1600" dirty="0" err="1">
                <a:latin typeface="Segoe UI"/>
                <a:cs typeface="Segoe UI"/>
              </a:rPr>
              <a:t>Production.Product</a:t>
            </a:r>
            <a:r>
              <a:rPr lang="en-US" sz="1600" dirty="0">
                <a:latin typeface="Segoe UI"/>
                <a:cs typeface="Segoe UI"/>
              </a:rPr>
              <a:t>  </a:t>
            </a:r>
            <a:endParaRPr lang="es-AR" sz="1600" dirty="0">
              <a:latin typeface="Segoe UI"/>
              <a:cs typeface="Segoe UI"/>
            </a:endParaRPr>
          </a:p>
          <a:p>
            <a:pPr marL="342900" lvl="1" indent="0">
              <a:buNone/>
            </a:pPr>
            <a:r>
              <a:rPr lang="es-AR" sz="1600" dirty="0"/>
              <a:t>y luego mostrar todos los datos de dicho producto empleando la variable anterior:</a:t>
            </a:r>
          </a:p>
          <a:p>
            <a:pPr marL="342900" lvl="1" indent="0">
              <a:buNone/>
            </a:pPr>
            <a:r>
              <a:rPr lang="en-US" sz="1600" dirty="0">
                <a:latin typeface="Segoe UI"/>
                <a:cs typeface="Segoe UI"/>
              </a:rPr>
              <a:t>SELECT * FROM </a:t>
            </a:r>
            <a:r>
              <a:rPr lang="en-US" sz="1600" dirty="0" err="1">
                <a:latin typeface="Segoe UI"/>
                <a:cs typeface="Segoe UI"/>
              </a:rPr>
              <a:t>libros</a:t>
            </a:r>
            <a:endParaRPr lang="es-AR" sz="1600" dirty="0">
              <a:cs typeface="Segoe UI"/>
            </a:endParaRPr>
          </a:p>
          <a:p>
            <a:pPr marL="342900" lvl="1" indent="0">
              <a:buNone/>
            </a:pPr>
            <a:r>
              <a:rPr lang="en-US" sz="1600" dirty="0">
                <a:latin typeface="Segoe UI"/>
                <a:cs typeface="Segoe UI"/>
              </a:rPr>
              <a:t>WHERE </a:t>
            </a:r>
            <a:r>
              <a:rPr lang="en-US" sz="1600" dirty="0" err="1">
                <a:latin typeface="Segoe UI"/>
                <a:cs typeface="Segoe UI"/>
              </a:rPr>
              <a:t>precio</a:t>
            </a:r>
            <a:r>
              <a:rPr lang="en-US" sz="1600" dirty="0">
                <a:latin typeface="Segoe UI"/>
                <a:cs typeface="Segoe UI"/>
              </a:rPr>
              <a:t>=@mayorprecio;</a:t>
            </a:r>
          </a:p>
          <a:p>
            <a:pPr marL="342900" lvl="1" indent="0">
              <a:buNone/>
            </a:pPr>
            <a:endParaRPr lang="en-US" sz="1600" dirty="0">
              <a:latin typeface="Segoe UI"/>
              <a:cs typeface="Segoe UI"/>
            </a:endParaRPr>
          </a:p>
          <a:p>
            <a:r>
              <a:rPr lang="es-AR" sz="2000" dirty="0">
                <a:latin typeface="Segoe UI"/>
                <a:cs typeface="Segoe UI"/>
              </a:rPr>
              <a:t>Una variable puede ser definida con cualquier tipo de dato, excepto </a:t>
            </a:r>
            <a:r>
              <a:rPr lang="es-AR" sz="2000" dirty="0" err="1">
                <a:latin typeface="Segoe UI"/>
                <a:cs typeface="Segoe UI"/>
              </a:rPr>
              <a:t>text</a:t>
            </a:r>
            <a:r>
              <a:rPr lang="es-AR" sz="2000" dirty="0">
                <a:latin typeface="Segoe UI"/>
                <a:cs typeface="Segoe UI"/>
              </a:rPr>
              <a:t>, </a:t>
            </a:r>
            <a:r>
              <a:rPr lang="es-AR" sz="2000" dirty="0" err="1">
                <a:latin typeface="Segoe UI"/>
                <a:cs typeface="Segoe UI"/>
              </a:rPr>
              <a:t>ntext</a:t>
            </a:r>
            <a:r>
              <a:rPr lang="es-AR" sz="2000" dirty="0">
                <a:latin typeface="Segoe UI"/>
                <a:cs typeface="Segoe UI"/>
              </a:rPr>
              <a:t> e </a:t>
            </a:r>
            <a:r>
              <a:rPr lang="es-AR" sz="2000" dirty="0" err="1">
                <a:latin typeface="Segoe UI"/>
                <a:cs typeface="Segoe UI"/>
              </a:rPr>
              <a:t>image</a:t>
            </a:r>
            <a:r>
              <a:rPr lang="es-AR" sz="2000" dirty="0">
                <a:latin typeface="Segoe UI"/>
                <a:cs typeface="Segoe UI"/>
              </a:rPr>
              <a:t>; incluso de un tipo de dato definido por el usuario.</a:t>
            </a:r>
          </a:p>
          <a:p>
            <a:pPr>
              <a:buNone/>
            </a:pPr>
            <a:endParaRPr lang="en-US" sz="2000" b="1" dirty="0"/>
          </a:p>
        </p:txBody>
      </p:sp>
    </p:spTree>
    <p:extLst>
      <p:ext uri="{BB962C8B-B14F-4D97-AF65-F5344CB8AC3E}">
        <p14:creationId xmlns:p14="http://schemas.microsoft.com/office/powerpoint/2010/main" val="360580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4" name="TextBox 3">
            <a:extLst>
              <a:ext uri="{FF2B5EF4-FFF2-40B4-BE49-F238E27FC236}">
                <a16:creationId xmlns:a16="http://schemas.microsoft.com/office/drawing/2014/main" id="{F6FE3078-C79A-40ED-A552-F4221BFEB7D7}"/>
              </a:ext>
            </a:extLst>
          </p:cNvPr>
          <p:cNvSpPr txBox="1"/>
          <p:nvPr/>
        </p:nvSpPr>
        <p:spPr>
          <a:xfrm>
            <a:off x="206188" y="895709"/>
            <a:ext cx="8731624" cy="6124754"/>
          </a:xfrm>
          <a:prstGeom prst="rect">
            <a:avLst/>
          </a:prstGeom>
          <a:noFill/>
        </p:spPr>
        <p:txBody>
          <a:bodyPr wrap="square" rtlCol="0">
            <a:spAutoFit/>
          </a:bodyPr>
          <a:lstStyle/>
          <a:p>
            <a:pPr marL="342900" indent="-342900">
              <a:buFont typeface="Arial" panose="020B0604020202020204" pitchFamily="34" charset="0"/>
              <a:buChar char="•"/>
            </a:pPr>
            <a:r>
              <a:rPr lang="es-AR" sz="2800" dirty="0"/>
              <a:t>Un Procedimiento Almacenado (</a:t>
            </a:r>
            <a:r>
              <a:rPr lang="es-AR" sz="2800" dirty="0" err="1"/>
              <a:t>Stored</a:t>
            </a:r>
            <a:r>
              <a:rPr lang="es-AR" sz="2800" dirty="0"/>
              <a:t> </a:t>
            </a:r>
            <a:r>
              <a:rPr lang="es-AR" sz="2800" dirty="0" err="1"/>
              <a:t>Procedure</a:t>
            </a:r>
            <a:r>
              <a:rPr lang="es-AR" sz="2800" dirty="0"/>
              <a:t>) es un grupo de sentencias T-SQL compiladas dentro de un plan de ejecución. </a:t>
            </a:r>
          </a:p>
          <a:p>
            <a:pPr marL="342900" indent="-342900">
              <a:buFont typeface="Arial" panose="020B0604020202020204" pitchFamily="34" charset="0"/>
              <a:buChar char="•"/>
            </a:pPr>
            <a:endParaRPr lang="es-AR" sz="2800" dirty="0"/>
          </a:p>
          <a:p>
            <a:pPr marL="342900" indent="-342900">
              <a:buFont typeface="Arial" panose="020B0604020202020204" pitchFamily="34" charset="0"/>
              <a:buChar char="•"/>
            </a:pPr>
            <a:r>
              <a:rPr lang="es-AR" sz="2800" dirty="0"/>
              <a:t>Son un método de encapsular tareas repetitivas que involucran variables definidas por el usuario para cálculos intermedios, como también sentencias de control de flujo de ejecución, para la implementación de bloques condicionales o repetitivos.</a:t>
            </a:r>
          </a:p>
          <a:p>
            <a:pPr marL="342900" indent="-342900">
              <a:buFont typeface="Arial" panose="020B0604020202020204" pitchFamily="34" charset="0"/>
              <a:buChar char="•"/>
            </a:pPr>
            <a:endParaRPr lang="es-AR" sz="2800" dirty="0"/>
          </a:p>
          <a:p>
            <a:pPr marL="342900" indent="-342900">
              <a:buFont typeface="Arial" panose="020B0604020202020204" pitchFamily="34" charset="0"/>
              <a:buChar char="•"/>
            </a:pPr>
            <a:r>
              <a:rPr lang="es-ES" altLang="es-AR" sz="2800" dirty="0"/>
              <a:t>Son módulos o rutinas que encapsulan código para su reutilización.</a:t>
            </a:r>
            <a:endParaRPr lang="es-AR" sz="2800" dirty="0"/>
          </a:p>
          <a:p>
            <a:endParaRPr lang="es-AR" sz="2800" dirty="0"/>
          </a:p>
        </p:txBody>
      </p:sp>
    </p:spTree>
    <p:extLst>
      <p:ext uri="{BB962C8B-B14F-4D97-AF65-F5344CB8AC3E}">
        <p14:creationId xmlns:p14="http://schemas.microsoft.com/office/powerpoint/2010/main" val="360580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3" name="Content Placeholder 2"/>
          <p:cNvSpPr>
            <a:spLocks noGrp="1"/>
          </p:cNvSpPr>
          <p:nvPr>
            <p:ph type="body" sz="quarter" idx="13"/>
          </p:nvPr>
        </p:nvSpPr>
        <p:spPr>
          <a:xfrm>
            <a:off x="304800" y="1295400"/>
            <a:ext cx="8534400" cy="4953000"/>
          </a:xfrm>
          <a:prstGeom prst="rect">
            <a:avLst/>
          </a:prstGeom>
        </p:spPr>
        <p:txBody>
          <a:bodyPr/>
          <a:lstStyle/>
          <a:p>
            <a:pPr marL="0" indent="0">
              <a:buNone/>
            </a:pPr>
            <a:r>
              <a:rPr lang="es-AR" b="1" dirty="0"/>
              <a:t>Características </a:t>
            </a:r>
            <a:endParaRPr lang="es-AR" dirty="0"/>
          </a:p>
          <a:p>
            <a:pPr lvl="0"/>
            <a:r>
              <a:rPr lang="es-AR" dirty="0"/>
              <a:t>Aceptan parámetros de entrada. </a:t>
            </a:r>
          </a:p>
          <a:p>
            <a:pPr lvl="0"/>
            <a:r>
              <a:rPr lang="es-AR" dirty="0"/>
              <a:t>Devuelven un valor de retorno (escalar) que indica el éxito o falla de su ejecución.</a:t>
            </a:r>
          </a:p>
          <a:p>
            <a:pPr lvl="0"/>
            <a:r>
              <a:rPr lang="es-AR" dirty="0"/>
              <a:t>Pueden llamar a otros </a:t>
            </a:r>
            <a:r>
              <a:rPr lang="es-AR" dirty="0" err="1"/>
              <a:t>SPs</a:t>
            </a:r>
            <a:r>
              <a:rPr lang="es-AR" dirty="0"/>
              <a:t> (o sea dentro de un SP de puede llamar a otros SP).</a:t>
            </a:r>
          </a:p>
          <a:p>
            <a:r>
              <a:rPr lang="es-AR" dirty="0"/>
              <a:t>Pueden devolver valores en la forma de parámetros de salida.</a:t>
            </a:r>
            <a:endParaRPr lang="en-US" sz="2400" dirty="0">
              <a:solidFill>
                <a:srgbClr val="000000"/>
              </a:solidFill>
            </a:endParaRPr>
          </a:p>
          <a:p>
            <a:pPr>
              <a:buFont typeface="Wingdings" pitchFamily="2" charset="2"/>
              <a:buChar char="q"/>
            </a:pPr>
            <a:endParaRPr lang="en-US" sz="2400" b="1" dirty="0"/>
          </a:p>
        </p:txBody>
      </p:sp>
    </p:spTree>
    <p:extLst>
      <p:ext uri="{BB962C8B-B14F-4D97-AF65-F5344CB8AC3E}">
        <p14:creationId xmlns:p14="http://schemas.microsoft.com/office/powerpoint/2010/main" val="3605804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8695</TotalTime>
  <Words>3020</Words>
  <Application>Microsoft Office PowerPoint</Application>
  <PresentationFormat>Presentación en pantalla (4:3)</PresentationFormat>
  <Paragraphs>347</Paragraphs>
  <Slides>33</Slides>
  <Notes>33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33</vt:i4>
      </vt:variant>
    </vt:vector>
  </HeadingPairs>
  <TitlesOfParts>
    <vt:vector size="42" baseType="lpstr">
      <vt:lpstr>Arial</vt:lpstr>
      <vt:lpstr>Arial Narrow</vt:lpstr>
      <vt:lpstr>Calibri</vt:lpstr>
      <vt:lpstr>Lucida Sans Typewriter</vt:lpstr>
      <vt:lpstr>Segoe UI</vt:lpstr>
      <vt:lpstr>Segoe UI Light</vt:lpstr>
      <vt:lpstr>Times New Roman</vt:lpstr>
      <vt:lpstr>Wingdings</vt:lpstr>
      <vt:lpstr>Module 0 Template</vt:lpstr>
      <vt:lpstr>Universidad Nacional de La Matanza</vt:lpstr>
      <vt:lpstr>Presentación de PowerPoint</vt:lpstr>
      <vt:lpstr>DEFINICION</vt:lpstr>
      <vt:lpstr>Variables en SQL Server</vt:lpstr>
      <vt:lpstr>Variables en SQL Server</vt:lpstr>
      <vt:lpstr>Variables en SQL Server</vt:lpstr>
      <vt:lpstr>Variables en SQL Server </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 - parámetros de salida</vt:lpstr>
      <vt:lpstr>Manejo de Errores con SQL</vt:lpstr>
      <vt:lpstr>Funciones definidas por el usuario</vt:lpstr>
      <vt:lpstr>Tipos de Funciones</vt:lpstr>
      <vt:lpstr>Funciones Escalares</vt:lpstr>
      <vt:lpstr>Funciones</vt:lpstr>
      <vt:lpstr>Funciones Tabulares En Línea</vt:lpstr>
      <vt:lpstr>Funciones Tabulares En Línea</vt:lpstr>
      <vt:lpstr>Presentación de PowerPoint</vt:lpstr>
      <vt:lpstr>Función Tabular En Línea</vt:lpstr>
      <vt:lpstr> Funciones Tabulares Multi-Sentencia </vt:lpstr>
      <vt:lpstr> Funciones Tabulares Multi-Sentencia </vt:lpstr>
      <vt:lpstr> Funciones Tabulares Multi-Sentencia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UMA-PC</dc:creator>
  <cp:lastModifiedBy>Hernan Osores</cp:lastModifiedBy>
  <cp:revision>178</cp:revision>
  <cp:lastPrinted>2012-08-28T00:39:50Z</cp:lastPrinted>
  <dcterms:created xsi:type="dcterms:W3CDTF">2013-03-06T12:06:20Z</dcterms:created>
  <dcterms:modified xsi:type="dcterms:W3CDTF">2021-06-03T23:50:42Z</dcterms:modified>
</cp:coreProperties>
</file>