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 showGuides="1"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436AA4-080A-4150-B351-B52018C476B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152C579-C7A6-4C13-BA69-5FE564D8B49F}">
      <dgm:prSet/>
      <dgm:spPr/>
      <dgm:t>
        <a:bodyPr/>
        <a:lstStyle/>
        <a:p>
          <a:r>
            <a:rPr lang="es-ES" b="1" i="0"/>
            <a:t>herramientas digitales (y un caso de éxito)</a:t>
          </a:r>
          <a:endParaRPr lang="en-US"/>
        </a:p>
      </dgm:t>
    </dgm:pt>
    <dgm:pt modelId="{529C0918-1694-454F-9769-26C6F67E4350}" type="parTrans" cxnId="{E5AD6D0D-2B40-4886-A790-66C1D06DF2B1}">
      <dgm:prSet/>
      <dgm:spPr/>
      <dgm:t>
        <a:bodyPr/>
        <a:lstStyle/>
        <a:p>
          <a:endParaRPr lang="en-US"/>
        </a:p>
      </dgm:t>
    </dgm:pt>
    <dgm:pt modelId="{22B79B63-09D4-4512-B05E-9A7C1E8946B8}" type="sibTrans" cxnId="{E5AD6D0D-2B40-4886-A790-66C1D06DF2B1}">
      <dgm:prSet/>
      <dgm:spPr/>
      <dgm:t>
        <a:bodyPr/>
        <a:lstStyle/>
        <a:p>
          <a:endParaRPr lang="en-US"/>
        </a:p>
      </dgm:t>
    </dgm:pt>
    <dgm:pt modelId="{F6775A9B-C299-40F2-89BE-BA40D1DCA896}">
      <dgm:prSet/>
      <dgm:spPr/>
      <dgm:t>
        <a:bodyPr/>
        <a:lstStyle/>
        <a:p>
          <a:r>
            <a:rPr lang="es-ES" b="0" i="0"/>
            <a:t>Unilever es una compañía que agrupa reconocidas marcas de consumo, como Hellmann’s, Dove o Sedal. En total, la empresa cuenta con alrededor de 149 mil empleados distribuidos en 19 países.</a:t>
          </a:r>
          <a:endParaRPr lang="en-US"/>
        </a:p>
      </dgm:t>
    </dgm:pt>
    <dgm:pt modelId="{8364785E-2D82-4650-A881-F3F5E5E86B8E}" type="parTrans" cxnId="{C30CD297-00C0-40CB-BA59-8FAEA4DAEB85}">
      <dgm:prSet/>
      <dgm:spPr/>
      <dgm:t>
        <a:bodyPr/>
        <a:lstStyle/>
        <a:p>
          <a:endParaRPr lang="en-US"/>
        </a:p>
      </dgm:t>
    </dgm:pt>
    <dgm:pt modelId="{09890E50-F020-47CC-AB3D-CA76B86BAF66}" type="sibTrans" cxnId="{C30CD297-00C0-40CB-BA59-8FAEA4DAEB85}">
      <dgm:prSet/>
      <dgm:spPr/>
      <dgm:t>
        <a:bodyPr/>
        <a:lstStyle/>
        <a:p>
          <a:endParaRPr lang="en-US"/>
        </a:p>
      </dgm:t>
    </dgm:pt>
    <dgm:pt modelId="{E72444B0-B38F-44B0-8727-4ABDF6881982}">
      <dgm:prSet/>
      <dgm:spPr/>
      <dgm:t>
        <a:bodyPr/>
        <a:lstStyle/>
        <a:p>
          <a:r>
            <a:rPr lang="es-ES" b="0" i="0"/>
            <a:t>¿Cómo es que ejecuta su reclutamiento y seleccion? Para tal magnitud de personal, estrategias como el Big Data son indispensables. Aunque la estrategia implica una serie de acciones articuladas, son 4 las principales herramientas digitales con las que Unilever recluta:</a:t>
          </a:r>
          <a:endParaRPr lang="en-US"/>
        </a:p>
      </dgm:t>
    </dgm:pt>
    <dgm:pt modelId="{20002B48-1D86-49E3-88F7-02E60DBAA81B}" type="parTrans" cxnId="{C98384BE-727F-496D-8FAA-BB55513CFB32}">
      <dgm:prSet/>
      <dgm:spPr/>
      <dgm:t>
        <a:bodyPr/>
        <a:lstStyle/>
        <a:p>
          <a:endParaRPr lang="en-US"/>
        </a:p>
      </dgm:t>
    </dgm:pt>
    <dgm:pt modelId="{046F06B9-9378-41DB-AF8C-711620E02467}" type="sibTrans" cxnId="{C98384BE-727F-496D-8FAA-BB55513CFB32}">
      <dgm:prSet/>
      <dgm:spPr/>
      <dgm:t>
        <a:bodyPr/>
        <a:lstStyle/>
        <a:p>
          <a:endParaRPr lang="en-US"/>
        </a:p>
      </dgm:t>
    </dgm:pt>
    <dgm:pt modelId="{D4E17EAA-F3E1-4C62-BCF4-93174D17718C}" type="pres">
      <dgm:prSet presAssocID="{4A436AA4-080A-4150-B351-B52018C476B9}" presName="root" presStyleCnt="0">
        <dgm:presLayoutVars>
          <dgm:dir/>
          <dgm:resizeHandles val="exact"/>
        </dgm:presLayoutVars>
      </dgm:prSet>
      <dgm:spPr/>
    </dgm:pt>
    <dgm:pt modelId="{0BC4F010-F14F-420B-9565-70F3F3101276}" type="pres">
      <dgm:prSet presAssocID="{6152C579-C7A6-4C13-BA69-5FE564D8B49F}" presName="compNode" presStyleCnt="0"/>
      <dgm:spPr/>
    </dgm:pt>
    <dgm:pt modelId="{E88286A8-0016-44D4-B733-6F79D3AEFD56}" type="pres">
      <dgm:prSet presAssocID="{6152C579-C7A6-4C13-BA69-5FE564D8B49F}" presName="bgRect" presStyleLbl="bgShp" presStyleIdx="0" presStyleCnt="3" custLinFactY="-43" custLinFactNeighborY="-100000"/>
      <dgm:spPr/>
    </dgm:pt>
    <dgm:pt modelId="{43AD393E-FC25-433A-BE30-E87880F0BC4C}" type="pres">
      <dgm:prSet presAssocID="{6152C579-C7A6-4C13-BA69-5FE564D8B4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54829D7-AC68-4535-A547-ED02CA7A8384}" type="pres">
      <dgm:prSet presAssocID="{6152C579-C7A6-4C13-BA69-5FE564D8B49F}" presName="spaceRect" presStyleCnt="0"/>
      <dgm:spPr/>
    </dgm:pt>
    <dgm:pt modelId="{9FFD543A-1DBC-419C-B3C3-E1C75B57B939}" type="pres">
      <dgm:prSet presAssocID="{6152C579-C7A6-4C13-BA69-5FE564D8B49F}" presName="parTx" presStyleLbl="revTx" presStyleIdx="0" presStyleCnt="3">
        <dgm:presLayoutVars>
          <dgm:chMax val="0"/>
          <dgm:chPref val="0"/>
        </dgm:presLayoutVars>
      </dgm:prSet>
      <dgm:spPr/>
    </dgm:pt>
    <dgm:pt modelId="{E9A83388-E39C-4114-9EA4-E46EA4DADC43}" type="pres">
      <dgm:prSet presAssocID="{22B79B63-09D4-4512-B05E-9A7C1E8946B8}" presName="sibTrans" presStyleCnt="0"/>
      <dgm:spPr/>
    </dgm:pt>
    <dgm:pt modelId="{C7DA8DEC-37F3-4DE7-87A1-2E2F05A0D306}" type="pres">
      <dgm:prSet presAssocID="{F6775A9B-C299-40F2-89BE-BA40D1DCA896}" presName="compNode" presStyleCnt="0"/>
      <dgm:spPr/>
    </dgm:pt>
    <dgm:pt modelId="{D20C25CC-AD4A-4203-94D0-12EC2BB952CF}" type="pres">
      <dgm:prSet presAssocID="{F6775A9B-C299-40F2-89BE-BA40D1DCA896}" presName="bgRect" presStyleLbl="bgShp" presStyleIdx="1" presStyleCnt="3"/>
      <dgm:spPr/>
    </dgm:pt>
    <dgm:pt modelId="{DFB19248-8ECA-487A-8BAA-5FC9249FD4DA}" type="pres">
      <dgm:prSet presAssocID="{F6775A9B-C299-40F2-89BE-BA40D1DCA8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39C5085C-46F1-4188-8A02-469960859F5C}" type="pres">
      <dgm:prSet presAssocID="{F6775A9B-C299-40F2-89BE-BA40D1DCA896}" presName="spaceRect" presStyleCnt="0"/>
      <dgm:spPr/>
    </dgm:pt>
    <dgm:pt modelId="{2E381D4B-2E9C-47D9-B4FE-7A1C30B7778D}" type="pres">
      <dgm:prSet presAssocID="{F6775A9B-C299-40F2-89BE-BA40D1DCA896}" presName="parTx" presStyleLbl="revTx" presStyleIdx="1" presStyleCnt="3">
        <dgm:presLayoutVars>
          <dgm:chMax val="0"/>
          <dgm:chPref val="0"/>
        </dgm:presLayoutVars>
      </dgm:prSet>
      <dgm:spPr/>
    </dgm:pt>
    <dgm:pt modelId="{BD6B973D-E23D-43AE-97D4-69146BDA3340}" type="pres">
      <dgm:prSet presAssocID="{09890E50-F020-47CC-AB3D-CA76B86BAF66}" presName="sibTrans" presStyleCnt="0"/>
      <dgm:spPr/>
    </dgm:pt>
    <dgm:pt modelId="{61EF86EF-CE6C-4CF9-AF71-8A85A5C4AAB3}" type="pres">
      <dgm:prSet presAssocID="{E72444B0-B38F-44B0-8727-4ABDF6881982}" presName="compNode" presStyleCnt="0"/>
      <dgm:spPr/>
    </dgm:pt>
    <dgm:pt modelId="{E0DBDA53-62C6-40EF-9C33-E4613BFB7EC3}" type="pres">
      <dgm:prSet presAssocID="{E72444B0-B38F-44B0-8727-4ABDF6881982}" presName="bgRect" presStyleLbl="bgShp" presStyleIdx="2" presStyleCnt="3"/>
      <dgm:spPr/>
    </dgm:pt>
    <dgm:pt modelId="{9C1920E0-969E-4E2D-BC1E-F1968F05C35C}" type="pres">
      <dgm:prSet presAssocID="{E72444B0-B38F-44B0-8727-4ABDF68819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8E0A5287-49A3-4FBA-A3DE-976CEA2A3010}" type="pres">
      <dgm:prSet presAssocID="{E72444B0-B38F-44B0-8727-4ABDF6881982}" presName="spaceRect" presStyleCnt="0"/>
      <dgm:spPr/>
    </dgm:pt>
    <dgm:pt modelId="{D2E154D3-C0C0-4650-A59A-F8CD41931A56}" type="pres">
      <dgm:prSet presAssocID="{E72444B0-B38F-44B0-8727-4ABDF688198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5AD6D0D-2B40-4886-A790-66C1D06DF2B1}" srcId="{4A436AA4-080A-4150-B351-B52018C476B9}" destId="{6152C579-C7A6-4C13-BA69-5FE564D8B49F}" srcOrd="0" destOrd="0" parTransId="{529C0918-1694-454F-9769-26C6F67E4350}" sibTransId="{22B79B63-09D4-4512-B05E-9A7C1E8946B8}"/>
    <dgm:cxn modelId="{BDDFD613-3BAD-45B3-8C95-C63968C3089B}" type="presOf" srcId="{E72444B0-B38F-44B0-8727-4ABDF6881982}" destId="{D2E154D3-C0C0-4650-A59A-F8CD41931A56}" srcOrd="0" destOrd="0" presId="urn:microsoft.com/office/officeart/2018/2/layout/IconVerticalSolidList"/>
    <dgm:cxn modelId="{6D286A5E-EE49-406C-8FEB-6BEDD94E74F5}" type="presOf" srcId="{4A436AA4-080A-4150-B351-B52018C476B9}" destId="{D4E17EAA-F3E1-4C62-BCF4-93174D17718C}" srcOrd="0" destOrd="0" presId="urn:microsoft.com/office/officeart/2018/2/layout/IconVerticalSolidList"/>
    <dgm:cxn modelId="{C30CD297-00C0-40CB-BA59-8FAEA4DAEB85}" srcId="{4A436AA4-080A-4150-B351-B52018C476B9}" destId="{F6775A9B-C299-40F2-89BE-BA40D1DCA896}" srcOrd="1" destOrd="0" parTransId="{8364785E-2D82-4650-A881-F3F5E5E86B8E}" sibTransId="{09890E50-F020-47CC-AB3D-CA76B86BAF66}"/>
    <dgm:cxn modelId="{E8CD83A9-3270-403C-9430-BF713D31F118}" type="presOf" srcId="{6152C579-C7A6-4C13-BA69-5FE564D8B49F}" destId="{9FFD543A-1DBC-419C-B3C3-E1C75B57B939}" srcOrd="0" destOrd="0" presId="urn:microsoft.com/office/officeart/2018/2/layout/IconVerticalSolidList"/>
    <dgm:cxn modelId="{1BF44BAD-2732-4BB3-85EC-50EC06AEAF80}" type="presOf" srcId="{F6775A9B-C299-40F2-89BE-BA40D1DCA896}" destId="{2E381D4B-2E9C-47D9-B4FE-7A1C30B7778D}" srcOrd="0" destOrd="0" presId="urn:microsoft.com/office/officeart/2018/2/layout/IconVerticalSolidList"/>
    <dgm:cxn modelId="{C98384BE-727F-496D-8FAA-BB55513CFB32}" srcId="{4A436AA4-080A-4150-B351-B52018C476B9}" destId="{E72444B0-B38F-44B0-8727-4ABDF6881982}" srcOrd="2" destOrd="0" parTransId="{20002B48-1D86-49E3-88F7-02E60DBAA81B}" sibTransId="{046F06B9-9378-41DB-AF8C-711620E02467}"/>
    <dgm:cxn modelId="{A238C4F8-CCBF-4E70-B400-0FA1439E758D}" type="presParOf" srcId="{D4E17EAA-F3E1-4C62-BCF4-93174D17718C}" destId="{0BC4F010-F14F-420B-9565-70F3F3101276}" srcOrd="0" destOrd="0" presId="urn:microsoft.com/office/officeart/2018/2/layout/IconVerticalSolidList"/>
    <dgm:cxn modelId="{40FA3018-7D0B-4CA3-8D0E-CD4D12C5D549}" type="presParOf" srcId="{0BC4F010-F14F-420B-9565-70F3F3101276}" destId="{E88286A8-0016-44D4-B733-6F79D3AEFD56}" srcOrd="0" destOrd="0" presId="urn:microsoft.com/office/officeart/2018/2/layout/IconVerticalSolidList"/>
    <dgm:cxn modelId="{350418EE-B870-4B26-A3F6-4EA3AA601BEE}" type="presParOf" srcId="{0BC4F010-F14F-420B-9565-70F3F3101276}" destId="{43AD393E-FC25-433A-BE30-E87880F0BC4C}" srcOrd="1" destOrd="0" presId="urn:microsoft.com/office/officeart/2018/2/layout/IconVerticalSolidList"/>
    <dgm:cxn modelId="{6200EE3A-69AC-4232-AA58-FE9EAF4BA9C0}" type="presParOf" srcId="{0BC4F010-F14F-420B-9565-70F3F3101276}" destId="{B54829D7-AC68-4535-A547-ED02CA7A8384}" srcOrd="2" destOrd="0" presId="urn:microsoft.com/office/officeart/2018/2/layout/IconVerticalSolidList"/>
    <dgm:cxn modelId="{91BA9F5C-CBEC-4C21-8BBD-88C342E46DDB}" type="presParOf" srcId="{0BC4F010-F14F-420B-9565-70F3F3101276}" destId="{9FFD543A-1DBC-419C-B3C3-E1C75B57B939}" srcOrd="3" destOrd="0" presId="urn:microsoft.com/office/officeart/2018/2/layout/IconVerticalSolidList"/>
    <dgm:cxn modelId="{040F8C5D-795F-4043-A857-7F509B0B56FD}" type="presParOf" srcId="{D4E17EAA-F3E1-4C62-BCF4-93174D17718C}" destId="{E9A83388-E39C-4114-9EA4-E46EA4DADC43}" srcOrd="1" destOrd="0" presId="urn:microsoft.com/office/officeart/2018/2/layout/IconVerticalSolidList"/>
    <dgm:cxn modelId="{F1C42558-507E-4782-8E84-CEA30AF2453A}" type="presParOf" srcId="{D4E17EAA-F3E1-4C62-BCF4-93174D17718C}" destId="{C7DA8DEC-37F3-4DE7-87A1-2E2F05A0D306}" srcOrd="2" destOrd="0" presId="urn:microsoft.com/office/officeart/2018/2/layout/IconVerticalSolidList"/>
    <dgm:cxn modelId="{DCAFFCA3-1839-49CD-865C-9C78EE8F56F2}" type="presParOf" srcId="{C7DA8DEC-37F3-4DE7-87A1-2E2F05A0D306}" destId="{D20C25CC-AD4A-4203-94D0-12EC2BB952CF}" srcOrd="0" destOrd="0" presId="urn:microsoft.com/office/officeart/2018/2/layout/IconVerticalSolidList"/>
    <dgm:cxn modelId="{9B60A688-FBAB-4CB9-BCE9-0EA7A63370BF}" type="presParOf" srcId="{C7DA8DEC-37F3-4DE7-87A1-2E2F05A0D306}" destId="{DFB19248-8ECA-487A-8BAA-5FC9249FD4DA}" srcOrd="1" destOrd="0" presId="urn:microsoft.com/office/officeart/2018/2/layout/IconVerticalSolidList"/>
    <dgm:cxn modelId="{3007E6EE-58CF-4A01-9C3E-627549F09FB0}" type="presParOf" srcId="{C7DA8DEC-37F3-4DE7-87A1-2E2F05A0D306}" destId="{39C5085C-46F1-4188-8A02-469960859F5C}" srcOrd="2" destOrd="0" presId="urn:microsoft.com/office/officeart/2018/2/layout/IconVerticalSolidList"/>
    <dgm:cxn modelId="{A7567CDD-E4B0-41EE-8EAA-140D8E776058}" type="presParOf" srcId="{C7DA8DEC-37F3-4DE7-87A1-2E2F05A0D306}" destId="{2E381D4B-2E9C-47D9-B4FE-7A1C30B7778D}" srcOrd="3" destOrd="0" presId="urn:microsoft.com/office/officeart/2018/2/layout/IconVerticalSolidList"/>
    <dgm:cxn modelId="{B97F493D-2ABC-4255-A2BF-DD7D56D88D75}" type="presParOf" srcId="{D4E17EAA-F3E1-4C62-BCF4-93174D17718C}" destId="{BD6B973D-E23D-43AE-97D4-69146BDA3340}" srcOrd="3" destOrd="0" presId="urn:microsoft.com/office/officeart/2018/2/layout/IconVerticalSolidList"/>
    <dgm:cxn modelId="{D0E9D048-EBF2-4787-8C6B-B39C1EEDC59A}" type="presParOf" srcId="{D4E17EAA-F3E1-4C62-BCF4-93174D17718C}" destId="{61EF86EF-CE6C-4CF9-AF71-8A85A5C4AAB3}" srcOrd="4" destOrd="0" presId="urn:microsoft.com/office/officeart/2018/2/layout/IconVerticalSolidList"/>
    <dgm:cxn modelId="{E976DDB9-235D-4525-8A63-47322B85CBF6}" type="presParOf" srcId="{61EF86EF-CE6C-4CF9-AF71-8A85A5C4AAB3}" destId="{E0DBDA53-62C6-40EF-9C33-E4613BFB7EC3}" srcOrd="0" destOrd="0" presId="urn:microsoft.com/office/officeart/2018/2/layout/IconVerticalSolidList"/>
    <dgm:cxn modelId="{E9CB64F5-1DC0-4862-AA5D-D1BB9DF0CABA}" type="presParOf" srcId="{61EF86EF-CE6C-4CF9-AF71-8A85A5C4AAB3}" destId="{9C1920E0-969E-4E2D-BC1E-F1968F05C35C}" srcOrd="1" destOrd="0" presId="urn:microsoft.com/office/officeart/2018/2/layout/IconVerticalSolidList"/>
    <dgm:cxn modelId="{9EB69288-AAFF-43CB-AA6B-1C8DB99930D9}" type="presParOf" srcId="{61EF86EF-CE6C-4CF9-AF71-8A85A5C4AAB3}" destId="{8E0A5287-49A3-4FBA-A3DE-976CEA2A3010}" srcOrd="2" destOrd="0" presId="urn:microsoft.com/office/officeart/2018/2/layout/IconVerticalSolidList"/>
    <dgm:cxn modelId="{A454A61C-F02A-4A65-BC17-803E7BD3F0CE}" type="presParOf" srcId="{61EF86EF-CE6C-4CF9-AF71-8A85A5C4AAB3}" destId="{D2E154D3-C0C0-4650-A59A-F8CD41931A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286A8-0016-44D4-B733-6F79D3AEFD56}">
      <dsp:nvSpPr>
        <dsp:cNvPr id="0" name=""/>
        <dsp:cNvSpPr/>
      </dsp:nvSpPr>
      <dsp:spPr>
        <a:xfrm>
          <a:off x="0" y="0"/>
          <a:ext cx="8027670" cy="15583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D393E-FC25-433A-BE30-E87880F0BC4C}">
      <dsp:nvSpPr>
        <dsp:cNvPr id="0" name=""/>
        <dsp:cNvSpPr/>
      </dsp:nvSpPr>
      <dsp:spPr>
        <a:xfrm>
          <a:off x="471404" y="351297"/>
          <a:ext cx="857099" cy="857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D543A-1DBC-419C-B3C3-E1C75B57B939}">
      <dsp:nvSpPr>
        <dsp:cNvPr id="0" name=""/>
        <dsp:cNvSpPr/>
      </dsp:nvSpPr>
      <dsp:spPr>
        <a:xfrm>
          <a:off x="1799909" y="665"/>
          <a:ext cx="6227760" cy="1558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927" tIns="164927" rIns="164927" bIns="16492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i="0" kern="1200"/>
            <a:t>herramientas digitales (y un caso de éxito)</a:t>
          </a:r>
          <a:endParaRPr lang="en-US" sz="1700" kern="1200"/>
        </a:p>
      </dsp:txBody>
      <dsp:txXfrm>
        <a:off x="1799909" y="665"/>
        <a:ext cx="6227760" cy="1558363"/>
      </dsp:txXfrm>
    </dsp:sp>
    <dsp:sp modelId="{D20C25CC-AD4A-4203-94D0-12EC2BB952CF}">
      <dsp:nvSpPr>
        <dsp:cNvPr id="0" name=""/>
        <dsp:cNvSpPr/>
      </dsp:nvSpPr>
      <dsp:spPr>
        <a:xfrm>
          <a:off x="0" y="1948619"/>
          <a:ext cx="8027670" cy="15583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B19248-8ECA-487A-8BAA-5FC9249FD4DA}">
      <dsp:nvSpPr>
        <dsp:cNvPr id="0" name=""/>
        <dsp:cNvSpPr/>
      </dsp:nvSpPr>
      <dsp:spPr>
        <a:xfrm>
          <a:off x="471404" y="2299251"/>
          <a:ext cx="857099" cy="857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81D4B-2E9C-47D9-B4FE-7A1C30B7778D}">
      <dsp:nvSpPr>
        <dsp:cNvPr id="0" name=""/>
        <dsp:cNvSpPr/>
      </dsp:nvSpPr>
      <dsp:spPr>
        <a:xfrm>
          <a:off x="1799909" y="1948619"/>
          <a:ext cx="6227760" cy="1558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927" tIns="164927" rIns="164927" bIns="16492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Unilever es una compañía que agrupa reconocidas marcas de consumo, como Hellmann’s, Dove o Sedal. En total, la empresa cuenta con alrededor de 149 mil empleados distribuidos en 19 países.</a:t>
          </a:r>
          <a:endParaRPr lang="en-US" sz="1700" kern="1200"/>
        </a:p>
      </dsp:txBody>
      <dsp:txXfrm>
        <a:off x="1799909" y="1948619"/>
        <a:ext cx="6227760" cy="1558363"/>
      </dsp:txXfrm>
    </dsp:sp>
    <dsp:sp modelId="{E0DBDA53-62C6-40EF-9C33-E4613BFB7EC3}">
      <dsp:nvSpPr>
        <dsp:cNvPr id="0" name=""/>
        <dsp:cNvSpPr/>
      </dsp:nvSpPr>
      <dsp:spPr>
        <a:xfrm>
          <a:off x="0" y="3896573"/>
          <a:ext cx="8027670" cy="15583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1920E0-969E-4E2D-BC1E-F1968F05C35C}">
      <dsp:nvSpPr>
        <dsp:cNvPr id="0" name=""/>
        <dsp:cNvSpPr/>
      </dsp:nvSpPr>
      <dsp:spPr>
        <a:xfrm>
          <a:off x="471404" y="4247205"/>
          <a:ext cx="857099" cy="857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154D3-C0C0-4650-A59A-F8CD41931A56}">
      <dsp:nvSpPr>
        <dsp:cNvPr id="0" name=""/>
        <dsp:cNvSpPr/>
      </dsp:nvSpPr>
      <dsp:spPr>
        <a:xfrm>
          <a:off x="1799909" y="3896573"/>
          <a:ext cx="6227760" cy="1558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927" tIns="164927" rIns="164927" bIns="16492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¿Cómo es que ejecuta su reclutamiento y seleccion? Para tal magnitud de personal, estrategias como el Big Data son indispensables. Aunque la estrategia implica una serie de acciones articuladas, son 4 las principales herramientas digitales con las que Unilever recluta:</a:t>
          </a:r>
          <a:endParaRPr lang="en-US" sz="1700" kern="1200"/>
        </a:p>
      </dsp:txBody>
      <dsp:txXfrm>
        <a:off x="1799909" y="3896573"/>
        <a:ext cx="6227760" cy="1558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3584-9918-B448-93C3-DE735FBD4F0D}" type="datetimeFigureOut">
              <a:rPr lang="es-AR" smtClean="0"/>
              <a:pPr/>
              <a:t>3/9/2024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40A5-2078-D844-9B57-830FC960766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061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3584-9918-B448-93C3-DE735FBD4F0D}" type="datetimeFigureOut">
              <a:rPr lang="es-AR" smtClean="0"/>
              <a:pPr/>
              <a:t>3/9/2024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40A5-2078-D844-9B57-830FC960766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353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3584-9918-B448-93C3-DE735FBD4F0D}" type="datetimeFigureOut">
              <a:rPr lang="es-AR" smtClean="0"/>
              <a:pPr/>
              <a:t>3/9/2024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40A5-2078-D844-9B57-830FC960766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730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3584-9918-B448-93C3-DE735FBD4F0D}" type="datetimeFigureOut">
              <a:rPr lang="es-AR" smtClean="0"/>
              <a:pPr/>
              <a:t>3/9/2024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40A5-2078-D844-9B57-830FC960766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647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3584-9918-B448-93C3-DE735FBD4F0D}" type="datetimeFigureOut">
              <a:rPr lang="es-AR" smtClean="0"/>
              <a:pPr/>
              <a:t>3/9/2024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40A5-2078-D844-9B57-830FC960766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654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3584-9918-B448-93C3-DE735FBD4F0D}" type="datetimeFigureOut">
              <a:rPr lang="es-AR" smtClean="0"/>
              <a:pPr/>
              <a:t>3/9/2024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40A5-2078-D844-9B57-830FC960766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255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3584-9918-B448-93C3-DE735FBD4F0D}" type="datetimeFigureOut">
              <a:rPr lang="es-AR" smtClean="0"/>
              <a:pPr/>
              <a:t>3/9/2024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40A5-2078-D844-9B57-830FC960766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470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3584-9918-B448-93C3-DE735FBD4F0D}" type="datetimeFigureOut">
              <a:rPr lang="es-AR" smtClean="0"/>
              <a:pPr/>
              <a:t>3/9/2024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40A5-2078-D844-9B57-830FC960766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707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3584-9918-B448-93C3-DE735FBD4F0D}" type="datetimeFigureOut">
              <a:rPr lang="es-AR" smtClean="0"/>
              <a:pPr/>
              <a:t>3/9/2024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40A5-2078-D844-9B57-830FC960766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821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3584-9918-B448-93C3-DE735FBD4F0D}" type="datetimeFigureOut">
              <a:rPr lang="es-AR" smtClean="0"/>
              <a:pPr/>
              <a:t>3/9/2024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40A5-2078-D844-9B57-830FC960766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184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3584-9918-B448-93C3-DE735FBD4F0D}" type="datetimeFigureOut">
              <a:rPr lang="es-AR" smtClean="0"/>
              <a:pPr/>
              <a:t>3/9/2024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40A5-2078-D844-9B57-830FC960766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493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53584-9918-B448-93C3-DE735FBD4F0D}" type="datetimeFigureOut">
              <a:rPr lang="es-AR" smtClean="0"/>
              <a:pPr/>
              <a:t>3/9/2024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740A5-2078-D844-9B57-830FC960766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983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rivemyway.com/recruitment-stats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deed.com/hire/c/info/best-practices-for-virtual-interviews#:~:text=Over%205.7M%20job%20seekers,they%20have%20conducted%20video%20interviews." TargetMode="External"/><Relationship Id="rId4" Type="http://schemas.openxmlformats.org/officeDocument/2006/relationships/hyperlink" Target="https://web.jobvite.com/rs/328-BQS-080/images/2022-12-2022JobSeekerNationReport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krowdy.com/pruebas-psicometricas-online-todo-lo-que-necesitas-saber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be.com/watch?v=tKDtz5k8KK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krowdy.com/todo-sobre-krowd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krowdy.com/c%C3%B3mo-preparar-una-video-entrevista-efectiv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F7805BD-9781-B3AB-C365-7ADC25B7BCFD}"/>
              </a:ext>
            </a:extLst>
          </p:cNvPr>
          <p:cNvSpPr txBox="1"/>
          <p:nvPr/>
        </p:nvSpPr>
        <p:spPr>
          <a:xfrm>
            <a:off x="1941816" y="2618866"/>
            <a:ext cx="545044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sz="1800" b="1" i="0" u="none" strike="noStrike" dirty="0">
              <a:solidFill>
                <a:srgbClr val="000000"/>
              </a:solidFill>
              <a:effectLst/>
              <a:latin typeface="Lexend"/>
            </a:endParaRPr>
          </a:p>
          <a:p>
            <a:r>
              <a:rPr lang="es-ES" sz="3200" b="1" dirty="0">
                <a:solidFill>
                  <a:srgbClr val="000000"/>
                </a:solidFill>
                <a:latin typeface="Lexend"/>
              </a:rPr>
              <a:t>R</a:t>
            </a:r>
            <a:r>
              <a:rPr lang="es-ES" sz="3200" b="1" i="0" u="none" strike="noStrike" dirty="0">
                <a:solidFill>
                  <a:srgbClr val="000000"/>
                </a:solidFill>
                <a:effectLst/>
                <a:latin typeface="Lexend"/>
              </a:rPr>
              <a:t>eclutamiento y selección 4.0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249432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F5BB394-172B-607E-E989-B432B44CE80A}"/>
              </a:ext>
            </a:extLst>
          </p:cNvPr>
          <p:cNvSpPr txBox="1"/>
          <p:nvPr/>
        </p:nvSpPr>
        <p:spPr>
          <a:xfrm>
            <a:off x="1879600" y="626410"/>
            <a:ext cx="4572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b="1" i="0" u="none" strike="noStrike" dirty="0">
                <a:solidFill>
                  <a:srgbClr val="000000"/>
                </a:solidFill>
                <a:effectLst/>
                <a:latin typeface="Lexend"/>
              </a:rPr>
              <a:t>4 herramientas digitales para reclutamiento y </a:t>
            </a:r>
            <a:r>
              <a:rPr lang="es-ES" sz="2800" b="1" i="0" u="none" strike="noStrike" dirty="0" err="1">
                <a:solidFill>
                  <a:srgbClr val="000000"/>
                </a:solidFill>
                <a:effectLst/>
                <a:latin typeface="Lexend"/>
              </a:rPr>
              <a:t>seleccion</a:t>
            </a:r>
            <a:endParaRPr lang="es-ES" sz="2800" b="1" i="0" u="none" strike="noStrike" dirty="0">
              <a:solidFill>
                <a:srgbClr val="000000"/>
              </a:solidFill>
              <a:effectLst/>
              <a:latin typeface="Lexend"/>
            </a:endParaRP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Encuentra el perfil profesional ideal en el proceso de reclutamiento y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Lexend"/>
              </a:rPr>
              <a:t>seleccion</a:t>
            </a:r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0764B23-1E95-DFF3-7C08-CFAEFDC6C521}"/>
              </a:ext>
            </a:extLst>
          </p:cNvPr>
          <p:cNvSpPr txBox="1"/>
          <p:nvPr/>
        </p:nvSpPr>
        <p:spPr>
          <a:xfrm>
            <a:off x="1307691" y="2714814"/>
            <a:ext cx="648929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El </a:t>
            </a:r>
            <a:r>
              <a:rPr lang="es-ES" b="0" i="0" u="none" strike="noStrike" dirty="0">
                <a:solidFill>
                  <a:srgbClr val="FE7542"/>
                </a:solidFill>
                <a:effectLst/>
                <a:latin typeface="Lexend"/>
                <a:hlinkClick r:id="rId3"/>
              </a:rPr>
              <a:t>68% de expertos</a:t>
            </a:r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 reclutadores afirman que invertir en tecnología es lo mejor que se puede hacer para mejorar el reclutamiento.</a:t>
            </a:r>
          </a:p>
          <a:p>
            <a:pPr algn="l"/>
            <a:endParaRPr lang="es-ES" b="0" i="0" dirty="0">
              <a:solidFill>
                <a:srgbClr val="000000"/>
              </a:solidFill>
              <a:effectLst/>
              <a:latin typeface="Lexend"/>
            </a:endParaRPr>
          </a:p>
          <a:p>
            <a:pPr marL="285750" indent="-285750" algn="l">
              <a:buFontTx/>
              <a:buChar char="-"/>
            </a:pPr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El 70% de los reclutadores consigue una contratación exitosa a través de redes sociales (</a:t>
            </a:r>
            <a:r>
              <a:rPr lang="es-ES" b="0" i="0" u="none" strike="noStrike" dirty="0" err="1">
                <a:solidFill>
                  <a:srgbClr val="FE7542"/>
                </a:solidFill>
                <a:effectLst/>
                <a:latin typeface="Lexend"/>
                <a:hlinkClick r:id="rId4"/>
              </a:rPr>
              <a:t>Jobvite</a:t>
            </a:r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).</a:t>
            </a:r>
          </a:p>
          <a:p>
            <a:pPr marL="285750" indent="-285750" algn="l">
              <a:buFontTx/>
              <a:buChar char="-"/>
            </a:pPr>
            <a:endParaRPr lang="es-ES" b="0" i="0" dirty="0">
              <a:solidFill>
                <a:srgbClr val="000000"/>
              </a:solidFill>
              <a:effectLst/>
              <a:latin typeface="Lexend"/>
            </a:endParaRPr>
          </a:p>
          <a:p>
            <a:pPr marL="285750" indent="-285750" algn="l">
              <a:buFontTx/>
              <a:buChar char="-"/>
            </a:pPr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El 88% de los empleadores usa video-entrevistas para sus procesos de reclutamiento (</a:t>
            </a:r>
            <a:r>
              <a:rPr lang="es-ES" b="0" i="0" u="none" strike="noStrike" dirty="0" err="1">
                <a:solidFill>
                  <a:srgbClr val="FE7542"/>
                </a:solidFill>
                <a:effectLst/>
                <a:latin typeface="Lexend"/>
                <a:hlinkClick r:id="rId5"/>
              </a:rPr>
              <a:t>Indeed</a:t>
            </a:r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).</a:t>
            </a:r>
          </a:p>
          <a:p>
            <a:pPr marL="285750" indent="-285750" algn="l">
              <a:buFontTx/>
              <a:buChar char="-"/>
            </a:pPr>
            <a:endParaRPr lang="es-ES" b="0" i="0" dirty="0">
              <a:solidFill>
                <a:srgbClr val="000000"/>
              </a:solidFill>
              <a:effectLst/>
              <a:latin typeface="Lexend"/>
            </a:endParaRP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- El 73% de organizaciones usa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Lexend"/>
              </a:rPr>
              <a:t>Applicant</a:t>
            </a:r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 Tracking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Lexend"/>
              </a:rPr>
              <a:t>Systems</a:t>
            </a:r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 para gestionar su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Lexend"/>
              </a:rPr>
              <a:t>seleccion</a:t>
            </a:r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 de personal </a:t>
            </a:r>
          </a:p>
        </p:txBody>
      </p:sp>
    </p:spTree>
    <p:extLst>
      <p:ext uri="{BB962C8B-B14F-4D97-AF65-F5344CB8AC3E}">
        <p14:creationId xmlns:p14="http://schemas.microsoft.com/office/powerpoint/2010/main" val="55863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uadroTexto 2">
            <a:extLst>
              <a:ext uri="{FF2B5EF4-FFF2-40B4-BE49-F238E27FC236}">
                <a16:creationId xmlns:a16="http://schemas.microsoft.com/office/drawing/2014/main" id="{063AC279-307D-1C92-2D63-F484635411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426459"/>
              </p:ext>
            </p:extLst>
          </p:nvPr>
        </p:nvGraphicFramePr>
        <p:xfrm>
          <a:off x="628650" y="721360"/>
          <a:ext cx="8027670" cy="5455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830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D4EF220-DD09-64D0-DE92-1750A2022DB1}"/>
              </a:ext>
            </a:extLst>
          </p:cNvPr>
          <p:cNvSpPr txBox="1"/>
          <p:nvPr/>
        </p:nvSpPr>
        <p:spPr>
          <a:xfrm>
            <a:off x="1452880" y="510739"/>
            <a:ext cx="6756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u="none" strike="noStrike" dirty="0">
                <a:solidFill>
                  <a:srgbClr val="000000"/>
                </a:solidFill>
                <a:effectLst/>
                <a:latin typeface="Lexend"/>
              </a:rPr>
              <a:t>a. Formularios virtuales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Los servidores de formularios en línea permiten agilizar el reclutamiento. Los candidatos potenciales no se acercan a ninguna oficina para postular a un puesto. En cambio, se registran en formularios virtuales, disminuyendo las labores operativas de recopilación y procesamiento.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 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809ECA5-5707-C577-0D9A-F0B5029C3BC2}"/>
              </a:ext>
            </a:extLst>
          </p:cNvPr>
          <p:cNvSpPr txBox="1"/>
          <p:nvPr/>
        </p:nvSpPr>
        <p:spPr>
          <a:xfrm>
            <a:off x="1356360" y="2274838"/>
            <a:ext cx="6431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La plataforma valida los datos de cada persona. Además, las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Lexend"/>
              </a:rPr>
              <a:t>rankea</a:t>
            </a:r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 según puntajes. Así, una empresa evalúa más efectivamente las habilidades y calificaciones de sus postulantes, reduciendo el error humano en el proceso de reclutamiento.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Algunos servidores disponibles son: Evaluar,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Lexend"/>
              </a:rPr>
              <a:t>Hirevu</a:t>
            </a:r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 y Test Gorila.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0733493-29B6-5B9A-B480-9900833A3115}"/>
              </a:ext>
            </a:extLst>
          </p:cNvPr>
          <p:cNvSpPr txBox="1"/>
          <p:nvPr/>
        </p:nvSpPr>
        <p:spPr>
          <a:xfrm>
            <a:off x="1452880" y="3761938"/>
            <a:ext cx="73558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u="none" strike="noStrike" dirty="0">
                <a:solidFill>
                  <a:srgbClr val="000000"/>
                </a:solidFill>
                <a:effectLst/>
                <a:latin typeface="Lexend"/>
              </a:rPr>
              <a:t>b. Evaluaciones digitales</a:t>
            </a:r>
            <a:br>
              <a:rPr lang="es-ES" b="1" i="0" u="none" strike="noStrike" dirty="0">
                <a:solidFill>
                  <a:srgbClr val="000000"/>
                </a:solidFill>
                <a:effectLst/>
                <a:latin typeface="Lexend"/>
              </a:rPr>
            </a:br>
            <a:endParaRPr lang="es-ES" b="1" i="0" u="none" strike="noStrike" dirty="0">
              <a:solidFill>
                <a:srgbClr val="000000"/>
              </a:solidFill>
              <a:effectLst/>
              <a:latin typeface="Lexend"/>
            </a:endParaRP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Los </a:t>
            </a:r>
            <a:r>
              <a:rPr lang="es-ES" b="0" i="0" u="none" strike="noStrike" dirty="0" err="1">
                <a:solidFill>
                  <a:srgbClr val="FE7542"/>
                </a:solidFill>
                <a:effectLst/>
                <a:latin typeface="Lexend"/>
                <a:hlinkClick r:id="rId3"/>
              </a:rPr>
              <a:t>tests</a:t>
            </a:r>
            <a:r>
              <a:rPr lang="es-ES" b="0" i="0" u="none" strike="noStrike" dirty="0">
                <a:solidFill>
                  <a:srgbClr val="FE7542"/>
                </a:solidFill>
                <a:effectLst/>
                <a:latin typeface="Lexend"/>
                <a:hlinkClick r:id="rId3"/>
              </a:rPr>
              <a:t> psicométricos,</a:t>
            </a:r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 cognitivos o de competencias ayudan a asegurar la calidad de los candidatos. Al hacerlos en línea, se agiliza esta etapa del reclutamiento. Además, la evaluación es más objetiva, estandarizada y de mayor validez en su predicción del resultado final.</a:t>
            </a:r>
            <a:br>
              <a:rPr lang="es-ES" b="0" i="0" dirty="0">
                <a:solidFill>
                  <a:srgbClr val="000000"/>
                </a:solidFill>
                <a:effectLst/>
                <a:latin typeface="Lexend"/>
              </a:rPr>
            </a:br>
            <a:br>
              <a:rPr lang="es-ES" b="0" i="0" dirty="0">
                <a:solidFill>
                  <a:srgbClr val="000000"/>
                </a:solidFill>
                <a:effectLst/>
                <a:latin typeface="Lexend"/>
              </a:rPr>
            </a:br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Por último, resultan costo-efectivas, pues reducen el gasto de contratación de profesionales en psicología.</a:t>
            </a:r>
          </a:p>
        </p:txBody>
      </p:sp>
    </p:spTree>
    <p:extLst>
      <p:ext uri="{BB962C8B-B14F-4D97-AF65-F5344CB8AC3E}">
        <p14:creationId xmlns:p14="http://schemas.microsoft.com/office/powerpoint/2010/main" val="266072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E78F0D5-D76E-C0EC-98F7-01449D196E66}"/>
              </a:ext>
            </a:extLst>
          </p:cNvPr>
          <p:cNvSpPr txBox="1"/>
          <p:nvPr/>
        </p:nvSpPr>
        <p:spPr>
          <a:xfrm>
            <a:off x="746760" y="289679"/>
            <a:ext cx="76504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u="none" strike="noStrike" dirty="0">
                <a:solidFill>
                  <a:srgbClr val="000000"/>
                </a:solidFill>
                <a:effectLst/>
                <a:latin typeface="Lexend"/>
              </a:rPr>
              <a:t>c. Video-entrevistas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Los software de video-entrevistas permiten entrevistar de manera remota. Eliminan la necesidad de encuentros presenciales y gastos en viajes, ahorrando tiempo y dinero. Además, los videos quedan almacenados en la nube para tomar decisiones informadas en futuros procesos.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Una tecnología multimedia disponible es el </a:t>
            </a:r>
            <a:r>
              <a:rPr lang="es-ES" b="0" i="0" u="none" strike="noStrike" dirty="0">
                <a:solidFill>
                  <a:srgbClr val="FE7542"/>
                </a:solidFill>
                <a:effectLst/>
                <a:latin typeface="Lexend"/>
                <a:hlinkClick r:id="rId3"/>
              </a:rPr>
              <a:t>Smart Video</a:t>
            </a:r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, que contiene múltiples funcionalidades: etiquetar respuestas o momentos importantes, comentar, mostrar cuadros comparativos, visualizar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Lexend"/>
              </a:rPr>
              <a:t>CVs</a:t>
            </a:r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 e incluso compartir con más usuarios para obtener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Lexend"/>
              </a:rPr>
              <a:t>feedback</a:t>
            </a:r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 externo.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Si a esto se le suma el crowdsourcing, incluso se pueden entrevistar a muchos candidatos en simultáneo y en horarios flexibles.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1EF7DB-1E5A-E7C5-B305-2B1247267057}"/>
              </a:ext>
            </a:extLst>
          </p:cNvPr>
          <p:cNvSpPr txBox="1"/>
          <p:nvPr/>
        </p:nvSpPr>
        <p:spPr>
          <a:xfrm>
            <a:off x="746760" y="3690819"/>
            <a:ext cx="7701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u="none" strike="noStrike" dirty="0">
                <a:solidFill>
                  <a:srgbClr val="000000"/>
                </a:solidFill>
                <a:effectLst/>
                <a:latin typeface="Lexend"/>
              </a:rPr>
              <a:t>d. </a:t>
            </a:r>
            <a:r>
              <a:rPr lang="es-ES" b="1" i="0" u="none" strike="noStrike" dirty="0" err="1">
                <a:solidFill>
                  <a:srgbClr val="000000"/>
                </a:solidFill>
                <a:effectLst/>
                <a:latin typeface="Lexend"/>
              </a:rPr>
              <a:t>Applicant</a:t>
            </a:r>
            <a:r>
              <a:rPr lang="es-ES" b="1" i="0" u="none" strike="noStrike" dirty="0">
                <a:solidFill>
                  <a:srgbClr val="000000"/>
                </a:solidFill>
                <a:effectLst/>
                <a:latin typeface="Lexend"/>
              </a:rPr>
              <a:t> tracking </a:t>
            </a:r>
            <a:r>
              <a:rPr lang="es-ES" b="1" i="0" u="none" strike="noStrike" dirty="0" err="1">
                <a:solidFill>
                  <a:srgbClr val="000000"/>
                </a:solidFill>
                <a:effectLst/>
                <a:latin typeface="Lexend"/>
              </a:rPr>
              <a:t>systems</a:t>
            </a:r>
            <a:r>
              <a:rPr lang="es-ES" b="1" i="0" u="none" strike="noStrike" dirty="0">
                <a:solidFill>
                  <a:srgbClr val="000000"/>
                </a:solidFill>
                <a:effectLst/>
                <a:latin typeface="Lexend"/>
              </a:rPr>
              <a:t> (ATS)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La principal mejora es que toda la información del reclutamiento y selección de cada candidato se concentra en una sola plataforma. Esto reduce el trabajo de los reclutadores, a la vez que potencia sus funcionalidades y talentos.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Algunos servidores disponibles son: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Lexend"/>
              </a:rPr>
              <a:t>Workable</a:t>
            </a:r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,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Lexend"/>
              </a:rPr>
              <a:t>Lever</a:t>
            </a:r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 y </a:t>
            </a:r>
            <a:r>
              <a:rPr lang="es-ES" b="0" i="0" u="none" strike="noStrike" dirty="0" err="1">
                <a:solidFill>
                  <a:srgbClr val="FE7542"/>
                </a:solidFill>
                <a:effectLst/>
                <a:latin typeface="Lexend"/>
                <a:hlinkClick r:id="rId4"/>
              </a:rPr>
              <a:t>Krowdy</a:t>
            </a:r>
            <a:r>
              <a:rPr lang="es-ES" b="0" i="0" u="none" strike="noStrike" dirty="0">
                <a:solidFill>
                  <a:srgbClr val="FE7542"/>
                </a:solidFill>
                <a:effectLst/>
                <a:latin typeface="Lexend"/>
                <a:hlinkClick r:id="rId4"/>
              </a:rPr>
              <a:t>.</a:t>
            </a:r>
            <a:endParaRPr lang="es-ES" b="0" i="0" dirty="0">
              <a:solidFill>
                <a:srgbClr val="000000"/>
              </a:solidFill>
              <a:effectLst/>
              <a:latin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380990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5C74FCE-146F-FFF9-E35B-1622E8D9408A}"/>
              </a:ext>
            </a:extLst>
          </p:cNvPr>
          <p:cNvSpPr txBox="1"/>
          <p:nvPr/>
        </p:nvSpPr>
        <p:spPr>
          <a:xfrm>
            <a:off x="1198880" y="545515"/>
            <a:ext cx="7142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b="1" i="0" u="none" strike="noStrike" dirty="0">
                <a:solidFill>
                  <a:srgbClr val="FE7542"/>
                </a:solidFill>
                <a:effectLst/>
                <a:latin typeface="Lexend"/>
              </a:rPr>
              <a:t>Razones para contar con una herramienta digital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2DF821D-81A3-9DD9-BB2A-EDBC541A1B11}"/>
              </a:ext>
            </a:extLst>
          </p:cNvPr>
          <p:cNvSpPr txBox="1"/>
          <p:nvPr/>
        </p:nvSpPr>
        <p:spPr>
          <a:xfrm>
            <a:off x="873760" y="1041460"/>
            <a:ext cx="6858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u="none" strike="noStrike" dirty="0">
                <a:solidFill>
                  <a:srgbClr val="000000"/>
                </a:solidFill>
                <a:effectLst/>
                <a:latin typeface="Lexend"/>
              </a:rPr>
              <a:t>1. Automatización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Los ATS automatizan el proceso de reclutamiento, facilitando a los jefes de Recursos Humanos hallar a los candidatos ideales para un puesto, incluso si este es de mayor complejidad.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Además, reducen la necesidad de labores manuales y operativas. El valor de estos sistemas está en los datos que ofrecen, que mantienen a los gerentes informados acerca del impacto de su inversión y la eficiencia integral del trabajo.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E87DF5E-2CB7-D316-BEA9-A03C662F079A}"/>
              </a:ext>
            </a:extLst>
          </p:cNvPr>
          <p:cNvSpPr txBox="1"/>
          <p:nvPr/>
        </p:nvSpPr>
        <p:spPr>
          <a:xfrm>
            <a:off x="701040" y="3439160"/>
            <a:ext cx="6858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u="none" strike="noStrike" dirty="0">
                <a:solidFill>
                  <a:srgbClr val="000000"/>
                </a:solidFill>
                <a:effectLst/>
                <a:latin typeface="Lexend"/>
              </a:rPr>
              <a:t>2. Agilidad y accesibilidad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Los software de </a:t>
            </a:r>
            <a:r>
              <a:rPr lang="es-ES" b="0" i="0" u="none" strike="noStrike" dirty="0">
                <a:solidFill>
                  <a:srgbClr val="FE7542"/>
                </a:solidFill>
                <a:effectLst/>
                <a:latin typeface="Lexend"/>
                <a:hlinkClick r:id="rId3"/>
              </a:rPr>
              <a:t>video-entrevistas</a:t>
            </a:r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 permiten a las compañías interactuar con sus candidatos de forma remota, descartando los presupuestos de viaje que implican las reuniones presenciales.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Ahorro de dinero y tiempo = agilidad y accesibilidad para los postulantes, que disfrutan de una mejor experiencia de reclutamiento. Adicionalmente, los videos permanecen en la nube, para que se aproveche su información en futuros procesos.</a:t>
            </a:r>
          </a:p>
        </p:txBody>
      </p:sp>
    </p:spTree>
    <p:extLst>
      <p:ext uri="{BB962C8B-B14F-4D97-AF65-F5344CB8AC3E}">
        <p14:creationId xmlns:p14="http://schemas.microsoft.com/office/powerpoint/2010/main" val="86324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6A05080-934A-AAA3-B51A-CA218A7E9BCA}"/>
              </a:ext>
            </a:extLst>
          </p:cNvPr>
          <p:cNvSpPr txBox="1"/>
          <p:nvPr/>
        </p:nvSpPr>
        <p:spPr>
          <a:xfrm>
            <a:off x="508571" y="481886"/>
            <a:ext cx="700183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u="none" strike="noStrike" dirty="0">
                <a:solidFill>
                  <a:srgbClr val="000000"/>
                </a:solidFill>
                <a:effectLst/>
                <a:latin typeface="Lexend"/>
              </a:rPr>
              <a:t>3. Tracking del progreso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El seguimiento en línea hace que las compañías evalúen el proceso con mayor precisión.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Los resultados pueden observarse en simultáneo en un ATS u otro software de reclutamiento. Estas herramientas reducen el riesgo de contratar al candidato equivocado y mejoran la experiencia del proceso para todos sus participantes.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318E23C-F550-8DA4-3EDC-4FB1FDC8DB4E}"/>
              </a:ext>
            </a:extLst>
          </p:cNvPr>
          <p:cNvSpPr txBox="1"/>
          <p:nvPr/>
        </p:nvSpPr>
        <p:spPr>
          <a:xfrm>
            <a:off x="508571" y="2513211"/>
            <a:ext cx="67665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u="none" strike="noStrike" dirty="0">
                <a:solidFill>
                  <a:srgbClr val="000000"/>
                </a:solidFill>
                <a:effectLst/>
                <a:latin typeface="Lexend"/>
              </a:rPr>
              <a:t>4. Mayor alcance de talento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Los formularios virtuales, difundidos en plataformas de trabajo o redes sociales, alcanzan un mayor pool de profesionales. De hecho, al utilizarlos, las compañías aumentan el número y la calidad de aplicantes para un puesto.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Profesionales de distintos lugares del mundo y con variadas especialidades son asequibles gracias a </a:t>
            </a:r>
            <a:r>
              <a:rPr lang="es-ES" b="0" i="1" dirty="0" err="1">
                <a:solidFill>
                  <a:srgbClr val="000000"/>
                </a:solidFill>
                <a:effectLst/>
                <a:latin typeface="Lexend"/>
              </a:rPr>
              <a:t>assets</a:t>
            </a:r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 tan sencillos como Google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Lexend"/>
              </a:rPr>
              <a:t>Forms</a:t>
            </a:r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338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0699B14-51C4-6839-8DDC-2229ED97B671}"/>
              </a:ext>
            </a:extLst>
          </p:cNvPr>
          <p:cNvSpPr txBox="1"/>
          <p:nvPr/>
        </p:nvSpPr>
        <p:spPr>
          <a:xfrm>
            <a:off x="944880" y="605919"/>
            <a:ext cx="5994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u="none" strike="noStrike" dirty="0">
                <a:solidFill>
                  <a:srgbClr val="000000"/>
                </a:solidFill>
                <a:effectLst/>
                <a:latin typeface="Lexend"/>
              </a:rPr>
              <a:t>5. Eficiencia y precisión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La IA asegura la eficiencia y precisión del reclutamiento. Estas herramientas automatizan la mayoría de tareas del reclutador.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Sus algoritmos permiten el reclutamiento predictivo. Es decir, anticipan qué candidatos pertenecerán a la terna final. Los datos del proceso son también visibles en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Lexend"/>
              </a:rPr>
              <a:t>dashboards</a:t>
            </a:r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, para comprender mejor los resultados.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488C54C-63D4-6291-C20B-409B9E89C6CA}"/>
              </a:ext>
            </a:extLst>
          </p:cNvPr>
          <p:cNvSpPr txBox="1"/>
          <p:nvPr/>
        </p:nvSpPr>
        <p:spPr>
          <a:xfrm>
            <a:off x="872065" y="2958237"/>
            <a:ext cx="66717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u="none" strike="noStrike" dirty="0">
                <a:solidFill>
                  <a:srgbClr val="000000"/>
                </a:solidFill>
                <a:effectLst/>
                <a:latin typeface="Lexend"/>
              </a:rPr>
              <a:t>6. Centralización de información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Lexend"/>
              </a:rPr>
              <a:t>Los ATS centralizan la información de reclutamiento en un único sistema. Esto simplifica el trabajo de los reclutadores, que acceden y organizan los datos de un candidato en una sola interfaz.</a:t>
            </a:r>
          </a:p>
        </p:txBody>
      </p:sp>
    </p:spTree>
    <p:extLst>
      <p:ext uri="{BB962C8B-B14F-4D97-AF65-F5344CB8AC3E}">
        <p14:creationId xmlns:p14="http://schemas.microsoft.com/office/powerpoint/2010/main" val="1529607566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Presentación DIIT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resentación DIIT" id="{1731EF6A-D821-984E-999B-759C227DB830}" vid="{0C3B4524-A939-A44B-8561-9503498633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BA8618D9FA9F547BCBC09F53ABAF502" ma:contentTypeVersion="12" ma:contentTypeDescription="Crear nuevo documento." ma:contentTypeScope="" ma:versionID="1308aa3acc1c41ef614cc41182a44106">
  <xsd:schema xmlns:xsd="http://www.w3.org/2001/XMLSchema" xmlns:xs="http://www.w3.org/2001/XMLSchema" xmlns:p="http://schemas.microsoft.com/office/2006/metadata/properties" xmlns:ns2="6756ffa6-5843-4ef5-a742-97cc81ece36f" xmlns:ns3="7de77495-a5f9-4741-b858-6edf6c93ba61" targetNamespace="http://schemas.microsoft.com/office/2006/metadata/properties" ma:root="true" ma:fieldsID="e93daf2b76d83dca28ce46844a70e98b" ns2:_="" ns3:_="">
    <xsd:import namespace="6756ffa6-5843-4ef5-a742-97cc81ece36f"/>
    <xsd:import namespace="7de77495-a5f9-4741-b858-6edf6c93ba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56ffa6-5843-4ef5-a742-97cc81ece3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ffdddc8f-9e11-4d16-a65b-d3566ee968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77495-a5f9-4741-b858-6edf6c93ba6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8ab04bc-af63-4a7d-a405-e3ec93da4c69}" ma:internalName="TaxCatchAll" ma:showField="CatchAllData" ma:web="7de77495-a5f9-4741-b858-6edf6c93ba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de77495-a5f9-4741-b858-6edf6c93ba61" xsi:nil="true"/>
    <lcf76f155ced4ddcb4097134ff3c332f xmlns="6756ffa6-5843-4ef5-a742-97cc81ece36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26FA5B2-A08C-4E3D-8407-846839ADC78F}"/>
</file>

<file path=customXml/itemProps2.xml><?xml version="1.0" encoding="utf-8"?>
<ds:datastoreItem xmlns:ds="http://schemas.openxmlformats.org/officeDocument/2006/customXml" ds:itemID="{203AE85B-00FD-47DD-BAEB-857667A0BE2F}"/>
</file>

<file path=customXml/itemProps3.xml><?xml version="1.0" encoding="utf-8"?>
<ds:datastoreItem xmlns:ds="http://schemas.openxmlformats.org/officeDocument/2006/customXml" ds:itemID="{86089D13-3F8B-4154-9EC8-1DEFE61787F6}"/>
</file>

<file path=docProps/app.xml><?xml version="1.0" encoding="utf-8"?>
<Properties xmlns="http://schemas.openxmlformats.org/officeDocument/2006/extended-properties" xmlns:vt="http://schemas.openxmlformats.org/officeDocument/2006/docPropsVTypes">
  <Template>Plantilla Presentación DIIT</Template>
  <TotalTime>142</TotalTime>
  <Words>908</Words>
  <Application>Microsoft Office PowerPoint</Application>
  <PresentationFormat>Presentación en pantalla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Lexend</vt:lpstr>
      <vt:lpstr>Plantilla Presentación DIIT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Nelly</dc:creator>
  <cp:lastModifiedBy>Nelly Delucchi</cp:lastModifiedBy>
  <cp:revision>9</cp:revision>
  <dcterms:created xsi:type="dcterms:W3CDTF">2020-09-16T18:44:46Z</dcterms:created>
  <dcterms:modified xsi:type="dcterms:W3CDTF">2024-09-03T23:11:22Z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0x0101002BA8618D9FA9F547BCBC09F53ABAF502</vt:lpwstr>
  </property>
</Properties>
</file>