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5"/>
  </p:notesMasterIdLst>
  <p:sldIdLst>
    <p:sldId id="256" r:id="rId3"/>
    <p:sldId id="280" r:id="rId4"/>
    <p:sldId id="281" r:id="rId5"/>
    <p:sldId id="300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Seoane" initials="FS" lastIdx="1" clrIdx="0">
    <p:extLst>
      <p:ext uri="{19B8F6BF-5375-455C-9EA6-DF929625EA0E}">
        <p15:presenceInfo xmlns:p15="http://schemas.microsoft.com/office/powerpoint/2012/main" userId="7749eb30ba2a4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99078-EFD0-4CED-BDE1-3586342870CC}">
  <a:tblStyle styleId="{DC599078-EFD0-4CED-BDE1-358634287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03937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900113"/>
            <a:ext cx="45894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/>
          <p:nvPr/>
        </p:nvSpPr>
        <p:spPr>
          <a:xfrm>
            <a:off x="720725" y="4679950"/>
            <a:ext cx="6119812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5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/>
          </a:p>
        </p:txBody>
      </p:sp>
      <p:sp>
        <p:nvSpPr>
          <p:cNvPr id="381" name="Google Shape;38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82" name="Google Shape;382;p25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62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503237" y="1824037"/>
            <a:ext cx="905668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5508626" y="2087563"/>
            <a:ext cx="5835650" cy="22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904876" y="-100013"/>
            <a:ext cx="5835650" cy="663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2846387" y="-574675"/>
            <a:ext cx="4368800" cy="9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5106988" y="1768475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2847181" y="-519907"/>
            <a:ext cx="4368800" cy="90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551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503238" y="1824038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106988" y="1824038"/>
            <a:ext cx="445293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58737" y="107950"/>
            <a:ext cx="7794625" cy="16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503237" y="1824037"/>
            <a:ext cx="905668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551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user/portuguesinterativo/video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215900" y="2952750"/>
            <a:ext cx="9072562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25" rIns="0" bIns="0" anchor="t" anchorCtr="0">
            <a:noAutofit/>
          </a:bodyPr>
          <a:lstStyle/>
          <a:p>
            <a:pPr marL="431800" lvl="0" indent="-30956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 TÉCNICO</a:t>
            </a:r>
            <a:endParaRPr dirty="0"/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139485"/>
            <a:ext cx="7733653" cy="1590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0000" tIns="73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FFFFFF"/>
                </a:solidFill>
              </a:rPr>
              <a:t>UNLaM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863600" y="1873250"/>
            <a:ext cx="9144000" cy="647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1823" dir="2700000">
              <a:srgbClr val="808080"/>
            </a:outerShdw>
          </a:effectLst>
        </p:spPr>
        <p:txBody>
          <a:bodyPr spcFirstLastPara="1" wrap="square" lIns="90000" tIns="73425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 I – O ALFABETO</a:t>
            </a:r>
            <a:endParaRPr dirty="0"/>
          </a:p>
        </p:txBody>
      </p:sp>
      <p:sp>
        <p:nvSpPr>
          <p:cNvPr id="178" name="Google Shape;178;p25"/>
          <p:cNvSpPr/>
          <p:nvPr/>
        </p:nvSpPr>
        <p:spPr>
          <a:xfrm>
            <a:off x="7920037" y="503237"/>
            <a:ext cx="2159000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3465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69825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800" dirty="0">
                <a:solidFill>
                  <a:srgbClr val="FFFFFF"/>
                </a:solidFill>
              </a:rPr>
              <a:t>21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9DE7675-D687-4266-BA11-9779E2B29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868" y="309966"/>
            <a:ext cx="1402569" cy="11465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4DBB26-6E4A-4A28-8BB1-851390A1C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63" y="3027363"/>
            <a:ext cx="8608298" cy="293807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826644" cy="170481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LETRA  L</a:t>
            </a:r>
            <a:br>
              <a:rPr lang="en-US" sz="8800" b="1" i="0" u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31" name="Google Shape;431;p56"/>
          <p:cNvGraphicFramePr/>
          <p:nvPr/>
        </p:nvGraphicFramePr>
        <p:xfrm>
          <a:off x="503237" y="1835150"/>
          <a:ext cx="7004050" cy="543712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10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início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sílaba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é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pronunciado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espanhol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final de sílaba ou palavra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é pronunciado como um U suave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ápis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carnava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paste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Brasi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azu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estre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cabe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tura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</a:t>
                      </a:r>
                      <a:r>
                        <a:rPr lang="en-US" sz="1800" b="0" i="0" u="none" strike="noStrike" cap="none" dirty="0" err="1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33654" cy="1763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R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37" name="Google Shape;437;p57"/>
          <p:cNvGraphicFramePr/>
          <p:nvPr/>
        </p:nvGraphicFramePr>
        <p:xfrm>
          <a:off x="503237" y="1763712"/>
          <a:ext cx="6372200" cy="5561661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51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17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interior da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palavra</a:t>
                      </a:r>
                      <a:endParaRPr sz="1800" b="0" i="0" u="none" strike="noStrike" cap="none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espanhol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no começo da palavra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NOVO SOM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</a:t>
                      </a:r>
                      <a:r>
                        <a:rPr lang="en-US" sz="1800" b="0" i="0" u="none" strike="noStrike" cap="none" dirty="0" err="1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ecido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</a:t>
                      </a:r>
                      <a:r>
                        <a:rPr lang="en-US" sz="1800" b="0" i="0" u="sng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Quando é segundo elemento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um encontro consonantal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 duplicado no interior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 palavra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Palav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terra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correto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vid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corrida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uque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macarronada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8"/>
          <p:cNvSpPr txBox="1">
            <a:spLocks noGrp="1"/>
          </p:cNvSpPr>
          <p:nvPr>
            <p:ph type="title"/>
          </p:nvPr>
        </p:nvSpPr>
        <p:spPr>
          <a:xfrm>
            <a:off x="0" y="139484"/>
            <a:ext cx="7749153" cy="15963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R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43" name="Google Shape;443;p58"/>
          <p:cNvGraphicFramePr/>
          <p:nvPr/>
        </p:nvGraphicFramePr>
        <p:xfrm>
          <a:off x="503237" y="2051050"/>
          <a:ext cx="7561250" cy="511330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36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Começo de sílaba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depois de consoante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final de </a:t>
                      </a:r>
                      <a:r>
                        <a:rPr lang="en-US" sz="1800" b="1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sílaba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edar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devaga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iquecer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tence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ugado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6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Pode variar segundo a região do Brasil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Você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pode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pronunciar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espanhol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0149" cy="179780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Z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49" name="Google Shape;449;p59"/>
          <p:cNvGraphicFramePr/>
          <p:nvPr/>
        </p:nvGraphicFramePr>
        <p:xfrm>
          <a:off x="503237" y="1908175"/>
          <a:ext cx="7508875" cy="496567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4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3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começo de sílaba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final de palavra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 se fosse “S”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rapaz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iguezague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talvez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umbido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feliz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arroz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luz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5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dú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 segundo a região,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 chiante no RJ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inho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z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0149" cy="18133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LETRAS: B;V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55" name="Google Shape;455;p60"/>
          <p:cNvGraphicFramePr/>
          <p:nvPr/>
        </p:nvGraphicFramePr>
        <p:xfrm>
          <a:off x="1079500" y="1979612"/>
          <a:ext cx="5510200" cy="424810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296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7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(bilabial)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 (labiodental)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anana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eleza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ocê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á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ê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3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oleta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lusa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33654" cy="1720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B; V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61" name="Google Shape;461;p61"/>
          <p:cNvGraphicFramePr/>
          <p:nvPr/>
        </p:nvGraphicFramePr>
        <p:xfrm>
          <a:off x="863600" y="2266950"/>
          <a:ext cx="5726100" cy="396075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07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pala</a:t>
                      </a: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02658" cy="1689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LETRAS: J; Ge; Gi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67" name="Google Shape;467;p62"/>
          <p:cNvGraphicFramePr/>
          <p:nvPr/>
        </p:nvGraphicFramePr>
        <p:xfrm>
          <a:off x="503237" y="1835150"/>
          <a:ext cx="6108675" cy="525777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668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7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: </a:t>
                      </a: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som sonoro =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Ge/Gi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 (pronúncia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como espanhol)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anela                         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eito                            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osto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ipe                             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ogo                            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irafa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usto                          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oja                          estran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7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eto                         re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68" name="Google Shape;468;p62"/>
          <p:cNvSpPr txBox="1"/>
          <p:nvPr/>
        </p:nvSpPr>
        <p:spPr>
          <a:xfrm>
            <a:off x="3449637" y="2574925"/>
            <a:ext cx="10080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5375" rIns="91425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>
            <a:off x="3449637" y="3489325"/>
            <a:ext cx="10080625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200"/>
              <a:buFont typeface="Calibri"/>
              <a:buNone/>
            </a:pPr>
            <a:r>
              <a:rPr lang="en-US" sz="1200" b="0" i="0" u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LETRAS: J; 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6187" cy="17668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LETRAS: Ç; C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75" name="Google Shape;475;p63"/>
          <p:cNvGraphicFramePr/>
          <p:nvPr/>
        </p:nvGraphicFramePr>
        <p:xfrm>
          <a:off x="503237" y="2417762"/>
          <a:ext cx="7292950" cy="4661536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976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“Ç” antes de a/o/u: som de 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“C” também som de 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ão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ê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cabe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esque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cora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ões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almo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úcar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igarro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Igua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ç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3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4"/>
          <p:cNvSpPr txBox="1">
            <a:spLocks noGrp="1"/>
          </p:cNvSpPr>
          <p:nvPr>
            <p:ph type="title"/>
          </p:nvPr>
        </p:nvSpPr>
        <p:spPr>
          <a:xfrm>
            <a:off x="0" y="-1"/>
            <a:ext cx="7684168" cy="16844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X</a:t>
            </a: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valores fonéticos e poucas regras</a:t>
            </a:r>
            <a:endParaRPr lang="pt-BR" dirty="0"/>
          </a:p>
        </p:txBody>
      </p:sp>
      <p:graphicFrame>
        <p:nvGraphicFramePr>
          <p:cNvPr id="481" name="Google Shape;481;p64"/>
          <p:cNvGraphicFramePr/>
          <p:nvPr/>
        </p:nvGraphicFramePr>
        <p:xfrm>
          <a:off x="863600" y="2355850"/>
          <a:ext cx="5411775" cy="482912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25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Ch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</a:t>
                      </a:r>
                      <a:r>
                        <a:rPr lang="en-US" sz="1800" b="1" i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mais frequente </a:t>
                      </a:r>
                      <a:r>
                        <a:rPr lang="en-US" sz="1800" b="1" i="1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chiante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Como</a:t>
                      </a: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lé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Mé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tá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flu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comple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apai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onado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gênio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refle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ergar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ugar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82" name="Google Shape;482;p64"/>
          <p:cNvSpPr txBox="1"/>
          <p:nvPr/>
        </p:nvSpPr>
        <p:spPr>
          <a:xfrm>
            <a:off x="-12150725" y="-41275"/>
            <a:ext cx="22231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br>
              <a:rPr lang="en-US" sz="11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5"/>
          <p:cNvSpPr txBox="1">
            <a:spLocks noGrp="1"/>
          </p:cNvSpPr>
          <p:nvPr>
            <p:ph type="title"/>
          </p:nvPr>
        </p:nvSpPr>
        <p:spPr>
          <a:xfrm>
            <a:off x="-32084" y="0"/>
            <a:ext cx="7796463" cy="17875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X</a:t>
            </a: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valores fonéticos e poucas regras</a:t>
            </a:r>
            <a:endParaRPr lang="pt-BR" dirty="0"/>
          </a:p>
        </p:txBody>
      </p:sp>
      <p:sp>
        <p:nvSpPr>
          <p:cNvPr id="488" name="Google Shape;488;p65"/>
          <p:cNvSpPr txBox="1"/>
          <p:nvPr/>
        </p:nvSpPr>
        <p:spPr>
          <a:xfrm>
            <a:off x="-12150725" y="-41275"/>
            <a:ext cx="22231350" cy="539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br>
              <a:rPr lang="en-US" sz="1100" b="1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graphicFrame>
        <p:nvGraphicFramePr>
          <p:cNvPr id="489" name="Google Shape;489;p65"/>
          <p:cNvGraphicFramePr/>
          <p:nvPr/>
        </p:nvGraphicFramePr>
        <p:xfrm>
          <a:off x="1152525" y="2716212"/>
          <a:ext cx="5389550" cy="4251403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14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celente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periência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ecutivo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cêntrico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ê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plodir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emplo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ílio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ílio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má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uberante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pró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ê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portação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6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agerar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E+X + consoante: som de “S”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0" name="Google Shape;490;p65"/>
          <p:cNvSpPr txBox="1"/>
          <p:nvPr/>
        </p:nvSpPr>
        <p:spPr>
          <a:xfrm>
            <a:off x="-7912100" y="-233362"/>
            <a:ext cx="17992724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E+ x+ vogal no início </a:t>
            </a: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 palavra:  como “Z”               Com som de “S”</a:t>
            </a:r>
            <a:endParaRPr sz="1800" b="0" i="0" u="non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</a:t>
            </a:r>
            <a:endParaRPr/>
          </a:p>
        </p:txBody>
      </p:sp>
      <p:sp>
        <p:nvSpPr>
          <p:cNvPr id="491" name="Google Shape;491;p65"/>
          <p:cNvSpPr txBox="1"/>
          <p:nvPr/>
        </p:nvSpPr>
        <p:spPr>
          <a:xfrm>
            <a:off x="1008062" y="1979612"/>
            <a:ext cx="6048375" cy="64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 +x+ vogal no início </a:t>
            </a:r>
            <a:endParaRPr sz="1800" b="0" i="0" u="non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de palavra:  como “Z”               Com som de “S”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9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7225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AGRADECIMENTO</a:t>
            </a:r>
            <a:endParaRPr/>
          </a:p>
        </p:txBody>
      </p:sp>
      <p:graphicFrame>
        <p:nvGraphicFramePr>
          <p:cNvPr id="386" name="Google Shape;386;p49"/>
          <p:cNvGraphicFramePr/>
          <p:nvPr/>
        </p:nvGraphicFramePr>
        <p:xfrm>
          <a:off x="0" y="144462"/>
          <a:ext cx="9578950" cy="697705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a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quê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efe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esse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agá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jota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dáblio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cá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xis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ípsilon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38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eme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zê</a:t>
                      </a:r>
                      <a:endParaRPr/>
                    </a:p>
                  </a:txBody>
                  <a:tcPr marL="90000" marR="90000" marT="206750" marB="46800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6"/>
          <p:cNvSpPr txBox="1">
            <a:spLocks noGrp="1"/>
          </p:cNvSpPr>
          <p:nvPr>
            <p:ph type="title"/>
          </p:nvPr>
        </p:nvSpPr>
        <p:spPr>
          <a:xfrm>
            <a:off x="0" y="28575"/>
            <a:ext cx="7716253" cy="17039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b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DÍGRAFOS</a:t>
            </a:r>
            <a:b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40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Os Dígrafos CH, LH, NH</a:t>
            </a:r>
            <a:br>
              <a:rPr lang="en-US" sz="3600" b="0" i="0" u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graphicFrame>
        <p:nvGraphicFramePr>
          <p:cNvPr id="497" name="Google Shape;497;p66"/>
          <p:cNvGraphicFramePr/>
          <p:nvPr/>
        </p:nvGraphicFramePr>
        <p:xfrm>
          <a:off x="503237" y="2051050"/>
          <a:ext cx="6019775" cy="491165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179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0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(som parecido ao “ñ” do espanhol)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bola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eiro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ã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sanduí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inelo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eiro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ecer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oque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2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uva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verme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lh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cami</a:t>
                      </a:r>
                      <a:r>
                        <a:rPr lang="en-US" sz="1800" b="0" i="0" u="none" strike="noStrike" cap="none" dirty="0" err="1">
                          <a:solidFill>
                            <a:srgbClr val="4472C4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nh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98" name="Google Shape;498;p66"/>
          <p:cNvSpPr txBox="1"/>
          <p:nvPr/>
        </p:nvSpPr>
        <p:spPr>
          <a:xfrm>
            <a:off x="-10271125" y="28575"/>
            <a:ext cx="20351749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0149" cy="1704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VOGAIS</a:t>
            </a:r>
            <a:endParaRPr dirty="0"/>
          </a:p>
        </p:txBody>
      </p:sp>
      <p:pic>
        <p:nvPicPr>
          <p:cNvPr id="504" name="Google Shape;504;p67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1824037"/>
            <a:ext cx="7656512" cy="436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66050" cy="17192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VOGAIS ORAIS</a:t>
            </a:r>
            <a:endParaRPr dirty="0"/>
          </a:p>
        </p:txBody>
      </p:sp>
      <p:sp>
        <p:nvSpPr>
          <p:cNvPr id="510" name="Google Shape;510;p68"/>
          <p:cNvSpPr txBox="1">
            <a:spLocks noGrp="1"/>
          </p:cNvSpPr>
          <p:nvPr>
            <p:ph type="body" idx="4294967295"/>
          </p:nvPr>
        </p:nvSpPr>
        <p:spPr>
          <a:xfrm>
            <a:off x="225425" y="1719262"/>
            <a:ext cx="7766050" cy="521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VOGAIS ÁTONAS EM FINAL DE PALAVRA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pt-BR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“E”ÁTONA EM FINAL DE PALAVRA: som de “i”. Exemplos: nome, sobrenome, etc.</a:t>
            </a:r>
          </a:p>
          <a:p>
            <a:pPr marL="457200" marR="0" lvl="0" indent="-34290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</a:pPr>
            <a:r>
              <a:rPr lang="pt-BR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</a:p>
          <a:p>
            <a:pPr marL="342900" marR="0" lvl="0" indent="-34290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∙"/>
            </a:pPr>
            <a:r>
              <a:rPr lang="pt-BR" sz="32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“O”ÁTONA EM FINAL DE PALAVRA: som de “u”. Exemplos: apelido, bolo, </a:t>
            </a:r>
            <a:r>
              <a:rPr lang="pt-BR" sz="3200" b="0" i="0" u="none" strike="noStrike" cap="none" dirty="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</a:t>
            </a:r>
            <a:r>
              <a:rPr lang="en-US" sz="2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0" i="0" u="none" strike="noStrike" cap="none" dirty="0">
              <a:solidFill>
                <a:schemeClr val="accent1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Times New Roman"/>
              <a:buNone/>
            </a:pPr>
            <a:r>
              <a:rPr lang="en-US" sz="6000" b="1" i="0" u="none" strike="noStrike" cap="none" dirty="0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sz="6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Times New Roman"/>
              <a:buNone/>
            </a:pPr>
            <a:endParaRPr sz="6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-77492" y="0"/>
            <a:ext cx="7873139" cy="1704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SONS DA LÍNGUA PORTUGUESA</a:t>
            </a:r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9FC4A6E-A282-4D77-8DFD-A0596E990B56}"/>
              </a:ext>
            </a:extLst>
          </p:cNvPr>
          <p:cNvSpPr txBox="1"/>
          <p:nvPr/>
        </p:nvSpPr>
        <p:spPr>
          <a:xfrm>
            <a:off x="1193370" y="1519238"/>
            <a:ext cx="7904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VÍDEOS</a:t>
            </a:r>
          </a:p>
          <a:p>
            <a:r>
              <a:rPr lang="pt-BR" sz="18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https://www.youtube.com/user/portuguesinterativo/videos</a:t>
            </a:r>
            <a:endParaRPr lang="pt-BR" sz="1800" dirty="0">
              <a:solidFill>
                <a:schemeClr val="tx1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7E31AEA-601C-4338-B31E-C3C23E1FC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77945"/>
            <a:ext cx="10080625" cy="5381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0"/>
          <p:cNvSpPr txBox="1">
            <a:spLocks noGrp="1"/>
          </p:cNvSpPr>
          <p:nvPr>
            <p:ph type="title"/>
          </p:nvPr>
        </p:nvSpPr>
        <p:spPr>
          <a:xfrm>
            <a:off x="-92990" y="123986"/>
            <a:ext cx="7795648" cy="1689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SONS CONSONANTAIS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427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18156" cy="170481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LETRA 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397" name="Google Shape;397;p51"/>
          <p:cNvGraphicFramePr/>
          <p:nvPr/>
        </p:nvGraphicFramePr>
        <p:xfrm>
          <a:off x="503237" y="1928812"/>
          <a:ext cx="8066075" cy="569580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48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6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Pronúncia do “</a:t>
                      </a:r>
                      <a:r>
                        <a:rPr lang="en-US" sz="16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S”</a:t>
                      </a: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no começo de palavra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é como espanhol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final de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sílaba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apato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emana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portuguê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egredo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trê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ílaba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truir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inal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 algumas regiões pode ser </a:t>
                      </a:r>
                      <a:r>
                        <a:rPr lang="en-US" sz="16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chiante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Exemplo: no Rio de Janeiro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uco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ubir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794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Depois de consoante: 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em espanhol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9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pen</a:t>
                      </a:r>
                      <a:r>
                        <a:rPr lang="en-US" sz="16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               percur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                   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</a:t>
                      </a:r>
                      <a:r>
                        <a:rPr lang="en-US" sz="20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                  bol</a:t>
                      </a:r>
                      <a:r>
                        <a:rPr lang="en-US" sz="2000" b="1" i="0" u="sng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Conver</a:t>
                      </a:r>
                      <a:r>
                        <a:rPr lang="en-US" sz="20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             fal</a:t>
                      </a:r>
                      <a:r>
                        <a:rPr lang="en-US" sz="2000" b="1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2"/>
          <p:cNvSpPr txBox="1">
            <a:spLocks noGrp="1"/>
          </p:cNvSpPr>
          <p:nvPr>
            <p:ph type="title"/>
          </p:nvPr>
        </p:nvSpPr>
        <p:spPr>
          <a:xfrm>
            <a:off x="0" y="108488"/>
            <a:ext cx="7733654" cy="16118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“S” </a:t>
            </a:r>
            <a:r>
              <a:rPr lang="pt-BR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Intervocálico</a:t>
            </a:r>
            <a: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som de “Z”</a:t>
            </a:r>
            <a:br>
              <a:rPr lang="pt-BR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graphicFrame>
        <p:nvGraphicFramePr>
          <p:cNvPr id="403" name="Google Shape;403;p52"/>
          <p:cNvGraphicFramePr/>
          <p:nvPr/>
        </p:nvGraphicFramePr>
        <p:xfrm>
          <a:off x="2376487" y="2195512"/>
          <a:ext cx="4184650" cy="3535300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4184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empre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apre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entar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mú</a:t>
                      </a:r>
                      <a:r>
                        <a:rPr lang="en-US" sz="1600" b="1" i="0" u="none" strike="noStrike" cap="none" dirty="0" err="1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ica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dente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pe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gulo</a:t>
                      </a:r>
                      <a:r>
                        <a:rPr lang="en-US" sz="1600" b="1" i="0" u="none" strike="noStrike" cap="none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</a:t>
                      </a:r>
                      <a:r>
                        <a:rPr lang="en-US" sz="1600" b="1" i="0" u="none" strike="noStrike" cap="none" dirty="0" err="1">
                          <a:solidFill>
                            <a:srgbClr val="4472C4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</a:t>
                      </a:r>
                      <a:r>
                        <a:rPr lang="en-US" sz="1600" b="0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ulo</a:t>
                      </a:r>
                      <a:endParaRPr dirty="0"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04" name="Google Shape;404;p52"/>
          <p:cNvSpPr txBox="1"/>
          <p:nvPr/>
        </p:nvSpPr>
        <p:spPr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49153" cy="16893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Sílabas</a:t>
            </a:r>
            <a: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“di” “de”</a:t>
            </a:r>
            <a:b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“di”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qualquer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posição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silábica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- </a:t>
            </a:r>
            <a:r>
              <a:rPr lang="en-US" sz="24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r>
              <a:rPr lang="en-US" sz="2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24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ʒ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-US" sz="18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b="1" i="0" u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410" name="Google Shape;410;p53"/>
          <p:cNvSpPr txBox="1"/>
          <p:nvPr/>
        </p:nvSpPr>
        <p:spPr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1" name="Google Shape;411;p53"/>
          <p:cNvGraphicFramePr/>
          <p:nvPr/>
        </p:nvGraphicFramePr>
        <p:xfrm>
          <a:off x="3024187" y="1806575"/>
          <a:ext cx="3536950" cy="455442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53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cionário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oma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 (s) no final de palavra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verda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cida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33654" cy="17203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Sílabas</a:t>
            </a:r>
            <a: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“</a:t>
            </a:r>
            <a:r>
              <a:rPr lang="en-US" sz="40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  “</a:t>
            </a:r>
            <a:r>
              <a:rPr lang="en-US" sz="40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</a:t>
            </a:r>
            <a:r>
              <a:rPr lang="en-US" sz="40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br>
              <a:rPr lang="en-US" sz="4000" b="1" i="0" u="none" dirty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lang="en-US" sz="2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qualquer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posição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silábica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2400" b="0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</a:t>
            </a:r>
            <a:r>
              <a:rPr lang="en-US" sz="2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en-US" sz="2400" b="1" i="0" u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ʧi</a:t>
            </a:r>
            <a:r>
              <a:rPr lang="en-US" sz="24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br>
              <a:rPr lang="en-US" sz="2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417" name="Google Shape;417;p54"/>
          <p:cNvSpPr txBox="1"/>
          <p:nvPr/>
        </p:nvSpPr>
        <p:spPr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8" name="Google Shape;418;p54"/>
          <p:cNvGraphicFramePr/>
          <p:nvPr/>
        </p:nvGraphicFramePr>
        <p:xfrm>
          <a:off x="3502025" y="2586037"/>
          <a:ext cx="3059100" cy="4554425"/>
        </p:xfrm>
        <a:graphic>
          <a:graphicData uri="http://schemas.openxmlformats.org/drawingml/2006/table">
            <a:tbl>
              <a:tblPr>
                <a:noFill/>
                <a:tableStyleId>{DC599078-EFD0-4CED-BDE1-3586342870CC}</a:tableStyleId>
              </a:tblPr>
              <a:tblGrid>
                <a:gridCol w="305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4472C4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tí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tulo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corpora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</a:t>
                      </a: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 (s) no final de palavra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8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den</a:t>
                      </a:r>
                      <a:r>
                        <a:rPr lang="en-US" sz="1800" b="0" i="0" u="none" strike="noStrike" cap="none">
                          <a:solidFill>
                            <a:srgbClr val="4472C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</a:t>
                      </a:r>
                      <a:endParaRPr/>
                    </a:p>
                  </a:txBody>
                  <a:tcPr marL="34925" marR="34925" marT="34925" marB="349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5"/>
          <p:cNvSpPr txBox="1">
            <a:spLocks noGrp="1"/>
          </p:cNvSpPr>
          <p:nvPr>
            <p:ph type="title"/>
          </p:nvPr>
        </p:nvSpPr>
        <p:spPr>
          <a:xfrm>
            <a:off x="0" y="123986"/>
            <a:ext cx="7749153" cy="15498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CONSONANTAIS</a:t>
            </a: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5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Exceções</a:t>
            </a:r>
            <a:br>
              <a:rPr lang="en-US" sz="2400" b="0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4000" b="1" i="0" u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424" name="Google Shape;424;p55"/>
          <p:cNvSpPr txBox="1"/>
          <p:nvPr/>
        </p:nvSpPr>
        <p:spPr>
          <a:xfrm>
            <a:off x="0" y="0"/>
            <a:ext cx="100806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55"/>
          <p:cNvSpPr txBox="1">
            <a:spLocks noGrp="1"/>
          </p:cNvSpPr>
          <p:nvPr>
            <p:ph type="body" idx="1"/>
          </p:nvPr>
        </p:nvSpPr>
        <p:spPr>
          <a:xfrm>
            <a:off x="503237" y="1824037"/>
            <a:ext cx="905668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pt-BR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teatro</a:t>
            </a:r>
            <a:r>
              <a:rPr lang="en-US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6600" b="0" i="0" u="none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futebol</a:t>
            </a:r>
            <a:r>
              <a:rPr lang="en-US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6600" b="0" i="0" u="none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chateado</a:t>
            </a:r>
            <a:r>
              <a:rPr lang="en-US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b="0" i="0" u="none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pronunciado</a:t>
            </a:r>
            <a:r>
              <a:rPr lang="en-US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b="0" i="0" u="none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6600" b="0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6600" b="1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6600" b="1" i="0" u="none" dirty="0" err="1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ti</a:t>
            </a:r>
            <a:r>
              <a:rPr lang="en-US" sz="6600" b="1" i="0" u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6600" b="1" i="0" u="none" dirty="0">
              <a:solidFill>
                <a:schemeClr val="accent1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Times New Roman"/>
              <a:buNone/>
            </a:pPr>
            <a:r>
              <a:rPr lang="en-US" sz="6600" b="1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66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600" b="0" i="0" u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877</Words>
  <Application>Microsoft Office PowerPoint</Application>
  <PresentationFormat>Personalizar</PresentationFormat>
  <Paragraphs>411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Noto Sans Symbols</vt:lpstr>
      <vt:lpstr>Times New Roman</vt:lpstr>
      <vt:lpstr>Tema do Office</vt:lpstr>
      <vt:lpstr>Tema do Office</vt:lpstr>
      <vt:lpstr>Apresentação do PowerPoint</vt:lpstr>
      <vt:lpstr>AGRADECIMENTO</vt:lpstr>
      <vt:lpstr>SONS DA LÍNGUA PORTUGUESA</vt:lpstr>
      <vt:lpstr>SONS CONSONANTAIS</vt:lpstr>
      <vt:lpstr>CONSONANTAIS  LETRA S </vt:lpstr>
      <vt:lpstr>CONSONANTAIS  “S” Intervocálico:  som de “Z”  </vt:lpstr>
      <vt:lpstr>CONSONANTAIS   Sílabas: “di” “de” “di” em qualquer posição silábica  - Som de [dʒi]    </vt:lpstr>
      <vt:lpstr>CONSONANTAIS  Sílabas “ti”  “te” “ti” em qualquer posição silábica- Som de [ʧi]  </vt:lpstr>
      <vt:lpstr>CONSONANTAIS  Exceções  </vt:lpstr>
      <vt:lpstr>CONSONANTAIS   LETRA  L  </vt:lpstr>
      <vt:lpstr>CONSONANTAIS  LETRA R </vt:lpstr>
      <vt:lpstr>CONSONANTAIS  LETRA R </vt:lpstr>
      <vt:lpstr>CONSONANTAIS  LETRA Z </vt:lpstr>
      <vt:lpstr>CONSONANTAIS  LETRAS: B;V </vt:lpstr>
      <vt:lpstr>CONSONANTAIS  LETRA B; V </vt:lpstr>
      <vt:lpstr>CONSONANTAIS  LETRAS: J; Ge; Gi </vt:lpstr>
      <vt:lpstr>CONSONANTAIS  LETRAS: Ç; C </vt:lpstr>
      <vt:lpstr>LETRA X 4 valores fonéticos e poucas regras</vt:lpstr>
      <vt:lpstr>LETRA X 4 valores fonéticos e poucas regras</vt:lpstr>
      <vt:lpstr> DÍGRAFOS Os Dígrafos CH, LH, NH </vt:lpstr>
      <vt:lpstr>AS VOGAIS</vt:lpstr>
      <vt:lpstr>VOGAIS ORAIS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Seoane</cp:lastModifiedBy>
  <cp:revision>24</cp:revision>
  <dcterms:modified xsi:type="dcterms:W3CDTF">2021-02-22T22:21:20Z</dcterms:modified>
</cp:coreProperties>
</file>