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0BxdRB3ibUqlreEVLaTJZc0xsckE/view?usp=drivesdk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d01c2e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d01c2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8d01c2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8d01c2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8d01c2ea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8d01c2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8d01c2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8d01c2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8d01c2e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8d01c2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d01c2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8d01c2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8d01c2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8d01c2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8d01c2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8d01c2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Refinamiento del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US: CCC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https://drive.google.com/file/d/0BxdRB3ibUqlreEVLaTJZc0xsckE/view?usp=drivesdk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8d01c2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8d01c2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d140bf3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8d140bf3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eje horizontal figura nuestra experiencia, nuestro conocimiento de las herramientas con las que trabajaremos. Cuanto más  a la derecha nos ubiquemos en este eje, mayor será nuestro desconocimiento de  la  herramienta.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 este caso se plasmará la complejidad de los  requerimientos para nosotros.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d140bf3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d140bf3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omplejidad esencial. Esta complejidad es inherente al problema. Es irrompible, nadie ni nada podrán jamás simplificarlo.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Esa complejidad no es propia del problema, sino que viene de regalo. En la filosofia de gestión Lean, de la cual no importa si has escuchado antes o no, se habla del desperdicio o esfuerzo que no aporta para resolver el problema en si mismo. Lean significa  magro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d140bf3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d140bf3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lineal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8d140bf3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8d140bf3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iterativo incremental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8d140bf3_0_2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8d140bf3_0_2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obtuvo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Entendimiento entre el cliente y el equipo.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Adaptarnos.El plan y el producto → segun entendimiento del problema y del 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 un paso a la vez.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8d01c2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8d01c2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1878550"/>
            <a:ext cx="57165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a la </a:t>
            </a:r>
            <a:r>
              <a:rPr lang="en"/>
              <a:t>administración</a:t>
            </a:r>
            <a:r>
              <a:rPr lang="en"/>
              <a:t> de proyectos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Táctica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Que?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Maximizar el ROI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Vision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Priorizacion</a:t>
            </a:r>
            <a:endParaRPr b="1" sz="16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Owner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Equipo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Estrategia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5-9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Como?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Posee todos los skills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Multidisciplinario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Auto-Organizado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No define roles</a:t>
            </a:r>
            <a:endParaRPr b="1" sz="1600"/>
          </a:p>
        </p:txBody>
      </p:sp>
      <p:sp>
        <p:nvSpPr>
          <p:cNvPr id="146" name="Google Shape;146;p22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Scrum Master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Preguntas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Responsable del proceso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Facilitador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Mentor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00" y="1215575"/>
            <a:ext cx="3256975" cy="35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750" y="1620925"/>
            <a:ext cx="4678200" cy="263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432350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Lista de req (PBI)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CU - HU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Cada PBI aumenta el valor del producto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Ordenados para maximizar valor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Estimado</a:t>
            </a:r>
            <a:endParaRPr b="1" sz="1400"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Artefactos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32350" y="1304875"/>
            <a:ext cx="19386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43235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3311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4294967295" type="body"/>
          </p:nvPr>
        </p:nvSpPr>
        <p:spPr>
          <a:xfrm>
            <a:off x="25598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2407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Realizar durante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Definida por el 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67" name="Google Shape;167;p24"/>
          <p:cNvSpPr/>
          <p:nvPr/>
        </p:nvSpPr>
        <p:spPr>
          <a:xfrm>
            <a:off x="4610997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4851045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Burndown chart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68269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70556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Release </a:t>
            </a:r>
            <a:r>
              <a:rPr lang="en">
                <a:solidFill>
                  <a:schemeClr val="lt1"/>
                </a:solidFill>
              </a:rPr>
              <a:t>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4693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Scrum Master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Muestra trabajo pendiente del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Visible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Publico</a:t>
            </a:r>
            <a:endParaRPr b="1" sz="1400"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69032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Basada en el PB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Hitos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Artefactos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75" y="1810025"/>
            <a:ext cx="3646700" cy="27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129" y="1914702"/>
            <a:ext cx="2753695" cy="2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0" l="0" r="74521" t="0"/>
          <a:stretch/>
        </p:blipFill>
        <p:spPr>
          <a:xfrm>
            <a:off x="557125" y="1108175"/>
            <a:ext cx="1415750" cy="3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432350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 + Equipo / 4-8hs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1 - </a:t>
            </a:r>
            <a:r>
              <a:rPr b="1" lang="en" sz="1400"/>
              <a:t>PB preparado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Selecciona</a:t>
            </a:r>
            <a:r>
              <a:rPr b="1" lang="en" sz="1400"/>
              <a:t> PBI a realizar en 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2 - PO disponible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Equipo decide como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Crean tareas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Crea SB (incremento)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Ceremonias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432350" y="1304875"/>
            <a:ext cx="19386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43235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Planning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3311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25598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Daily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2407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 / 15’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Termometro diario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Revisar compromisos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3 preguntas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Dar visibilidad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92" name="Google Shape;192;p26"/>
          <p:cNvSpPr/>
          <p:nvPr/>
        </p:nvSpPr>
        <p:spPr>
          <a:xfrm>
            <a:off x="4610997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4851045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Review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8269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70556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Retro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/>
          <p:nvPr>
            <p:ph idx="4294967295" type="body"/>
          </p:nvPr>
        </p:nvSpPr>
        <p:spPr>
          <a:xfrm>
            <a:off x="4693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Equipo-PO / 2-4hs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Solamente el Incremento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NO es una DEMO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Feedback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Evalua el “QUE”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69032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Equipo-SM-(PO)/ 1-3hs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Reflexion del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Fortalezas y Op de Mejora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Lo Bueno, Lo Malo, Acciones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Evalua el “COMO”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" y="269513"/>
            <a:ext cx="8963297" cy="460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6" y="481239"/>
            <a:ext cx="8759700" cy="41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 (US)</a:t>
            </a:r>
            <a:endParaRPr/>
          </a:p>
        </p:txBody>
      </p:sp>
      <p:sp>
        <p:nvSpPr>
          <p:cNvPr id="213" name="Google Shape;213;p29"/>
          <p:cNvSpPr txBox="1"/>
          <p:nvPr>
            <p:ph idx="2" type="body"/>
          </p:nvPr>
        </p:nvSpPr>
        <p:spPr>
          <a:xfrm>
            <a:off x="3053175" y="1211350"/>
            <a:ext cx="2535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</a:t>
            </a:r>
            <a:r>
              <a:rPr lang="en" sz="1800"/>
              <a:t>ndependiente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N</a:t>
            </a:r>
            <a:r>
              <a:rPr lang="en" sz="1800"/>
              <a:t>egociable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V</a:t>
            </a:r>
            <a:r>
              <a:rPr lang="en" sz="1800"/>
              <a:t>alor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E</a:t>
            </a:r>
            <a:r>
              <a:rPr lang="en" sz="1800"/>
              <a:t>stimable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r>
              <a:rPr lang="en" sz="1800"/>
              <a:t>mall (Pequeña)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T</a:t>
            </a:r>
            <a:r>
              <a:rPr lang="en" sz="1800"/>
              <a:t>esteable</a:t>
            </a:r>
            <a:endParaRPr sz="1800"/>
          </a:p>
        </p:txBody>
      </p:sp>
      <p:pic>
        <p:nvPicPr>
          <p:cNvPr descr="File:Post-it-note-transparent.png - Wikimedia Commons"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5" y="1211350"/>
            <a:ext cx="2745725" cy="2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562550" y="1594550"/>
            <a:ext cx="21834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Como </a:t>
            </a:r>
            <a:r>
              <a:rPr b="1" i="1" lang="en" sz="1800"/>
              <a:t>ROL </a:t>
            </a:r>
            <a:r>
              <a:rPr lang="en" sz="1800"/>
              <a:t>quiero </a:t>
            </a:r>
            <a:r>
              <a:rPr b="1" i="1" lang="en" sz="1800"/>
              <a:t>FUNCIONALIDAD </a:t>
            </a:r>
            <a:r>
              <a:rPr lang="en" sz="1800"/>
              <a:t>para </a:t>
            </a:r>
            <a:r>
              <a:rPr b="1" i="1" lang="en" sz="1800"/>
              <a:t>BENEFICIO</a:t>
            </a:r>
            <a:endParaRPr b="1" i="1" sz="1800"/>
          </a:p>
        </p:txBody>
      </p:sp>
      <p:sp>
        <p:nvSpPr>
          <p:cNvPr id="216" name="Google Shape;216;p29"/>
          <p:cNvSpPr txBox="1"/>
          <p:nvPr>
            <p:ph idx="2" type="body"/>
          </p:nvPr>
        </p:nvSpPr>
        <p:spPr>
          <a:xfrm>
            <a:off x="5896000" y="1211350"/>
            <a:ext cx="2535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DOR: Definition of Ready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DOD: Definition of Done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Cumple con los criterios de aceptacion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Codigo y Doc en el repo.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Aprobado en la review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3813475" y="3582525"/>
            <a:ext cx="4908300" cy="95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813475" y="2538575"/>
            <a:ext cx="4908300" cy="95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813475" y="1421125"/>
            <a:ext cx="4908300" cy="102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pic>
        <p:nvPicPr>
          <p:cNvPr descr="File:Post-it-note-transparent.png - Wikimedia Commons"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132075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5" y="12688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50" y="22959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81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239982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75" y="30925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25" y="36294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75" y="27581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37818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1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3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1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1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7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3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731075"/>
            <a:ext cx="984600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Es un modelo de desarrollo ágil identificado en los 80’ por Nonaka y Takeuchi</a:t>
            </a:r>
            <a:endParaRPr sz="16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Aunque surgió en empresas de productos tecnológicos,  es apropiada a proyectos con requisitos inestables que requieren rapidez y flexibilidad</a:t>
            </a:r>
            <a:endParaRPr sz="1600"/>
          </a:p>
        </p:txBody>
      </p:sp>
      <p:grpSp>
        <p:nvGrpSpPr>
          <p:cNvPr id="87" name="Google Shape;87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8" name="Google Shape;8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aplicó por primera vez en 1993 por Ken Schwaber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Fue presentada en 1996 en conjunto con Jeff Sutherland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2001 promulgadores del manifiesto  Agil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Relativa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074" y="1211350"/>
            <a:ext cx="3499851" cy="33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Absoluta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913" y="1211350"/>
            <a:ext cx="3736175" cy="3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Beneficios?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888"/>
            <a:ext cx="8839199" cy="18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Beneficios?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1819275"/>
            <a:ext cx="8543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53950" y="1304850"/>
            <a:ext cx="3711900" cy="15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0%</a:t>
            </a:r>
            <a:endParaRPr sz="48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53950" y="2971007"/>
            <a:ext cx="371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Desarrollo Modular o Iterativo</a:t>
            </a:r>
            <a:endParaRPr sz="24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359150" y="1304850"/>
            <a:ext cx="3711900" cy="15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70</a:t>
            </a:r>
            <a:r>
              <a:rPr lang="en" sz="4800"/>
              <a:t>%</a:t>
            </a:r>
            <a:endParaRPr sz="48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359150" y="2971007"/>
            <a:ext cx="371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Desarrollo Incremental u Orgánico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Scrum?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Scrum es un framework o marco de trabajo, que será el andamiaje que nos va a ayudar a encontrar, iteración a iteración, el mejor proceso posible dada nuestra realidad y nuestros potenciales.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" y="269513"/>
            <a:ext cx="8963297" cy="460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