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59" r:id="rId4"/>
    <p:sldId id="276" r:id="rId5"/>
    <p:sldId id="287" r:id="rId6"/>
    <p:sldId id="290" r:id="rId7"/>
    <p:sldId id="288" r:id="rId8"/>
    <p:sldId id="289" r:id="rId9"/>
    <p:sldId id="291" r:id="rId10"/>
    <p:sldId id="292" r:id="rId11"/>
    <p:sldId id="294" r:id="rId12"/>
    <p:sldId id="293" r:id="rId13"/>
    <p:sldId id="295" r:id="rId14"/>
    <p:sldId id="285" r:id="rId15"/>
    <p:sldId id="286"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J+W5vdSrNDfxJIY/y4E4HTnND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93361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425269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662139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99769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1655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085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24573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071106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02028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95836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06606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517d655c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517d655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500"/>
              </a:spcBef>
              <a:spcAft>
                <a:spcPts val="0"/>
              </a:spcAft>
              <a:buSzPts val="1100"/>
              <a:buNone/>
            </a:pPr>
            <a:endParaRPr sz="1150" dirty="0">
              <a:solidFill>
                <a:srgbClr val="27282C"/>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03797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5"/>
          <p:cNvSpPr/>
          <p:nvPr/>
        </p:nvSpPr>
        <p:spPr>
          <a:xfrm flipH="1">
            <a:off x="8246400" y="4245875"/>
            <a:ext cx="897600" cy="897600"/>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5"/>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37"/>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7"/>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7"/>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64" name="Google Shape;64;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65"/>
        <p:cNvGrpSpPr/>
        <p:nvPr/>
      </p:nvGrpSpPr>
      <p:grpSpPr>
        <a:xfrm>
          <a:off x="0" y="0"/>
          <a:ext cx="0" cy="0"/>
          <a:chOff x="0" y="0"/>
          <a:chExt cx="0" cy="0"/>
        </a:xfrm>
      </p:grpSpPr>
      <p:sp>
        <p:nvSpPr>
          <p:cNvPr id="66" name="Google Shape;66;p38"/>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7" name="Google Shape;67;p38"/>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8" name="Google Shape;68;p3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9"/>
        <p:cNvGrpSpPr/>
        <p:nvPr/>
      </p:nvGrpSpPr>
      <p:grpSpPr>
        <a:xfrm>
          <a:off x="0" y="0"/>
          <a:ext cx="0" cy="0"/>
          <a:chOff x="0" y="0"/>
          <a:chExt cx="0" cy="0"/>
        </a:xfrm>
      </p:grpSpPr>
      <p:sp>
        <p:nvSpPr>
          <p:cNvPr id="70" name="Google Shape;70;p3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1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1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24"/>
        <p:cNvGrpSpPr/>
        <p:nvPr/>
      </p:nvGrpSpPr>
      <p:grpSpPr>
        <a:xfrm>
          <a:off x="0" y="0"/>
          <a:ext cx="0" cy="0"/>
          <a:chOff x="0" y="0"/>
          <a:chExt cx="0" cy="0"/>
        </a:xfrm>
      </p:grpSpPr>
      <p:sp>
        <p:nvSpPr>
          <p:cNvPr id="25" name="Google Shape;25;p3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
        <p:nvSpPr>
          <p:cNvPr id="26" name="Google Shape;26;p31"/>
          <p:cNvSpPr txBox="1">
            <a:spLocks noGrp="1"/>
          </p:cNvSpPr>
          <p:nvPr>
            <p:ph type="sldNum" idx="2"/>
          </p:nvPr>
        </p:nvSpPr>
        <p:spPr>
          <a:xfrm>
            <a:off x="85486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
        <p:nvSpPr>
          <p:cNvPr id="27" name="Google Shape;27;p31"/>
          <p:cNvSpPr txBox="1">
            <a:spLocks noGrp="1"/>
          </p:cNvSpPr>
          <p:nvPr>
            <p:ph type="sldNum" idx="3"/>
          </p:nvPr>
        </p:nvSpPr>
        <p:spPr>
          <a:xfrm>
            <a:off x="85486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
        <p:nvSpPr>
          <p:cNvPr id="28" name="Google Shape;28;p31"/>
          <p:cNvSpPr txBox="1">
            <a:spLocks noGrp="1"/>
          </p:cNvSpPr>
          <p:nvPr>
            <p:ph type="subTitle" idx="1"/>
          </p:nvPr>
        </p:nvSpPr>
        <p:spPr>
          <a:xfrm>
            <a:off x="265500" y="564125"/>
            <a:ext cx="4045200" cy="52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sz="1600">
                <a:solidFill>
                  <a:srgbClr val="FAFAFA"/>
                </a:solidFill>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
        <p:nvSpPr>
          <p:cNvPr id="29" name="Google Shape;29;p3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b="0" i="1" u="none" strike="noStrike" cap="none">
                <a:solidFill>
                  <a:srgbClr val="666666"/>
                </a:solidFill>
                <a:latin typeface="Open Sans"/>
                <a:ea typeface="Open Sans"/>
                <a:cs typeface="Open Sans"/>
                <a:sym typeface="Open Sans"/>
              </a:rPr>
              <a:t>This work is licensed under the </a:t>
            </a:r>
            <a:r>
              <a:rPr lang="es" sz="900" b="0" i="1" u="sng" strike="noStrike" cap="none">
                <a:solidFill>
                  <a:schemeClr val="hlink"/>
                </a:solidFill>
                <a:latin typeface="Open Sans"/>
                <a:ea typeface="Open Sans"/>
                <a:cs typeface="Open Sans"/>
                <a:sym typeface="Open Sans"/>
                <a:hlinkClick r:id="rId2"/>
              </a:rPr>
              <a:t>Apache 2 license</a:t>
            </a:r>
            <a:r>
              <a:rPr lang="es" sz="900" b="0" i="1" u="none" strike="noStrike" cap="none">
                <a:solidFill>
                  <a:srgbClr val="666666"/>
                </a:solidFill>
                <a:latin typeface="Roboto"/>
                <a:ea typeface="Roboto"/>
                <a:cs typeface="Roboto"/>
                <a:sym typeface="Roboto"/>
              </a:rPr>
              <a:t>.</a:t>
            </a:r>
            <a:endParaRPr sz="900" b="0" i="1" u="none" strike="noStrike" cap="none">
              <a:solidFill>
                <a:srgbClr val="666666"/>
              </a:solidFill>
              <a:latin typeface="Roboto"/>
              <a:ea typeface="Roboto"/>
              <a:cs typeface="Roboto"/>
              <a:sym typeface="Roboto"/>
            </a:endParaRPr>
          </a:p>
        </p:txBody>
      </p:sp>
      <p:pic>
        <p:nvPicPr>
          <p:cNvPr id="30" name="Google Shape;30;p31"/>
          <p:cNvPicPr preferRelativeResize="0"/>
          <p:nvPr/>
        </p:nvPicPr>
        <p:blipFill rotWithShape="1">
          <a:blip r:embed="rId3">
            <a:alphaModFix/>
          </a:blip>
          <a:srcRect/>
          <a:stretch/>
        </p:blipFill>
        <p:spPr>
          <a:xfrm>
            <a:off x="0" y="0"/>
            <a:ext cx="9144000" cy="4670926"/>
          </a:xfrm>
          <a:prstGeom prst="rect">
            <a:avLst/>
          </a:prstGeom>
          <a:noFill/>
          <a:ln>
            <a:noFill/>
          </a:ln>
        </p:spPr>
      </p:pic>
      <p:sp>
        <p:nvSpPr>
          <p:cNvPr id="31" name="Google Shape;31;p31"/>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000" b="1" i="0" u="none" strike="noStrike" cap="none">
                <a:solidFill>
                  <a:srgbClr val="757575"/>
                </a:solidFill>
                <a:latin typeface="Roboto"/>
                <a:ea typeface="Roboto"/>
                <a:cs typeface="Roboto"/>
                <a:sym typeface="Roboto"/>
              </a:rPr>
              <a:t>Android Development with Kotlin v1.0</a:t>
            </a:r>
            <a:endParaRPr sz="1000" b="0" i="0" u="none" strike="noStrike" cap="none">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32"/>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6" name="Google Shape;36;p32"/>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32"/>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33"/>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3" name="Google Shape;43;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3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4"/>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3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49" name="Google Shape;49;p3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52" name="Google Shape;52;p3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3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57" name="Google Shape;57;p36"/>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3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9" name="Google Shape;59;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dev/learn/the-nodejs-fs-modu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yargs.j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334255" y="2002155"/>
            <a:ext cx="8222100" cy="93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s" dirty="0"/>
              <a:t>Introducción a</a:t>
            </a:r>
            <a:br>
              <a:rPr lang="es" dirty="0"/>
            </a:br>
            <a:endParaRPr dirty="0"/>
          </a:p>
        </p:txBody>
      </p:sp>
      <p:pic>
        <p:nvPicPr>
          <p:cNvPr id="1028" name="Picture 4" descr="Node.js - Wikipedia, la enciclopedia libre">
            <a:extLst>
              <a:ext uri="{FF2B5EF4-FFF2-40B4-BE49-F238E27FC236}">
                <a16:creationId xmlns:a16="http://schemas.microsoft.com/office/drawing/2014/main" id="{9F516431-BC2D-4409-B584-AA7E324D1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2" y="2102317"/>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AR" dirty="0"/>
              <a:t>Herramientas propias de </a:t>
            </a:r>
            <a:r>
              <a:rPr lang="es-AR" dirty="0" err="1"/>
              <a:t>node</a:t>
            </a:r>
            <a:r>
              <a:rPr lang="es-AR" dirty="0"/>
              <a:t>: </a:t>
            </a:r>
            <a:r>
              <a:rPr lang="es-AR" dirty="0" err="1"/>
              <a:t>FileSystem</a:t>
            </a:r>
            <a:endParaRPr dirty="0"/>
          </a:p>
        </p:txBody>
      </p:sp>
      <p:sp>
        <p:nvSpPr>
          <p:cNvPr id="154" name="Google Shape;154;gd517d655c2_0_12"/>
          <p:cNvSpPr txBox="1">
            <a:spLocks noGrp="1"/>
          </p:cNvSpPr>
          <p:nvPr>
            <p:ph type="body" idx="1"/>
          </p:nvPr>
        </p:nvSpPr>
        <p:spPr>
          <a:xfrm>
            <a:off x="133499" y="2162661"/>
            <a:ext cx="9010501" cy="1544176"/>
          </a:xfrm>
          <a:prstGeom prst="rect">
            <a:avLst/>
          </a:prstGeom>
          <a:noFill/>
          <a:ln>
            <a:noFill/>
          </a:ln>
        </p:spPr>
        <p:txBody>
          <a:bodyPr spcFirstLastPara="1" wrap="square" lIns="91425" tIns="91425" rIns="91425" bIns="91425" anchor="t" anchorCtr="0">
            <a:noAutofit/>
          </a:bodyPr>
          <a:lstStyle/>
          <a:p>
            <a:pPr marL="0" indent="0">
              <a:spcBef>
                <a:spcPts val="600"/>
              </a:spcBef>
              <a:spcAft>
                <a:spcPts val="600"/>
              </a:spcAft>
              <a:buNone/>
            </a:pPr>
            <a:r>
              <a:rPr lang="es-ES" sz="1700" b="1" dirty="0" err="1">
                <a:solidFill>
                  <a:srgbClr val="757575"/>
                </a:solidFill>
                <a:latin typeface="Arial"/>
                <a:cs typeface="Arial"/>
              </a:rPr>
              <a:t>fs</a:t>
            </a:r>
            <a:r>
              <a:rPr lang="es-ES" sz="1700" dirty="0">
                <a:solidFill>
                  <a:srgbClr val="757575"/>
                </a:solidFill>
                <a:latin typeface="Arial"/>
                <a:cs typeface="Arial"/>
              </a:rPr>
              <a:t>: Proporciona una gran cantidad de funciones muy útiles para acceder e interactuar con el sistema de archivos. (</a:t>
            </a:r>
            <a:r>
              <a:rPr lang="es-ES" sz="1700" dirty="0">
                <a:solidFill>
                  <a:srgbClr val="757575"/>
                </a:solidFill>
                <a:latin typeface="Arial"/>
                <a:cs typeface="Arial"/>
                <a:hlinkClick r:id="rId3"/>
              </a:rPr>
              <a:t>https://nodejs.dev/learn/the-nodejs-fs-module</a:t>
            </a:r>
            <a:r>
              <a:rPr lang="es-ES" sz="1700" dirty="0">
                <a:solidFill>
                  <a:srgbClr val="757575"/>
                </a:solidFill>
                <a:latin typeface="Arial"/>
                <a:cs typeface="Arial"/>
              </a:rPr>
              <a:t>)</a:t>
            </a:r>
          </a:p>
          <a:p>
            <a:pPr marL="0" lvl="0" indent="0" algn="l" rtl="0">
              <a:lnSpc>
                <a:spcPct val="115000"/>
              </a:lnSpc>
              <a:spcBef>
                <a:spcPts val="600"/>
              </a:spcBef>
              <a:spcAft>
                <a:spcPts val="600"/>
              </a:spcAft>
              <a:buNone/>
            </a:pPr>
            <a:r>
              <a:rPr lang="es-ES" sz="1700" dirty="0">
                <a:solidFill>
                  <a:srgbClr val="757575"/>
                </a:solidFill>
                <a:latin typeface="Arial"/>
                <a:cs typeface="Arial"/>
              </a:rPr>
              <a:t>No hay necesidad de instalarlo. Al ser parte del núcleo de Node.js, se puede usar simplemente solicitándolo:</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10</a:t>
            </a:fld>
            <a:endParaRPr>
              <a:solidFill>
                <a:schemeClr val="lt2"/>
              </a:solidFill>
              <a:latin typeface="Roboto"/>
              <a:ea typeface="Roboto"/>
              <a:cs typeface="Roboto"/>
              <a:sym typeface="Roboto"/>
            </a:endParaRPr>
          </a:p>
        </p:txBody>
      </p:sp>
      <p:pic>
        <p:nvPicPr>
          <p:cNvPr id="6" name="Picture 5">
            <a:extLst>
              <a:ext uri="{FF2B5EF4-FFF2-40B4-BE49-F238E27FC236}">
                <a16:creationId xmlns:a16="http://schemas.microsoft.com/office/drawing/2014/main" id="{01E51DE9-3E1C-47B4-A50A-23D81744F9AE}"/>
              </a:ext>
            </a:extLst>
          </p:cNvPr>
          <p:cNvPicPr>
            <a:picLocks noChangeAspect="1"/>
          </p:cNvPicPr>
          <p:nvPr/>
        </p:nvPicPr>
        <p:blipFill>
          <a:blip r:embed="rId4"/>
          <a:stretch>
            <a:fillRect/>
          </a:stretch>
        </p:blipFill>
        <p:spPr>
          <a:xfrm>
            <a:off x="2882045" y="3925004"/>
            <a:ext cx="2676525" cy="276225"/>
          </a:xfrm>
          <a:prstGeom prst="rect">
            <a:avLst/>
          </a:prstGeom>
        </p:spPr>
      </p:pic>
    </p:spTree>
    <p:extLst>
      <p:ext uri="{BB962C8B-B14F-4D97-AF65-F5344CB8AC3E}">
        <p14:creationId xmlns:p14="http://schemas.microsoft.com/office/powerpoint/2010/main" val="64684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AR" dirty="0"/>
              <a:t>Herramientas propias de </a:t>
            </a:r>
            <a:r>
              <a:rPr lang="es-AR" dirty="0" err="1"/>
              <a:t>node</a:t>
            </a:r>
            <a:r>
              <a:rPr lang="es-AR" dirty="0"/>
              <a:t>: </a:t>
            </a:r>
            <a:r>
              <a:rPr lang="es-AR" dirty="0" err="1"/>
              <a:t>FileSystem</a:t>
            </a:r>
            <a:endParaRPr dirty="0"/>
          </a:p>
        </p:txBody>
      </p:sp>
      <p:sp>
        <p:nvSpPr>
          <p:cNvPr id="154" name="Google Shape;154;gd517d655c2_0_12"/>
          <p:cNvSpPr txBox="1">
            <a:spLocks noGrp="1"/>
          </p:cNvSpPr>
          <p:nvPr>
            <p:ph type="body" idx="1"/>
          </p:nvPr>
        </p:nvSpPr>
        <p:spPr>
          <a:xfrm>
            <a:off x="133499" y="1556847"/>
            <a:ext cx="9010501" cy="3532375"/>
          </a:xfrm>
          <a:prstGeom prst="rect">
            <a:avLst/>
          </a:prstGeom>
          <a:noFill/>
          <a:ln>
            <a:noFill/>
          </a:ln>
        </p:spPr>
        <p:txBody>
          <a:bodyPr spcFirstLastPara="1" wrap="square" lIns="91425" tIns="91425" rIns="91425" bIns="91425" anchor="t" anchorCtr="0">
            <a:noAutofit/>
          </a:bodyPr>
          <a:lstStyle/>
          <a:p>
            <a:pPr marL="0" indent="0">
              <a:spcBef>
                <a:spcPts val="600"/>
              </a:spcBef>
              <a:spcAft>
                <a:spcPts val="600"/>
              </a:spcAft>
              <a:buNone/>
            </a:pPr>
            <a:r>
              <a:rPr lang="es-ES" sz="1700" dirty="0">
                <a:solidFill>
                  <a:srgbClr val="757575"/>
                </a:solidFill>
                <a:latin typeface="Arial"/>
                <a:cs typeface="Arial"/>
              </a:rPr>
              <a:t>Una vez que lo haga, tendrá acceso a todos sus métodos, algunos ejemplos:</a:t>
            </a:r>
          </a:p>
          <a:p>
            <a:pPr marL="0" indent="0">
              <a:spcBef>
                <a:spcPts val="600"/>
              </a:spcBef>
              <a:spcAft>
                <a:spcPts val="600"/>
              </a:spcAft>
              <a:buNone/>
            </a:pPr>
            <a:r>
              <a:rPr lang="es-ES" sz="1700" dirty="0" err="1">
                <a:solidFill>
                  <a:srgbClr val="757575"/>
                </a:solidFill>
                <a:latin typeface="Arial"/>
                <a:cs typeface="Arial"/>
              </a:rPr>
              <a:t>fs.copyFile</a:t>
            </a:r>
            <a:r>
              <a:rPr lang="es-ES" sz="1700" dirty="0">
                <a:solidFill>
                  <a:srgbClr val="757575"/>
                </a:solidFill>
                <a:latin typeface="Arial"/>
                <a:cs typeface="Arial"/>
              </a:rPr>
              <a:t>(): copia un archivo</a:t>
            </a:r>
          </a:p>
          <a:p>
            <a:pPr marL="0" indent="0">
              <a:spcBef>
                <a:spcPts val="600"/>
              </a:spcBef>
              <a:spcAft>
                <a:spcPts val="600"/>
              </a:spcAft>
              <a:buNone/>
            </a:pPr>
            <a:r>
              <a:rPr lang="es-ES" sz="1700" dirty="0" err="1">
                <a:solidFill>
                  <a:srgbClr val="757575"/>
                </a:solidFill>
                <a:latin typeface="Arial"/>
                <a:cs typeface="Arial"/>
              </a:rPr>
              <a:t>fs.mkdir</a:t>
            </a:r>
            <a:r>
              <a:rPr lang="es-ES" sz="1700" dirty="0">
                <a:solidFill>
                  <a:srgbClr val="757575"/>
                </a:solidFill>
                <a:latin typeface="Arial"/>
                <a:cs typeface="Arial"/>
              </a:rPr>
              <a:t>(): crear una nueva carpeta</a:t>
            </a:r>
          </a:p>
          <a:p>
            <a:pPr marL="0" indent="0">
              <a:spcBef>
                <a:spcPts val="600"/>
              </a:spcBef>
              <a:spcAft>
                <a:spcPts val="600"/>
              </a:spcAft>
              <a:buNone/>
            </a:pPr>
            <a:r>
              <a:rPr lang="es-ES" sz="1700" dirty="0" err="1">
                <a:solidFill>
                  <a:srgbClr val="757575"/>
                </a:solidFill>
                <a:latin typeface="Arial"/>
                <a:cs typeface="Arial"/>
              </a:rPr>
              <a:t>fs.readFile</a:t>
            </a:r>
            <a:r>
              <a:rPr lang="es-ES" sz="1700" dirty="0">
                <a:solidFill>
                  <a:srgbClr val="757575"/>
                </a:solidFill>
                <a:latin typeface="Arial"/>
                <a:cs typeface="Arial"/>
              </a:rPr>
              <a:t>(): leer el contenido de un archivo. </a:t>
            </a:r>
            <a:r>
              <a:rPr lang="es-ES" sz="1700" dirty="0" err="1">
                <a:solidFill>
                  <a:srgbClr val="757575"/>
                </a:solidFill>
                <a:latin typeface="Arial"/>
                <a:cs typeface="Arial"/>
              </a:rPr>
              <a:t>Relacionada:fs.read</a:t>
            </a:r>
            <a:r>
              <a:rPr lang="es-ES" sz="1700" dirty="0">
                <a:solidFill>
                  <a:srgbClr val="757575"/>
                </a:solidFill>
                <a:latin typeface="Arial"/>
                <a:cs typeface="Arial"/>
              </a:rPr>
              <a:t>()</a:t>
            </a:r>
          </a:p>
          <a:p>
            <a:pPr marL="0" indent="0">
              <a:spcBef>
                <a:spcPts val="600"/>
              </a:spcBef>
              <a:spcAft>
                <a:spcPts val="600"/>
              </a:spcAft>
              <a:buNone/>
            </a:pPr>
            <a:r>
              <a:rPr lang="es-ES" sz="1700" dirty="0" err="1">
                <a:solidFill>
                  <a:srgbClr val="757575"/>
                </a:solidFill>
                <a:latin typeface="Arial"/>
                <a:cs typeface="Arial"/>
              </a:rPr>
              <a:t>fs.rename</a:t>
            </a:r>
            <a:r>
              <a:rPr lang="es-ES" sz="1700" dirty="0">
                <a:solidFill>
                  <a:srgbClr val="757575"/>
                </a:solidFill>
                <a:latin typeface="Arial"/>
                <a:cs typeface="Arial"/>
              </a:rPr>
              <a:t>(): cambiar el nombre de un archivo o carpeta</a:t>
            </a:r>
          </a:p>
          <a:p>
            <a:pPr marL="0" indent="0">
              <a:spcBef>
                <a:spcPts val="600"/>
              </a:spcBef>
              <a:spcAft>
                <a:spcPts val="600"/>
              </a:spcAft>
              <a:buNone/>
            </a:pPr>
            <a:r>
              <a:rPr lang="es-ES" sz="1700" dirty="0" err="1">
                <a:solidFill>
                  <a:srgbClr val="757575"/>
                </a:solidFill>
                <a:latin typeface="Arial"/>
                <a:cs typeface="Arial"/>
              </a:rPr>
              <a:t>fs.rmdir</a:t>
            </a:r>
            <a:r>
              <a:rPr lang="es-ES" sz="1700" dirty="0">
                <a:solidFill>
                  <a:srgbClr val="757575"/>
                </a:solidFill>
                <a:latin typeface="Arial"/>
                <a:cs typeface="Arial"/>
              </a:rPr>
              <a:t>(): eliminar una carpeta</a:t>
            </a:r>
          </a:p>
          <a:p>
            <a:pPr marL="0" indent="0">
              <a:spcBef>
                <a:spcPts val="600"/>
              </a:spcBef>
              <a:spcAft>
                <a:spcPts val="600"/>
              </a:spcAft>
              <a:buNone/>
            </a:pPr>
            <a:r>
              <a:rPr lang="es-ES" sz="1700" dirty="0" err="1">
                <a:solidFill>
                  <a:srgbClr val="757575"/>
                </a:solidFill>
                <a:latin typeface="Arial"/>
                <a:cs typeface="Arial"/>
              </a:rPr>
              <a:t>fs.writeFile</a:t>
            </a:r>
            <a:r>
              <a:rPr lang="es-ES" sz="1700" dirty="0">
                <a:solidFill>
                  <a:srgbClr val="757575"/>
                </a:solidFill>
                <a:latin typeface="Arial"/>
                <a:cs typeface="Arial"/>
              </a:rPr>
              <a:t>(): escribir datos en un archivo. </a:t>
            </a:r>
            <a:r>
              <a:rPr lang="es-ES" sz="1700" dirty="0" err="1">
                <a:solidFill>
                  <a:srgbClr val="757575"/>
                </a:solidFill>
                <a:latin typeface="Arial"/>
                <a:cs typeface="Arial"/>
              </a:rPr>
              <a:t>Relacionada:fs.write</a:t>
            </a:r>
            <a:r>
              <a:rPr lang="es-ES" sz="1700" dirty="0">
                <a:solidFill>
                  <a:srgbClr val="757575"/>
                </a:solidFill>
                <a:latin typeface="Arial"/>
                <a:cs typeface="Arial"/>
              </a:rPr>
              <a:t>():</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11</a:t>
            </a:fld>
            <a:endParaRPr>
              <a:solidFill>
                <a:schemeClr val="lt2"/>
              </a:solidFill>
              <a:latin typeface="Roboto"/>
              <a:ea typeface="Roboto"/>
              <a:cs typeface="Roboto"/>
              <a:sym typeface="Roboto"/>
            </a:endParaRPr>
          </a:p>
        </p:txBody>
      </p:sp>
    </p:spTree>
    <p:extLst>
      <p:ext uri="{BB962C8B-B14F-4D97-AF65-F5344CB8AC3E}">
        <p14:creationId xmlns:p14="http://schemas.microsoft.com/office/powerpoint/2010/main" val="74259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AR" dirty="0"/>
              <a:t>Herramientas propias de </a:t>
            </a:r>
            <a:r>
              <a:rPr lang="es-AR" dirty="0" err="1"/>
              <a:t>node</a:t>
            </a:r>
            <a:r>
              <a:rPr lang="es-AR" dirty="0"/>
              <a:t>: OS</a:t>
            </a:r>
            <a:endParaRPr dirty="0"/>
          </a:p>
        </p:txBody>
      </p:sp>
      <p:sp>
        <p:nvSpPr>
          <p:cNvPr id="154" name="Google Shape;154;gd517d655c2_0_12"/>
          <p:cNvSpPr txBox="1">
            <a:spLocks noGrp="1"/>
          </p:cNvSpPr>
          <p:nvPr>
            <p:ph type="body" idx="1"/>
          </p:nvPr>
        </p:nvSpPr>
        <p:spPr>
          <a:xfrm>
            <a:off x="133499" y="1556847"/>
            <a:ext cx="9010501" cy="3532375"/>
          </a:xfrm>
          <a:prstGeom prst="rect">
            <a:avLst/>
          </a:prstGeom>
          <a:noFill/>
          <a:ln>
            <a:noFill/>
          </a:ln>
        </p:spPr>
        <p:txBody>
          <a:bodyPr spcFirstLastPara="1" wrap="square" lIns="91425" tIns="91425" rIns="91425" bIns="91425" anchor="t" anchorCtr="0">
            <a:noAutofit/>
          </a:bodyPr>
          <a:lstStyle/>
          <a:p>
            <a:pPr marL="0" indent="0">
              <a:spcBef>
                <a:spcPts val="600"/>
              </a:spcBef>
              <a:spcAft>
                <a:spcPts val="600"/>
              </a:spcAft>
              <a:buNone/>
            </a:pPr>
            <a:r>
              <a:rPr lang="es-ES" sz="1700" b="1" dirty="0">
                <a:solidFill>
                  <a:srgbClr val="757575"/>
                </a:solidFill>
                <a:latin typeface="Arial"/>
                <a:cs typeface="Arial"/>
              </a:rPr>
              <a:t>os</a:t>
            </a:r>
            <a:r>
              <a:rPr lang="es-ES" sz="1700" dirty="0">
                <a:solidFill>
                  <a:srgbClr val="757575"/>
                </a:solidFill>
                <a:latin typeface="Arial"/>
                <a:cs typeface="Arial"/>
              </a:rPr>
              <a:t>: Proporciona muchas funciones que puede usar para recuperar </a:t>
            </a:r>
            <a:r>
              <a:rPr lang="es-ES" sz="1700" b="1" dirty="0">
                <a:solidFill>
                  <a:srgbClr val="757575"/>
                </a:solidFill>
                <a:latin typeface="Arial"/>
                <a:cs typeface="Arial"/>
              </a:rPr>
              <a:t>información del sistema operativo </a:t>
            </a:r>
            <a:r>
              <a:rPr lang="es-ES" sz="1700" dirty="0">
                <a:solidFill>
                  <a:srgbClr val="757575"/>
                </a:solidFill>
                <a:latin typeface="Arial"/>
                <a:cs typeface="Arial"/>
              </a:rPr>
              <a:t>subyacente y la computadora en la que se ejecuta el programa, e interactuar con él.</a:t>
            </a:r>
          </a:p>
          <a:p>
            <a:pPr marL="0" indent="0">
              <a:spcBef>
                <a:spcPts val="600"/>
              </a:spcBef>
              <a:spcAft>
                <a:spcPts val="600"/>
              </a:spcAft>
              <a:buNone/>
            </a:pPr>
            <a:r>
              <a:rPr lang="es-ES" sz="1700" dirty="0" err="1">
                <a:solidFill>
                  <a:srgbClr val="757575"/>
                </a:solidFill>
                <a:latin typeface="Arial"/>
                <a:cs typeface="Arial"/>
              </a:rPr>
              <a:t>os.arch</a:t>
            </a:r>
            <a:r>
              <a:rPr lang="es-ES" sz="1700" dirty="0">
                <a:solidFill>
                  <a:srgbClr val="757575"/>
                </a:solidFill>
                <a:latin typeface="Arial"/>
                <a:cs typeface="Arial"/>
              </a:rPr>
              <a:t>(): Devuelve la cadena que identifica la arquitectura subyacente, como </a:t>
            </a:r>
            <a:r>
              <a:rPr lang="es-ES" sz="1700" dirty="0" err="1">
                <a:solidFill>
                  <a:srgbClr val="757575"/>
                </a:solidFill>
                <a:latin typeface="Arial"/>
                <a:cs typeface="Arial"/>
              </a:rPr>
              <a:t>arm</a:t>
            </a:r>
            <a:r>
              <a:rPr lang="es-ES" sz="1700" dirty="0">
                <a:solidFill>
                  <a:srgbClr val="757575"/>
                </a:solidFill>
                <a:latin typeface="Arial"/>
                <a:cs typeface="Arial"/>
              </a:rPr>
              <a:t>, x64, arm64.</a:t>
            </a:r>
          </a:p>
          <a:p>
            <a:pPr marL="0" indent="0">
              <a:spcBef>
                <a:spcPts val="600"/>
              </a:spcBef>
              <a:spcAft>
                <a:spcPts val="600"/>
              </a:spcAft>
              <a:buNone/>
            </a:pPr>
            <a:r>
              <a:rPr lang="es-ES" sz="1700" dirty="0" err="1">
                <a:solidFill>
                  <a:srgbClr val="757575"/>
                </a:solidFill>
                <a:latin typeface="Arial"/>
                <a:cs typeface="Arial"/>
              </a:rPr>
              <a:t>os.cpus</a:t>
            </a:r>
            <a:r>
              <a:rPr lang="es-ES" sz="1700" dirty="0">
                <a:solidFill>
                  <a:srgbClr val="757575"/>
                </a:solidFill>
                <a:latin typeface="Arial"/>
                <a:cs typeface="Arial"/>
              </a:rPr>
              <a:t>(): Devuelve información sobre las CPU disponibles en su sistema.</a:t>
            </a:r>
          </a:p>
          <a:p>
            <a:pPr marL="0" indent="0">
              <a:spcBef>
                <a:spcPts val="600"/>
              </a:spcBef>
              <a:spcAft>
                <a:spcPts val="600"/>
              </a:spcAft>
              <a:buNone/>
            </a:pPr>
            <a:r>
              <a:rPr lang="es-ES" sz="1700" dirty="0" err="1">
                <a:solidFill>
                  <a:srgbClr val="757575"/>
                </a:solidFill>
                <a:latin typeface="Arial"/>
                <a:cs typeface="Arial"/>
              </a:rPr>
              <a:t>os.freemem</a:t>
            </a:r>
            <a:r>
              <a:rPr lang="es-ES" sz="1700" dirty="0">
                <a:solidFill>
                  <a:srgbClr val="757575"/>
                </a:solidFill>
                <a:latin typeface="Arial"/>
                <a:cs typeface="Arial"/>
              </a:rPr>
              <a:t>():Devuelve el número de bytes que representan la memoria libre en el sistema.</a:t>
            </a:r>
          </a:p>
          <a:p>
            <a:pPr marL="0" indent="0">
              <a:spcBef>
                <a:spcPts val="600"/>
              </a:spcBef>
              <a:spcAft>
                <a:spcPts val="600"/>
              </a:spcAft>
              <a:buNone/>
            </a:pPr>
            <a:r>
              <a:rPr lang="es-ES" sz="1700" dirty="0" err="1">
                <a:solidFill>
                  <a:srgbClr val="757575"/>
                </a:solidFill>
                <a:latin typeface="Arial"/>
                <a:cs typeface="Arial"/>
              </a:rPr>
              <a:t>os.homedir</a:t>
            </a:r>
            <a:r>
              <a:rPr lang="es-ES" sz="1700" dirty="0">
                <a:solidFill>
                  <a:srgbClr val="757575"/>
                </a:solidFill>
                <a:latin typeface="Arial"/>
                <a:cs typeface="Arial"/>
              </a:rPr>
              <a:t>(): Devuelve la ruta al directorio de inicio del usuario actual.</a:t>
            </a: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12</a:t>
            </a:fld>
            <a:endParaRPr>
              <a:solidFill>
                <a:schemeClr val="lt2"/>
              </a:solidFill>
              <a:latin typeface="Roboto"/>
              <a:ea typeface="Roboto"/>
              <a:cs typeface="Roboto"/>
              <a:sym typeface="Roboto"/>
            </a:endParaRPr>
          </a:p>
        </p:txBody>
      </p:sp>
      <p:pic>
        <p:nvPicPr>
          <p:cNvPr id="4" name="Picture 3">
            <a:extLst>
              <a:ext uri="{FF2B5EF4-FFF2-40B4-BE49-F238E27FC236}">
                <a16:creationId xmlns:a16="http://schemas.microsoft.com/office/drawing/2014/main" id="{48E6AE98-CF25-4319-9943-8AC68B66BE1F}"/>
              </a:ext>
            </a:extLst>
          </p:cNvPr>
          <p:cNvPicPr>
            <a:picLocks noChangeAspect="1"/>
          </p:cNvPicPr>
          <p:nvPr/>
        </p:nvPicPr>
        <p:blipFill>
          <a:blip r:embed="rId3"/>
          <a:stretch>
            <a:fillRect/>
          </a:stretch>
        </p:blipFill>
        <p:spPr>
          <a:xfrm>
            <a:off x="3151382" y="2356045"/>
            <a:ext cx="2714625" cy="304800"/>
          </a:xfrm>
          <a:prstGeom prst="rect">
            <a:avLst/>
          </a:prstGeom>
        </p:spPr>
      </p:pic>
    </p:spTree>
    <p:extLst>
      <p:ext uri="{BB962C8B-B14F-4D97-AF65-F5344CB8AC3E}">
        <p14:creationId xmlns:p14="http://schemas.microsoft.com/office/powerpoint/2010/main" val="212800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a:t>
            </a:r>
            <a:r>
              <a:rPr lang="es-AR" dirty="0" err="1"/>
              <a:t>Promise</a:t>
            </a:r>
            <a:endParaRPr dirty="0"/>
          </a:p>
        </p:txBody>
      </p:sp>
      <p:sp>
        <p:nvSpPr>
          <p:cNvPr id="154" name="Google Shape;154;gd517d655c2_0_12"/>
          <p:cNvSpPr txBox="1">
            <a:spLocks noGrp="1"/>
          </p:cNvSpPr>
          <p:nvPr>
            <p:ph type="body" idx="1"/>
          </p:nvPr>
        </p:nvSpPr>
        <p:spPr>
          <a:xfrm>
            <a:off x="133499" y="2111324"/>
            <a:ext cx="9010501" cy="293687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r>
              <a:rPr lang="es-ES" sz="1700" dirty="0">
                <a:solidFill>
                  <a:srgbClr val="757575"/>
                </a:solidFill>
                <a:latin typeface="Arial"/>
                <a:cs typeface="Arial"/>
              </a:rPr>
              <a:t>Una promesa es una forma avanzada de trabajar con operaciones asíncronas. En lugar de utilizar una función a modo de </a:t>
            </a:r>
            <a:r>
              <a:rPr lang="es-ES" sz="1700" dirty="0" err="1">
                <a:solidFill>
                  <a:srgbClr val="757575"/>
                </a:solidFill>
                <a:latin typeface="Arial"/>
                <a:cs typeface="Arial"/>
              </a:rPr>
              <a:t>callback</a:t>
            </a:r>
            <a:r>
              <a:rPr lang="es-ES" sz="1700" dirty="0">
                <a:solidFill>
                  <a:srgbClr val="757575"/>
                </a:solidFill>
                <a:latin typeface="Arial"/>
                <a:cs typeface="Arial"/>
              </a:rPr>
              <a:t> utilizamos una estructura.</a:t>
            </a:r>
          </a:p>
          <a:p>
            <a:pPr marL="0" lvl="0" indent="0" algn="l" rtl="0">
              <a:lnSpc>
                <a:spcPct val="115000"/>
              </a:lnSpc>
              <a:spcBef>
                <a:spcPts val="600"/>
              </a:spcBef>
              <a:spcAft>
                <a:spcPts val="600"/>
              </a:spcAft>
              <a:buNone/>
            </a:pPr>
            <a:r>
              <a:rPr lang="es-ES" sz="1700" dirty="0">
                <a:solidFill>
                  <a:srgbClr val="757575"/>
                </a:solidFill>
                <a:latin typeface="Arial"/>
                <a:cs typeface="Arial"/>
              </a:rPr>
              <a:t>Donde el llamador puede manipular la respuesta con la instrucción </a:t>
            </a:r>
            <a:r>
              <a:rPr lang="es-ES" sz="1700" dirty="0" err="1">
                <a:solidFill>
                  <a:srgbClr val="757575"/>
                </a:solidFill>
                <a:latin typeface="Arial"/>
                <a:cs typeface="Arial"/>
              </a:rPr>
              <a:t>then</a:t>
            </a:r>
            <a:r>
              <a:rPr lang="es-ES" sz="1700" dirty="0">
                <a:solidFill>
                  <a:srgbClr val="757575"/>
                </a:solidFill>
                <a:latin typeface="Arial"/>
                <a:cs typeface="Arial"/>
              </a:rPr>
              <a:t>. Dentro de esta puede diferenciar claramente, ejecuciones con error de ejecuciones correctas.</a:t>
            </a:r>
          </a:p>
          <a:p>
            <a:pPr marL="0" lvl="0" indent="0" algn="l" rtl="0">
              <a:lnSpc>
                <a:spcPct val="115000"/>
              </a:lnSpc>
              <a:spcBef>
                <a:spcPts val="600"/>
              </a:spcBef>
              <a:spcAft>
                <a:spcPts val="600"/>
              </a:spcAft>
              <a:buNone/>
            </a:pPr>
            <a:r>
              <a:rPr lang="es-ES" sz="1700" dirty="0">
                <a:solidFill>
                  <a:srgbClr val="757575"/>
                </a:solidFill>
                <a:latin typeface="Arial"/>
                <a:cs typeface="Arial"/>
              </a:rPr>
              <a:t>La función asincrónica invocada que desea retornar una promesa, contara con las funciones res y </a:t>
            </a:r>
            <a:r>
              <a:rPr lang="es-ES" sz="1700" dirty="0" err="1">
                <a:solidFill>
                  <a:srgbClr val="757575"/>
                </a:solidFill>
                <a:latin typeface="Arial"/>
                <a:cs typeface="Arial"/>
              </a:rPr>
              <a:t>rej</a:t>
            </a:r>
            <a:r>
              <a:rPr lang="es-ES" sz="1700" dirty="0">
                <a:solidFill>
                  <a:srgbClr val="757575"/>
                </a:solidFill>
                <a:latin typeface="Arial"/>
                <a:cs typeface="Arial"/>
              </a:rPr>
              <a:t>, para indicar que finalizo correctamente o con errores respectivamente.</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13</a:t>
            </a:fld>
            <a:endParaRPr>
              <a:solidFill>
                <a:schemeClr val="lt2"/>
              </a:solidFill>
              <a:latin typeface="Roboto"/>
              <a:ea typeface="Roboto"/>
              <a:cs typeface="Roboto"/>
              <a:sym typeface="Roboto"/>
            </a:endParaRPr>
          </a:p>
        </p:txBody>
      </p:sp>
    </p:spTree>
    <p:extLst>
      <p:ext uri="{BB962C8B-B14F-4D97-AF65-F5344CB8AC3E}">
        <p14:creationId xmlns:p14="http://schemas.microsoft.com/office/powerpoint/2010/main" val="91753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s" dirty="0"/>
              <a:t>¿Preguntas?</a:t>
            </a:r>
            <a:endParaRPr sz="4200" dirty="0"/>
          </a:p>
        </p:txBody>
      </p:sp>
      <p:sp>
        <p:nvSpPr>
          <p:cNvPr id="148" name="Google Shape;148;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1"/>
                </a:solidFill>
                <a:latin typeface="Roboto"/>
                <a:ea typeface="Roboto"/>
                <a:cs typeface="Roboto"/>
                <a:sym typeface="Roboto"/>
              </a:rPr>
              <a:t>14</a:t>
            </a:fld>
            <a:endParaRPr>
              <a:solidFill>
                <a:schemeClr val="lt1"/>
              </a:solidFill>
              <a:latin typeface="Roboto"/>
              <a:ea typeface="Roboto"/>
              <a:cs typeface="Roboto"/>
              <a:sym typeface="Roboto"/>
            </a:endParaRPr>
          </a:p>
        </p:txBody>
      </p:sp>
      <p:pic>
        <p:nvPicPr>
          <p:cNvPr id="3" name="Graphic 2" descr="Questions with solid fill">
            <a:extLst>
              <a:ext uri="{FF2B5EF4-FFF2-40B4-BE49-F238E27FC236}">
                <a16:creationId xmlns:a16="http://schemas.microsoft.com/office/drawing/2014/main" id="{844D45EC-401D-41FB-BA84-C30B2F41F9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8609" y="1242353"/>
            <a:ext cx="2447778" cy="2447778"/>
          </a:xfrm>
          <a:prstGeom prst="rect">
            <a:avLst/>
          </a:prstGeom>
        </p:spPr>
      </p:pic>
    </p:spTree>
    <p:extLst>
      <p:ext uri="{BB962C8B-B14F-4D97-AF65-F5344CB8AC3E}">
        <p14:creationId xmlns:p14="http://schemas.microsoft.com/office/powerpoint/2010/main" val="60313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s" dirty="0"/>
              <a:t>Gracias</a:t>
            </a:r>
            <a:endParaRPr sz="4200" dirty="0"/>
          </a:p>
        </p:txBody>
      </p:sp>
      <p:sp>
        <p:nvSpPr>
          <p:cNvPr id="148" name="Google Shape;148;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1"/>
                </a:solidFill>
                <a:latin typeface="Roboto"/>
                <a:ea typeface="Roboto"/>
                <a:cs typeface="Roboto"/>
                <a:sym typeface="Roboto"/>
              </a:rPr>
              <a:t>15</a:t>
            </a:fld>
            <a:endParaRPr>
              <a:solidFill>
                <a:schemeClr val="lt1"/>
              </a:solidFill>
              <a:latin typeface="Roboto"/>
              <a:ea typeface="Roboto"/>
              <a:cs typeface="Roboto"/>
              <a:sym typeface="Roboto"/>
            </a:endParaRPr>
          </a:p>
        </p:txBody>
      </p:sp>
      <p:pic>
        <p:nvPicPr>
          <p:cNvPr id="5" name="Graphic 4" descr="Winking face outline outline">
            <a:extLst>
              <a:ext uri="{FF2B5EF4-FFF2-40B4-BE49-F238E27FC236}">
                <a16:creationId xmlns:a16="http://schemas.microsoft.com/office/drawing/2014/main" id="{FF089075-18ED-418E-84BF-629BAA1A2C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9132" y="1885950"/>
            <a:ext cx="1371600" cy="1371600"/>
          </a:xfrm>
          <a:prstGeom prst="rect">
            <a:avLst/>
          </a:prstGeom>
        </p:spPr>
      </p:pic>
    </p:spTree>
    <p:extLst>
      <p:ext uri="{BB962C8B-B14F-4D97-AF65-F5344CB8AC3E}">
        <p14:creationId xmlns:p14="http://schemas.microsoft.com/office/powerpoint/2010/main" val="141852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a:t>Agenda</a:t>
            </a:r>
            <a:endParaRPr/>
          </a:p>
        </p:txBody>
      </p:sp>
      <p:sp>
        <p:nvSpPr>
          <p:cNvPr id="141" name="Google Shape;141;p3"/>
          <p:cNvSpPr txBox="1">
            <a:spLocks noGrp="1"/>
          </p:cNvSpPr>
          <p:nvPr>
            <p:ph type="body" idx="1"/>
          </p:nvPr>
        </p:nvSpPr>
        <p:spPr>
          <a:xfrm>
            <a:off x="274525" y="1790425"/>
            <a:ext cx="5926800" cy="3160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2000" dirty="0"/>
          </a:p>
          <a:p>
            <a:pPr marL="0" lvl="0" indent="0" algn="l" rtl="0">
              <a:lnSpc>
                <a:spcPct val="115000"/>
              </a:lnSpc>
              <a:spcBef>
                <a:spcPts val="0"/>
              </a:spcBef>
              <a:spcAft>
                <a:spcPts val="0"/>
              </a:spcAft>
              <a:buSzPts val="1800"/>
              <a:buNone/>
            </a:pPr>
            <a:r>
              <a:rPr lang="es-AR" sz="2000" dirty="0"/>
              <a:t>Independencia de datos:</a:t>
            </a:r>
            <a:endParaRPr dirty="0"/>
          </a:p>
          <a:p>
            <a:pPr marL="457200" lvl="0" indent="-342900" algn="l" rtl="0">
              <a:lnSpc>
                <a:spcPct val="115000"/>
              </a:lnSpc>
              <a:spcBef>
                <a:spcPts val="1200"/>
              </a:spcBef>
              <a:spcAft>
                <a:spcPts val="0"/>
              </a:spcAft>
              <a:buSzPts val="1800"/>
              <a:buChar char="●"/>
            </a:pPr>
            <a:r>
              <a:rPr lang="es" dirty="0"/>
              <a:t>Introducción</a:t>
            </a:r>
            <a:endParaRPr dirty="0"/>
          </a:p>
          <a:p>
            <a:pPr marL="450000" lvl="0" indent="-342900" algn="l" rtl="0">
              <a:lnSpc>
                <a:spcPct val="115000"/>
              </a:lnSpc>
              <a:spcBef>
                <a:spcPts val="0"/>
              </a:spcBef>
              <a:spcAft>
                <a:spcPts val="0"/>
              </a:spcAft>
              <a:buSzPts val="1800"/>
              <a:buChar char="●"/>
            </a:pPr>
            <a:r>
              <a:rPr lang="es" dirty="0"/>
              <a:t>Datos en Monolitos vs D</a:t>
            </a:r>
            <a:r>
              <a:rPr lang="en-US" dirty="0"/>
              <a:t>a</a:t>
            </a:r>
            <a:r>
              <a:rPr lang="es" dirty="0"/>
              <a:t>tos en Microservicios</a:t>
            </a:r>
            <a:endParaRPr dirty="0"/>
          </a:p>
          <a:p>
            <a:pPr marL="450000" lvl="0" indent="-342900" algn="l" rtl="0">
              <a:lnSpc>
                <a:spcPct val="115000"/>
              </a:lnSpc>
              <a:spcBef>
                <a:spcPts val="0"/>
              </a:spcBef>
              <a:spcAft>
                <a:spcPts val="0"/>
              </a:spcAft>
              <a:buSzPts val="1800"/>
              <a:buChar char="●"/>
            </a:pPr>
            <a:r>
              <a:rPr lang="es" dirty="0"/>
              <a:t>Desarrollo</a:t>
            </a:r>
          </a:p>
          <a:p>
            <a:pPr marL="450000" lvl="0" indent="-342900" algn="l" rtl="0">
              <a:lnSpc>
                <a:spcPct val="115000"/>
              </a:lnSpc>
              <a:spcBef>
                <a:spcPts val="0"/>
              </a:spcBef>
              <a:spcAft>
                <a:spcPts val="0"/>
              </a:spcAft>
              <a:buSzPts val="1800"/>
              <a:buChar char="●"/>
            </a:pPr>
            <a:r>
              <a:rPr lang="es" dirty="0"/>
              <a:t>Ejemplos: MS aplicando independencia de datos</a:t>
            </a:r>
          </a:p>
          <a:p>
            <a:pPr marL="450000" lvl="0" indent="-342900" algn="l" rtl="0">
              <a:lnSpc>
                <a:spcPct val="115000"/>
              </a:lnSpc>
              <a:spcBef>
                <a:spcPts val="0"/>
              </a:spcBef>
              <a:spcAft>
                <a:spcPts val="0"/>
              </a:spcAft>
              <a:buSzPts val="1800"/>
              <a:buChar char="●"/>
            </a:pPr>
            <a:r>
              <a:rPr lang="es" dirty="0"/>
              <a:t>Conclusión</a:t>
            </a:r>
          </a:p>
          <a:p>
            <a:pPr marL="450000" lvl="0" indent="-342900" algn="l" rtl="0">
              <a:lnSpc>
                <a:spcPct val="115000"/>
              </a:lnSpc>
              <a:spcBef>
                <a:spcPts val="0"/>
              </a:spcBef>
              <a:spcAft>
                <a:spcPts val="0"/>
              </a:spcAft>
              <a:buSzPts val="1800"/>
              <a:buChar char="●"/>
            </a:pPr>
            <a:r>
              <a:rPr lang="es" dirty="0"/>
              <a:t>Bibliografia</a:t>
            </a:r>
            <a:endParaRPr dirty="0"/>
          </a:p>
          <a:p>
            <a:pPr marL="914400" lvl="0" indent="0" algn="l" rtl="0">
              <a:lnSpc>
                <a:spcPct val="115000"/>
              </a:lnSpc>
              <a:spcBef>
                <a:spcPts val="0"/>
              </a:spcBef>
              <a:spcAft>
                <a:spcPts val="0"/>
              </a:spcAft>
              <a:buSzPts val="1800"/>
              <a:buNone/>
            </a:pPr>
            <a:endParaRPr dirty="0"/>
          </a:p>
          <a:p>
            <a:pPr marL="914400" lvl="0" indent="0" algn="l" rtl="0">
              <a:lnSpc>
                <a:spcPct val="115000"/>
              </a:lnSpc>
              <a:spcBef>
                <a:spcPts val="1200"/>
              </a:spcBef>
              <a:spcAft>
                <a:spcPts val="1200"/>
              </a:spcAft>
              <a:buSzPts val="1800"/>
              <a:buNone/>
            </a:pPr>
            <a:endParaRPr dirty="0"/>
          </a:p>
        </p:txBody>
      </p:sp>
      <p:sp>
        <p:nvSpPr>
          <p:cNvPr id="142" name="Google Shape;142;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2</a:t>
            </a:fld>
            <a:endParaRPr>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ts val="4200"/>
              <a:buNone/>
            </a:pPr>
            <a:r>
              <a:rPr lang="es" dirty="0"/>
              <a:t>Titulo:</a:t>
            </a:r>
            <a:br>
              <a:rPr lang="es" dirty="0"/>
            </a:br>
            <a:br>
              <a:rPr lang="es" dirty="0"/>
            </a:br>
            <a:r>
              <a:rPr lang="es" dirty="0"/>
              <a:t>	</a:t>
            </a:r>
            <a:endParaRPr sz="4200" dirty="0"/>
          </a:p>
        </p:txBody>
      </p:sp>
      <p:sp>
        <p:nvSpPr>
          <p:cNvPr id="148" name="Google Shape;148;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1"/>
                </a:solidFill>
                <a:latin typeface="Roboto"/>
                <a:ea typeface="Roboto"/>
                <a:cs typeface="Roboto"/>
                <a:sym typeface="Roboto"/>
              </a:rPr>
              <a:t>3</a:t>
            </a:fld>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¿Qu</a:t>
            </a:r>
            <a:r>
              <a:rPr lang="en-US" dirty="0"/>
              <a:t>é</a:t>
            </a:r>
            <a:r>
              <a:rPr lang="es" dirty="0"/>
              <a:t> es?</a:t>
            </a:r>
            <a:endParaRPr dirty="0"/>
          </a:p>
        </p:txBody>
      </p:sp>
      <p:sp>
        <p:nvSpPr>
          <p:cNvPr id="154" name="Google Shape;154;gd517d655c2_0_12"/>
          <p:cNvSpPr txBox="1">
            <a:spLocks noGrp="1"/>
          </p:cNvSpPr>
          <p:nvPr>
            <p:ph type="body" idx="1"/>
          </p:nvPr>
        </p:nvSpPr>
        <p:spPr>
          <a:xfrm>
            <a:off x="133500" y="1557749"/>
            <a:ext cx="8560500" cy="353147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r>
              <a:rPr lang="es-ES" sz="1700" dirty="0">
                <a:solidFill>
                  <a:srgbClr val="757575"/>
                </a:solidFill>
                <a:latin typeface="Arial"/>
                <a:cs typeface="Arial"/>
              </a:rPr>
              <a:t>Node.js es un entorno de tiempo de ejecución de JavaScript de código abierto y multiplataforma. Ejecuta el motor JavaScript V8, el núcleo de Google Chrome, fuera del navegador, permite que Node.js sea muy eficaz</a:t>
            </a:r>
          </a:p>
          <a:p>
            <a:pPr marL="0" lvl="0" indent="0" algn="l" rtl="0">
              <a:lnSpc>
                <a:spcPct val="115000"/>
              </a:lnSpc>
              <a:spcBef>
                <a:spcPts val="600"/>
              </a:spcBef>
              <a:spcAft>
                <a:spcPts val="600"/>
              </a:spcAft>
              <a:buNone/>
            </a:pPr>
            <a:r>
              <a:rPr lang="es-ES" sz="1700" dirty="0">
                <a:solidFill>
                  <a:srgbClr val="757575"/>
                </a:solidFill>
                <a:latin typeface="Arial"/>
                <a:cs typeface="Arial"/>
              </a:rPr>
              <a:t>Se ejecuta en un solo proceso, sin crear un nuevo hilo para cada solicitud. Proporciona un conjunto de primitivas de E/S asincrónicas en su biblioteca estándar que evita que el código JavaScript se bloquee y, en general, las bibliotecas en Node.js se escriben utilizando paradigmas que no bloquean, lo que hace que el comportamiento de bloqueo sea la excepción en lugar de la norma. </a:t>
            </a:r>
          </a:p>
          <a:p>
            <a:pPr marL="0" lvl="0" indent="0" algn="l" rtl="0">
              <a:lnSpc>
                <a:spcPct val="115000"/>
              </a:lnSpc>
              <a:spcBef>
                <a:spcPts val="600"/>
              </a:spcBef>
              <a:spcAft>
                <a:spcPts val="600"/>
              </a:spcAft>
              <a:buNone/>
            </a:pPr>
            <a:r>
              <a:rPr lang="es-ES" sz="1700" dirty="0">
                <a:solidFill>
                  <a:srgbClr val="757575"/>
                </a:solidFill>
                <a:latin typeface="Arial"/>
                <a:cs typeface="Arial"/>
              </a:rPr>
              <a:t>Cuando realiza una operación de E/S, en lugar de bloquear el subproceso y desperdiciar ciclos en espera, reanudará las operaciones cuando regrese la respuesta.</a:t>
            </a: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4</a:t>
            </a:fld>
            <a:endParaRPr>
              <a:solidFill>
                <a:schemeClr val="lt2"/>
              </a:solidFill>
              <a:latin typeface="Roboto"/>
              <a:ea typeface="Roboto"/>
              <a:cs typeface="Roboto"/>
              <a:sym typeface="Roboto"/>
            </a:endParaRPr>
          </a:p>
        </p:txBody>
      </p:sp>
    </p:spTree>
    <p:extLst>
      <p:ext uri="{BB962C8B-B14F-4D97-AF65-F5344CB8AC3E}">
        <p14:creationId xmlns:p14="http://schemas.microsoft.com/office/powerpoint/2010/main" val="204849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a:t>
            </a:r>
            <a:r>
              <a:rPr lang="es-AR" dirty="0" err="1"/>
              <a:t>Hello</a:t>
            </a:r>
            <a:r>
              <a:rPr lang="es-AR" dirty="0"/>
              <a:t> </a:t>
            </a:r>
            <a:r>
              <a:rPr lang="es-AR" dirty="0" err="1"/>
              <a:t>World</a:t>
            </a:r>
            <a:endParaRPr dirty="0"/>
          </a:p>
        </p:txBody>
      </p:sp>
      <p:sp>
        <p:nvSpPr>
          <p:cNvPr id="154" name="Google Shape;154;gd517d655c2_0_12"/>
          <p:cNvSpPr txBox="1">
            <a:spLocks noGrp="1"/>
          </p:cNvSpPr>
          <p:nvPr>
            <p:ph type="body" idx="1"/>
          </p:nvPr>
        </p:nvSpPr>
        <p:spPr>
          <a:xfrm>
            <a:off x="133500" y="1557749"/>
            <a:ext cx="4953802" cy="134722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r>
              <a:rPr lang="es-ES" sz="1700" dirty="0">
                <a:solidFill>
                  <a:srgbClr val="757575"/>
                </a:solidFill>
                <a:latin typeface="Arial"/>
                <a:cs typeface="Arial"/>
              </a:rPr>
              <a:t>Primero incluye el módulo http de Node.js, para soporte de operaciones con redes. El método </a:t>
            </a:r>
            <a:r>
              <a:rPr lang="es-ES" sz="1700" dirty="0" err="1">
                <a:solidFill>
                  <a:srgbClr val="757575"/>
                </a:solidFill>
                <a:latin typeface="Arial"/>
                <a:cs typeface="Arial"/>
              </a:rPr>
              <a:t>createServer</a:t>
            </a:r>
            <a:r>
              <a:rPr lang="es-ES" sz="1700" dirty="0">
                <a:solidFill>
                  <a:srgbClr val="757575"/>
                </a:solidFill>
                <a:latin typeface="Arial"/>
                <a:cs typeface="Arial"/>
              </a:rPr>
              <a:t>() de http crea un nuevo servidor HTTP y lo devuelve.</a:t>
            </a: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5</a:t>
            </a:fld>
            <a:endParaRPr>
              <a:solidFill>
                <a:schemeClr val="lt2"/>
              </a:solidFill>
              <a:latin typeface="Roboto"/>
              <a:ea typeface="Roboto"/>
              <a:cs typeface="Roboto"/>
              <a:sym typeface="Roboto"/>
            </a:endParaRPr>
          </a:p>
        </p:txBody>
      </p:sp>
      <p:pic>
        <p:nvPicPr>
          <p:cNvPr id="3" name="Picture 2">
            <a:extLst>
              <a:ext uri="{FF2B5EF4-FFF2-40B4-BE49-F238E27FC236}">
                <a16:creationId xmlns:a16="http://schemas.microsoft.com/office/drawing/2014/main" id="{085167DC-7D0F-49CE-8EBD-0477C0E0B855}"/>
              </a:ext>
            </a:extLst>
          </p:cNvPr>
          <p:cNvPicPr>
            <a:picLocks noChangeAspect="1"/>
          </p:cNvPicPr>
          <p:nvPr/>
        </p:nvPicPr>
        <p:blipFill>
          <a:blip r:embed="rId3"/>
          <a:stretch>
            <a:fillRect/>
          </a:stretch>
        </p:blipFill>
        <p:spPr>
          <a:xfrm>
            <a:off x="5087302" y="54277"/>
            <a:ext cx="4865590" cy="2580332"/>
          </a:xfrm>
          <a:prstGeom prst="rect">
            <a:avLst/>
          </a:prstGeom>
        </p:spPr>
      </p:pic>
      <p:sp>
        <p:nvSpPr>
          <p:cNvPr id="7" name="Google Shape;154;gd517d655c2_0_12">
            <a:extLst>
              <a:ext uri="{FF2B5EF4-FFF2-40B4-BE49-F238E27FC236}">
                <a16:creationId xmlns:a16="http://schemas.microsoft.com/office/drawing/2014/main" id="{28304FE7-6BA6-4060-B0DE-A730AFB290AA}"/>
              </a:ext>
            </a:extLst>
          </p:cNvPr>
          <p:cNvSpPr txBox="1">
            <a:spLocks/>
          </p:cNvSpPr>
          <p:nvPr/>
        </p:nvSpPr>
        <p:spPr>
          <a:xfrm>
            <a:off x="133500" y="2828625"/>
            <a:ext cx="8877000" cy="2200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spcBef>
                <a:spcPts val="600"/>
              </a:spcBef>
              <a:spcAft>
                <a:spcPts val="600"/>
              </a:spcAft>
              <a:buFont typeface="Roboto"/>
              <a:buNone/>
            </a:pPr>
            <a:r>
              <a:rPr lang="es-ES" sz="1700" dirty="0">
                <a:solidFill>
                  <a:srgbClr val="757575"/>
                </a:solidFill>
                <a:latin typeface="Arial"/>
                <a:cs typeface="Arial"/>
              </a:rPr>
              <a:t>El servidor está configurado para escuchar en el puerto y el nombre de host especificados en el método listen. Cuando el servidor está listo, se llama a la función de </a:t>
            </a:r>
            <a:r>
              <a:rPr lang="es-ES" sz="1700" dirty="0" err="1">
                <a:solidFill>
                  <a:srgbClr val="757575"/>
                </a:solidFill>
                <a:latin typeface="Arial"/>
                <a:cs typeface="Arial"/>
              </a:rPr>
              <a:t>callback</a:t>
            </a:r>
            <a:r>
              <a:rPr lang="es-ES" sz="1700" dirty="0">
                <a:solidFill>
                  <a:srgbClr val="757575"/>
                </a:solidFill>
                <a:latin typeface="Arial"/>
                <a:cs typeface="Arial"/>
              </a:rPr>
              <a:t>, en este caso nos informa que el servidor se está ejecutando.</a:t>
            </a:r>
          </a:p>
          <a:p>
            <a:pPr marL="0" indent="0">
              <a:spcBef>
                <a:spcPts val="600"/>
              </a:spcBef>
              <a:spcAft>
                <a:spcPts val="600"/>
              </a:spcAft>
              <a:buFont typeface="Roboto"/>
              <a:buNone/>
            </a:pPr>
            <a:r>
              <a:rPr lang="es-ES" sz="1700" dirty="0">
                <a:solidFill>
                  <a:srgbClr val="757575"/>
                </a:solidFill>
                <a:latin typeface="Arial"/>
                <a:cs typeface="Arial"/>
              </a:rPr>
              <a:t>Cada vez que se recibe un </a:t>
            </a:r>
            <a:r>
              <a:rPr lang="es-ES" sz="1700" dirty="0" err="1">
                <a:solidFill>
                  <a:srgbClr val="757575"/>
                </a:solidFill>
                <a:latin typeface="Arial"/>
                <a:cs typeface="Arial"/>
              </a:rPr>
              <a:t>request</a:t>
            </a:r>
            <a:r>
              <a:rPr lang="es-ES" sz="1700" dirty="0">
                <a:solidFill>
                  <a:srgbClr val="757575"/>
                </a:solidFill>
                <a:latin typeface="Arial"/>
                <a:cs typeface="Arial"/>
              </a:rPr>
              <a:t>, se llama a la  función dentro del </a:t>
            </a:r>
            <a:r>
              <a:rPr lang="es-ES" sz="1700" dirty="0" err="1">
                <a:solidFill>
                  <a:srgbClr val="757575"/>
                </a:solidFill>
                <a:latin typeface="Arial"/>
                <a:cs typeface="Arial"/>
              </a:rPr>
              <a:t>createServer</a:t>
            </a:r>
            <a:r>
              <a:rPr lang="es-ES" sz="1700" dirty="0">
                <a:solidFill>
                  <a:srgbClr val="757575"/>
                </a:solidFill>
                <a:latin typeface="Arial"/>
                <a:cs typeface="Arial"/>
              </a:rPr>
              <a:t>, proporcionando dos objetos: una </a:t>
            </a:r>
            <a:r>
              <a:rPr lang="es-ES" sz="1700" dirty="0" err="1">
                <a:solidFill>
                  <a:srgbClr val="757575"/>
                </a:solidFill>
                <a:latin typeface="Arial"/>
                <a:cs typeface="Arial"/>
              </a:rPr>
              <a:t>request</a:t>
            </a:r>
            <a:r>
              <a:rPr lang="es-ES" sz="1700" dirty="0">
                <a:solidFill>
                  <a:srgbClr val="757575"/>
                </a:solidFill>
                <a:latin typeface="Arial"/>
                <a:cs typeface="Arial"/>
              </a:rPr>
              <a:t> y un response.</a:t>
            </a:r>
          </a:p>
        </p:txBody>
      </p:sp>
    </p:spTree>
    <p:extLst>
      <p:ext uri="{BB962C8B-B14F-4D97-AF65-F5344CB8AC3E}">
        <p14:creationId xmlns:p14="http://schemas.microsoft.com/office/powerpoint/2010/main" val="89678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a:t>
            </a:r>
            <a:r>
              <a:rPr lang="es-AR" dirty="0" err="1"/>
              <a:t>Callbacks</a:t>
            </a:r>
            <a:endParaRPr dirty="0"/>
          </a:p>
        </p:txBody>
      </p:sp>
      <p:sp>
        <p:nvSpPr>
          <p:cNvPr id="154" name="Google Shape;154;gd517d655c2_0_12"/>
          <p:cNvSpPr txBox="1">
            <a:spLocks noGrp="1"/>
          </p:cNvSpPr>
          <p:nvPr>
            <p:ph type="body" idx="1"/>
          </p:nvPr>
        </p:nvSpPr>
        <p:spPr>
          <a:xfrm>
            <a:off x="133499" y="1557750"/>
            <a:ext cx="9010501" cy="293687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r>
              <a:rPr lang="es-ES" sz="1700" dirty="0">
                <a:solidFill>
                  <a:srgbClr val="757575"/>
                </a:solidFill>
                <a:latin typeface="Arial"/>
                <a:cs typeface="Arial"/>
              </a:rPr>
              <a:t>Funciones que en general se pasan como parámetro a otras. Tienen como finalidad tener referencia en el código llamador de cuando ocurre el evento de respuesta ante una llamada.</a:t>
            </a:r>
          </a:p>
          <a:p>
            <a:pPr marL="0" lvl="0" indent="0" algn="l" rtl="0">
              <a:lnSpc>
                <a:spcPct val="115000"/>
              </a:lnSpc>
              <a:spcBef>
                <a:spcPts val="600"/>
              </a:spcBef>
              <a:spcAft>
                <a:spcPts val="600"/>
              </a:spcAft>
              <a:buNone/>
            </a:pPr>
            <a:r>
              <a:rPr lang="es-ES" sz="1700" dirty="0">
                <a:solidFill>
                  <a:srgbClr val="757575"/>
                </a:solidFill>
                <a:latin typeface="Arial"/>
                <a:cs typeface="Arial"/>
              </a:rPr>
              <a:t>En esta función se puede incluir cualquier tipo de procesamiento posterior a la invocación en curso que se lanzo.</a:t>
            </a:r>
          </a:p>
          <a:p>
            <a:pPr marL="0" lvl="0" indent="0" algn="l" rtl="0">
              <a:lnSpc>
                <a:spcPct val="115000"/>
              </a:lnSpc>
              <a:spcBef>
                <a:spcPts val="600"/>
              </a:spcBef>
              <a:spcAft>
                <a:spcPts val="600"/>
              </a:spcAft>
              <a:buNone/>
            </a:pPr>
            <a:r>
              <a:rPr lang="es-ES" sz="1700" dirty="0">
                <a:solidFill>
                  <a:srgbClr val="757575"/>
                </a:solidFill>
                <a:latin typeface="Arial"/>
                <a:cs typeface="Arial"/>
              </a:rPr>
              <a:t>En general son utilizadas en operaciones asincrónicas, y en lugar de bloquear el código principal o llamador a la espera de que finalice la funcionalidad invocada, esta informa de su finalización a través de la función </a:t>
            </a:r>
            <a:r>
              <a:rPr lang="es-ES" sz="1700" dirty="0" err="1">
                <a:solidFill>
                  <a:srgbClr val="757575"/>
                </a:solidFill>
                <a:latin typeface="Arial"/>
                <a:cs typeface="Arial"/>
              </a:rPr>
              <a:t>callback</a:t>
            </a:r>
            <a:r>
              <a:rPr lang="es-ES" sz="1700" dirty="0">
                <a:solidFill>
                  <a:srgbClr val="757575"/>
                </a:solidFill>
                <a:latin typeface="Arial"/>
                <a:cs typeface="Arial"/>
              </a:rPr>
              <a:t>.</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6</a:t>
            </a:fld>
            <a:endParaRPr>
              <a:solidFill>
                <a:schemeClr val="lt2"/>
              </a:solidFill>
              <a:latin typeface="Roboto"/>
              <a:ea typeface="Roboto"/>
              <a:cs typeface="Roboto"/>
              <a:sym typeface="Roboto"/>
            </a:endParaRPr>
          </a:p>
        </p:txBody>
      </p:sp>
    </p:spTree>
    <p:extLst>
      <p:ext uri="{BB962C8B-B14F-4D97-AF65-F5344CB8AC3E}">
        <p14:creationId xmlns:p14="http://schemas.microsoft.com/office/powerpoint/2010/main" val="335567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a:t>
            </a:r>
            <a:r>
              <a:rPr lang="es-AR" dirty="0" err="1"/>
              <a:t>Modulos</a:t>
            </a:r>
            <a:endParaRPr dirty="0"/>
          </a:p>
        </p:txBody>
      </p:sp>
      <p:sp>
        <p:nvSpPr>
          <p:cNvPr id="154" name="Google Shape;154;gd517d655c2_0_12"/>
          <p:cNvSpPr txBox="1">
            <a:spLocks noGrp="1"/>
          </p:cNvSpPr>
          <p:nvPr>
            <p:ph type="body" idx="1"/>
          </p:nvPr>
        </p:nvSpPr>
        <p:spPr>
          <a:xfrm>
            <a:off x="133499" y="1557749"/>
            <a:ext cx="9010501" cy="134722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r>
              <a:rPr lang="es-ES" sz="1700" dirty="0" err="1">
                <a:solidFill>
                  <a:srgbClr val="757575"/>
                </a:solidFill>
                <a:latin typeface="Arial"/>
                <a:cs typeface="Arial"/>
              </a:rPr>
              <a:t>Node</a:t>
            </a:r>
            <a:r>
              <a:rPr lang="es-ES" sz="1700" dirty="0">
                <a:solidFill>
                  <a:srgbClr val="757575"/>
                </a:solidFill>
                <a:latin typeface="Arial"/>
                <a:cs typeface="Arial"/>
              </a:rPr>
              <a:t> permite la incorporación de módulos o liberarías propias o de terceros.</a:t>
            </a:r>
          </a:p>
          <a:p>
            <a:pPr marL="0" lvl="0" indent="0" algn="l" rtl="0">
              <a:lnSpc>
                <a:spcPct val="115000"/>
              </a:lnSpc>
              <a:spcBef>
                <a:spcPts val="600"/>
              </a:spcBef>
              <a:spcAft>
                <a:spcPts val="600"/>
              </a:spcAft>
              <a:buNone/>
            </a:pPr>
            <a:r>
              <a:rPr lang="es-ES" sz="1700" dirty="0">
                <a:solidFill>
                  <a:srgbClr val="757575"/>
                </a:solidFill>
                <a:latin typeface="Arial"/>
                <a:cs typeface="Arial"/>
              </a:rPr>
              <a:t>Para librerías de terceros, posterior a instalar la librería con: </a:t>
            </a:r>
            <a:r>
              <a:rPr lang="es-ES" sz="1700" b="1" dirty="0" err="1">
                <a:solidFill>
                  <a:srgbClr val="757575"/>
                </a:solidFill>
                <a:latin typeface="Arial"/>
                <a:cs typeface="Arial"/>
              </a:rPr>
              <a:t>npm</a:t>
            </a:r>
            <a:r>
              <a:rPr lang="es-ES" sz="1700" b="1" dirty="0">
                <a:solidFill>
                  <a:srgbClr val="757575"/>
                </a:solidFill>
                <a:latin typeface="Arial"/>
                <a:cs typeface="Arial"/>
              </a:rPr>
              <a:t> </a:t>
            </a:r>
            <a:r>
              <a:rPr lang="es-ES" sz="1700" b="1" dirty="0" err="1">
                <a:solidFill>
                  <a:srgbClr val="757575"/>
                </a:solidFill>
                <a:latin typeface="Arial"/>
                <a:cs typeface="Arial"/>
              </a:rPr>
              <a:t>install</a:t>
            </a:r>
            <a:r>
              <a:rPr lang="es-ES" sz="1700" b="1" dirty="0">
                <a:solidFill>
                  <a:srgbClr val="757575"/>
                </a:solidFill>
                <a:latin typeface="Arial"/>
                <a:cs typeface="Arial"/>
              </a:rPr>
              <a:t> “</a:t>
            </a:r>
            <a:r>
              <a:rPr lang="es-ES" sz="1700" b="1" dirty="0" err="1">
                <a:solidFill>
                  <a:srgbClr val="757575"/>
                </a:solidFill>
                <a:latin typeface="Arial"/>
                <a:cs typeface="Arial"/>
              </a:rPr>
              <a:t>nombreLibreria</a:t>
            </a:r>
            <a:r>
              <a:rPr lang="es-ES" sz="1700" b="1" dirty="0">
                <a:solidFill>
                  <a:srgbClr val="757575"/>
                </a:solidFill>
                <a:latin typeface="Arial"/>
                <a:cs typeface="Arial"/>
              </a:rPr>
              <a:t>”</a:t>
            </a:r>
          </a:p>
          <a:p>
            <a:pPr marL="0" lvl="0" indent="0" algn="l" rtl="0">
              <a:lnSpc>
                <a:spcPct val="115000"/>
              </a:lnSpc>
              <a:spcBef>
                <a:spcPts val="600"/>
              </a:spcBef>
              <a:spcAft>
                <a:spcPts val="600"/>
              </a:spcAft>
              <a:buNone/>
            </a:pPr>
            <a:r>
              <a:rPr lang="es-ES" sz="1700" dirty="0">
                <a:solidFill>
                  <a:srgbClr val="757575"/>
                </a:solidFill>
                <a:latin typeface="Arial"/>
                <a:cs typeface="Arial"/>
              </a:rPr>
              <a:t>Declaramos la necesidad de utilizarla </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7</a:t>
            </a:fld>
            <a:endParaRPr>
              <a:solidFill>
                <a:schemeClr val="lt2"/>
              </a:solidFill>
              <a:latin typeface="Roboto"/>
              <a:ea typeface="Roboto"/>
              <a:cs typeface="Roboto"/>
              <a:sym typeface="Roboto"/>
            </a:endParaRPr>
          </a:p>
        </p:txBody>
      </p:sp>
      <p:pic>
        <p:nvPicPr>
          <p:cNvPr id="6" name="Picture 5">
            <a:extLst>
              <a:ext uri="{FF2B5EF4-FFF2-40B4-BE49-F238E27FC236}">
                <a16:creationId xmlns:a16="http://schemas.microsoft.com/office/drawing/2014/main" id="{5A5C704A-EAC4-4F68-8A90-9720A388D18A}"/>
              </a:ext>
            </a:extLst>
          </p:cNvPr>
          <p:cNvPicPr>
            <a:picLocks noChangeAspect="1"/>
          </p:cNvPicPr>
          <p:nvPr/>
        </p:nvPicPr>
        <p:blipFill>
          <a:blip r:embed="rId3"/>
          <a:stretch>
            <a:fillRect/>
          </a:stretch>
        </p:blipFill>
        <p:spPr>
          <a:xfrm>
            <a:off x="1657350" y="3474131"/>
            <a:ext cx="5829300" cy="400050"/>
          </a:xfrm>
          <a:prstGeom prst="rect">
            <a:avLst/>
          </a:prstGeom>
        </p:spPr>
      </p:pic>
    </p:spTree>
    <p:extLst>
      <p:ext uri="{BB962C8B-B14F-4D97-AF65-F5344CB8AC3E}">
        <p14:creationId xmlns:p14="http://schemas.microsoft.com/office/powerpoint/2010/main" val="309310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a:t>
            </a:r>
            <a:r>
              <a:rPr lang="es-AR" dirty="0" err="1"/>
              <a:t>Modulos</a:t>
            </a:r>
            <a:endParaRPr dirty="0"/>
          </a:p>
        </p:txBody>
      </p:sp>
      <p:sp>
        <p:nvSpPr>
          <p:cNvPr id="154" name="Google Shape;154;gd517d655c2_0_12"/>
          <p:cNvSpPr txBox="1">
            <a:spLocks noGrp="1"/>
          </p:cNvSpPr>
          <p:nvPr>
            <p:ph type="body" idx="1"/>
          </p:nvPr>
        </p:nvSpPr>
        <p:spPr>
          <a:xfrm>
            <a:off x="133499" y="1557750"/>
            <a:ext cx="9010501" cy="8548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r>
              <a:rPr lang="es-ES" sz="1700" dirty="0">
                <a:solidFill>
                  <a:srgbClr val="757575"/>
                </a:solidFill>
                <a:latin typeface="Arial"/>
                <a:cs typeface="Arial"/>
              </a:rPr>
              <a:t>Para librerías propias, primero debemos crear un archivo con la declaración y la exportación de lo que queremos importar o utilizar.</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r>
              <a:rPr lang="es-ES" sz="1700" dirty="0">
                <a:solidFill>
                  <a:srgbClr val="757575"/>
                </a:solidFill>
                <a:latin typeface="Arial"/>
                <a:cs typeface="Arial"/>
              </a:rPr>
              <a:t>Luego se declara la referencia para poder utilizarla</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8</a:t>
            </a:fld>
            <a:endParaRPr>
              <a:solidFill>
                <a:schemeClr val="lt2"/>
              </a:solidFill>
              <a:latin typeface="Roboto"/>
              <a:ea typeface="Roboto"/>
              <a:cs typeface="Roboto"/>
              <a:sym typeface="Roboto"/>
            </a:endParaRPr>
          </a:p>
        </p:txBody>
      </p:sp>
      <p:pic>
        <p:nvPicPr>
          <p:cNvPr id="3" name="Picture 2">
            <a:extLst>
              <a:ext uri="{FF2B5EF4-FFF2-40B4-BE49-F238E27FC236}">
                <a16:creationId xmlns:a16="http://schemas.microsoft.com/office/drawing/2014/main" id="{23DDBAF9-FDDC-4077-B980-5635993DDC52}"/>
              </a:ext>
            </a:extLst>
          </p:cNvPr>
          <p:cNvPicPr>
            <a:picLocks noChangeAspect="1"/>
          </p:cNvPicPr>
          <p:nvPr/>
        </p:nvPicPr>
        <p:blipFill>
          <a:blip r:embed="rId3"/>
          <a:stretch>
            <a:fillRect/>
          </a:stretch>
        </p:blipFill>
        <p:spPr>
          <a:xfrm>
            <a:off x="5558936" y="2068533"/>
            <a:ext cx="2677697" cy="2725300"/>
          </a:xfrm>
          <a:prstGeom prst="rect">
            <a:avLst/>
          </a:prstGeom>
        </p:spPr>
      </p:pic>
      <p:pic>
        <p:nvPicPr>
          <p:cNvPr id="5" name="Picture 4">
            <a:extLst>
              <a:ext uri="{FF2B5EF4-FFF2-40B4-BE49-F238E27FC236}">
                <a16:creationId xmlns:a16="http://schemas.microsoft.com/office/drawing/2014/main" id="{DB771B88-07F3-4310-BDB6-942270C0F193}"/>
              </a:ext>
            </a:extLst>
          </p:cNvPr>
          <p:cNvPicPr>
            <a:picLocks noChangeAspect="1"/>
          </p:cNvPicPr>
          <p:nvPr/>
        </p:nvPicPr>
        <p:blipFill>
          <a:blip r:embed="rId4"/>
          <a:stretch>
            <a:fillRect/>
          </a:stretch>
        </p:blipFill>
        <p:spPr>
          <a:xfrm>
            <a:off x="654074" y="3409791"/>
            <a:ext cx="4276725" cy="457200"/>
          </a:xfrm>
          <a:prstGeom prst="rect">
            <a:avLst/>
          </a:prstGeom>
        </p:spPr>
      </p:pic>
    </p:spTree>
    <p:extLst>
      <p:ext uri="{BB962C8B-B14F-4D97-AF65-F5344CB8AC3E}">
        <p14:creationId xmlns:p14="http://schemas.microsoft.com/office/powerpoint/2010/main" val="35582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2"/>
        <p:cNvGrpSpPr/>
        <p:nvPr/>
      </p:nvGrpSpPr>
      <p:grpSpPr>
        <a:xfrm>
          <a:off x="0" y="0"/>
          <a:ext cx="0" cy="0"/>
          <a:chOff x="0" y="0"/>
          <a:chExt cx="0" cy="0"/>
        </a:xfrm>
      </p:grpSpPr>
      <p:sp>
        <p:nvSpPr>
          <p:cNvPr id="153" name="Google Shape;153;gd517d655c2_0_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s" dirty="0"/>
              <a:t>nodejs: </a:t>
            </a:r>
            <a:r>
              <a:rPr lang="es-AR" dirty="0"/>
              <a:t>Herramientas de terceros</a:t>
            </a:r>
            <a:endParaRPr dirty="0"/>
          </a:p>
        </p:txBody>
      </p:sp>
      <p:sp>
        <p:nvSpPr>
          <p:cNvPr id="154" name="Google Shape;154;gd517d655c2_0_12"/>
          <p:cNvSpPr txBox="1">
            <a:spLocks noGrp="1"/>
          </p:cNvSpPr>
          <p:nvPr>
            <p:ph type="body" idx="1"/>
          </p:nvPr>
        </p:nvSpPr>
        <p:spPr>
          <a:xfrm>
            <a:off x="133499" y="2162661"/>
            <a:ext cx="9010501" cy="154417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600"/>
              </a:spcAft>
              <a:buNone/>
            </a:pPr>
            <a:r>
              <a:rPr lang="es-ES" sz="1700" b="1" dirty="0" err="1">
                <a:solidFill>
                  <a:srgbClr val="757575"/>
                </a:solidFill>
                <a:latin typeface="Arial"/>
                <a:cs typeface="Arial"/>
              </a:rPr>
              <a:t>Lodash</a:t>
            </a:r>
            <a:r>
              <a:rPr lang="es-ES" sz="1700" dirty="0">
                <a:solidFill>
                  <a:srgbClr val="757575"/>
                </a:solidFill>
                <a:latin typeface="Arial"/>
                <a:cs typeface="Arial"/>
              </a:rPr>
              <a:t>: Biblioteca moderna ofrece modularidad, rendimiento, trabajo con matrices, números y objetos, etc. (</a:t>
            </a:r>
            <a:r>
              <a:rPr lang="es-ES" sz="1700" dirty="0">
                <a:solidFill>
                  <a:srgbClr val="757575"/>
                </a:solidFill>
                <a:latin typeface="Arial"/>
                <a:cs typeface="Arial"/>
                <a:hlinkClick r:id="rId3"/>
              </a:rPr>
              <a:t>https://lodash.com/</a:t>
            </a:r>
            <a:r>
              <a:rPr lang="es-ES" sz="1700" dirty="0">
                <a:solidFill>
                  <a:srgbClr val="757575"/>
                </a:solidFill>
                <a:latin typeface="Arial"/>
                <a:cs typeface="Arial"/>
              </a:rPr>
              <a:t>)</a:t>
            </a:r>
          </a:p>
          <a:p>
            <a:pPr marL="0" lvl="0" indent="0" algn="l" rtl="0">
              <a:lnSpc>
                <a:spcPct val="115000"/>
              </a:lnSpc>
              <a:spcBef>
                <a:spcPts val="600"/>
              </a:spcBef>
              <a:spcAft>
                <a:spcPts val="600"/>
              </a:spcAft>
              <a:buNone/>
            </a:pPr>
            <a:r>
              <a:rPr lang="es-ES" sz="1700" b="1" dirty="0" err="1">
                <a:solidFill>
                  <a:srgbClr val="757575"/>
                </a:solidFill>
                <a:latin typeface="Arial"/>
                <a:cs typeface="Arial"/>
              </a:rPr>
              <a:t>yargs</a:t>
            </a:r>
            <a:r>
              <a:rPr lang="es-ES" sz="1700" dirty="0">
                <a:solidFill>
                  <a:srgbClr val="757575"/>
                </a:solidFill>
                <a:latin typeface="Arial"/>
                <a:cs typeface="Arial"/>
              </a:rPr>
              <a:t>: Ayuda a crear herramientas de comando interactivas, analizando argumentos. (</a:t>
            </a:r>
            <a:r>
              <a:rPr lang="es-ES" sz="1700" dirty="0">
                <a:solidFill>
                  <a:srgbClr val="757575"/>
                </a:solidFill>
                <a:latin typeface="Arial"/>
                <a:cs typeface="Arial"/>
                <a:hlinkClick r:id="rId4"/>
              </a:rPr>
              <a:t>http://yargs.js.org/</a:t>
            </a:r>
            <a:r>
              <a:rPr lang="es-ES" sz="1700" dirty="0">
                <a:solidFill>
                  <a:srgbClr val="757575"/>
                </a:solidFill>
                <a:latin typeface="Arial"/>
                <a:cs typeface="Arial"/>
              </a:rPr>
              <a:t>)</a:t>
            </a: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a:p>
            <a:pPr marL="0" lvl="0" indent="0" algn="l" rtl="0">
              <a:lnSpc>
                <a:spcPct val="115000"/>
              </a:lnSpc>
              <a:spcBef>
                <a:spcPts val="600"/>
              </a:spcBef>
              <a:spcAft>
                <a:spcPts val="600"/>
              </a:spcAft>
              <a:buNone/>
            </a:pPr>
            <a:endParaRPr lang="es-ES" sz="1700" dirty="0">
              <a:solidFill>
                <a:srgbClr val="757575"/>
              </a:solidFill>
              <a:latin typeface="Arial"/>
              <a:cs typeface="Arial"/>
            </a:endParaRPr>
          </a:p>
        </p:txBody>
      </p:sp>
      <p:sp>
        <p:nvSpPr>
          <p:cNvPr id="155" name="Google Shape;155;gd517d655c2_0_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9</a:t>
            </a:fld>
            <a:endParaRPr>
              <a:solidFill>
                <a:schemeClr val="lt2"/>
              </a:solidFill>
              <a:latin typeface="Roboto"/>
              <a:ea typeface="Roboto"/>
              <a:cs typeface="Roboto"/>
              <a:sym typeface="Roboto"/>
            </a:endParaRPr>
          </a:p>
        </p:txBody>
      </p:sp>
    </p:spTree>
    <p:extLst>
      <p:ext uri="{BB962C8B-B14F-4D97-AF65-F5344CB8AC3E}">
        <p14:creationId xmlns:p14="http://schemas.microsoft.com/office/powerpoint/2010/main" val="255542034"/>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866</Words>
  <Application>Microsoft Office PowerPoint</Application>
  <PresentationFormat>On-screen Show (16:9)</PresentationFormat>
  <Paragraphs>76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Open Sans</vt:lpstr>
      <vt:lpstr>Arial</vt:lpstr>
      <vt:lpstr>Material</vt:lpstr>
      <vt:lpstr>Introducción a </vt:lpstr>
      <vt:lpstr>Agenda</vt:lpstr>
      <vt:lpstr>Titulo:   </vt:lpstr>
      <vt:lpstr>nodejs: ¿Qué es?</vt:lpstr>
      <vt:lpstr>nodejs: Hello World</vt:lpstr>
      <vt:lpstr>nodejs: Callbacks</vt:lpstr>
      <vt:lpstr>nodejs: Modulos</vt:lpstr>
      <vt:lpstr>nodejs: Modulos</vt:lpstr>
      <vt:lpstr>nodejs: Herramientas de terceros</vt:lpstr>
      <vt:lpstr>Herramientas propias de node: FileSystem</vt:lpstr>
      <vt:lpstr>Herramientas propias de node: FileSystem</vt:lpstr>
      <vt:lpstr>Herramientas propias de node: OS</vt:lpstr>
      <vt:lpstr>nodejs: Promise</vt:lpstr>
      <vt:lpstr>¿Preguntas?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La Matanza</dc:title>
  <dc:creator>Larreta, Leonel G.</dc:creator>
  <cp:lastModifiedBy>Larreta, Leonel G.</cp:lastModifiedBy>
  <cp:revision>18</cp:revision>
  <dcterms:modified xsi:type="dcterms:W3CDTF">2022-05-20T21:45:03Z</dcterms:modified>
</cp:coreProperties>
</file>