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325" r:id="rId2"/>
    <p:sldId id="285" r:id="rId3"/>
    <p:sldId id="326" r:id="rId4"/>
    <p:sldId id="327" r:id="rId5"/>
    <p:sldId id="340" r:id="rId6"/>
    <p:sldId id="328" r:id="rId7"/>
    <p:sldId id="329" r:id="rId8"/>
    <p:sldId id="331" r:id="rId9"/>
    <p:sldId id="332" r:id="rId10"/>
    <p:sldId id="330" r:id="rId11"/>
    <p:sldId id="333" r:id="rId12"/>
    <p:sldId id="336" r:id="rId13"/>
    <p:sldId id="339" r:id="rId14"/>
    <p:sldId id="338" r:id="rId15"/>
    <p:sldId id="313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6600FF"/>
    <a:srgbClr val="0B025E"/>
    <a:srgbClr val="486A70"/>
    <a:srgbClr val="47667D"/>
    <a:srgbClr val="4B6779"/>
    <a:srgbClr val="5A8390"/>
    <a:srgbClr val="6A95A2"/>
    <a:srgbClr val="279187"/>
    <a:srgbClr val="2E6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 userDrawn="1"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628-E3FA-45DE-9F9C-4B78CCDF822E}" type="datetimeFigureOut">
              <a:rPr lang="es-ES" smtClean="0"/>
              <a:t>15/04/2021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D4C161BA-72FF-4B2B-9E8A-58C9189E93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00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628-E3FA-45DE-9F9C-4B78CCDF822E}" type="datetimeFigureOut">
              <a:rPr lang="es-ES" smtClean="0"/>
              <a:t>15/04/2021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61BA-72FF-4B2B-9E8A-58C9189E93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82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628-E3FA-45DE-9F9C-4B78CCDF822E}" type="datetimeFigureOut">
              <a:rPr lang="es-ES" smtClean="0"/>
              <a:t>15/04/2021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61BA-72FF-4B2B-9E8A-58C9189E93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92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628-E3FA-45DE-9F9C-4B78CCDF822E}" type="datetimeFigureOut">
              <a:rPr lang="es-ES" smtClean="0"/>
              <a:t>15/04/2021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61BA-72FF-4B2B-9E8A-58C9189E93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604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4313628-E3FA-45DE-9F9C-4B78CCDF822E}" type="datetimeFigureOut">
              <a:rPr lang="es-ES" smtClean="0"/>
              <a:t>15/04/2021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4C161BA-72FF-4B2B-9E8A-58C9189E93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82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628-E3FA-45DE-9F9C-4B78CCDF822E}" type="datetimeFigureOut">
              <a:rPr lang="es-ES" smtClean="0"/>
              <a:t>15/04/2021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61BA-72FF-4B2B-9E8A-58C9189E93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68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628-E3FA-45DE-9F9C-4B78CCDF822E}" type="datetimeFigureOut">
              <a:rPr lang="es-ES" smtClean="0"/>
              <a:t>15/04/2021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61BA-72FF-4B2B-9E8A-58C9189E93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81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628-E3FA-45DE-9F9C-4B78CCDF822E}" type="datetimeFigureOut">
              <a:rPr lang="es-ES" smtClean="0"/>
              <a:t>15/04/2021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61BA-72FF-4B2B-9E8A-58C9189E93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78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834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628-E3FA-45DE-9F9C-4B78CCDF822E}" type="datetimeFigureOut">
              <a:rPr lang="es-ES" smtClean="0"/>
              <a:t>15/04/2021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61BA-72FF-4B2B-9E8A-58C9189E93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426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64313628-E3FA-45DE-9F9C-4B78CCDF822E}" type="datetimeFigureOut">
              <a:rPr lang="es-ES" smtClean="0"/>
              <a:t>15/04/2021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61BA-72FF-4B2B-9E8A-58C9189E93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22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4313628-E3FA-45DE-9F9C-4B78CCDF822E}" type="datetimeFigureOut">
              <a:rPr lang="es-ES" smtClean="0"/>
              <a:t>15/04/2021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4C161BA-72FF-4B2B-9E8A-58C9189E93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94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55000">
              <a:schemeClr val="accent1">
                <a:lumMod val="0"/>
                <a:lumOff val="100000"/>
              </a:schemeClr>
            </a:gs>
            <a:gs pos="100000">
              <a:srgbClr val="486A7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3" b="6515"/>
          <a:stretch/>
        </p:blipFill>
        <p:spPr>
          <a:xfrm>
            <a:off x="5619481" y="908774"/>
            <a:ext cx="5657039" cy="4612194"/>
          </a:xfrm>
          <a:prstGeom prst="rect">
            <a:avLst/>
          </a:prstGeom>
          <a:effectLst/>
          <a:scene3d>
            <a:camera prst="orthographicFront"/>
            <a:lightRig rig="contrasting" dir="t"/>
          </a:scene3d>
        </p:spPr>
      </p:pic>
    </p:spTree>
    <p:extLst>
      <p:ext uri="{BB962C8B-B14F-4D97-AF65-F5344CB8AC3E}">
        <p14:creationId xmlns:p14="http://schemas.microsoft.com/office/powerpoint/2010/main" val="3191794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100000">
              <a:srgbClr val="486A7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59827"/>
          <a:stretch/>
        </p:blipFill>
        <p:spPr>
          <a:xfrm>
            <a:off x="631795" y="490712"/>
            <a:ext cx="7107867" cy="3166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67422"/>
          <a:stretch/>
        </p:blipFill>
        <p:spPr>
          <a:xfrm>
            <a:off x="3993304" y="3947299"/>
            <a:ext cx="7104832" cy="2567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098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100000">
              <a:srgbClr val="486A7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-812"/>
          <a:stretch/>
        </p:blipFill>
        <p:spPr>
          <a:xfrm>
            <a:off x="195525" y="91492"/>
            <a:ext cx="6029325" cy="5886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b="48227"/>
          <a:stretch/>
        </p:blipFill>
        <p:spPr>
          <a:xfrm>
            <a:off x="6457950" y="2723145"/>
            <a:ext cx="5734050" cy="39796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124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100000">
              <a:srgbClr val="486A7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54829"/>
          <a:stretch/>
        </p:blipFill>
        <p:spPr>
          <a:xfrm>
            <a:off x="361950" y="335559"/>
            <a:ext cx="5734050" cy="34721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b="66082"/>
          <a:stretch/>
        </p:blipFill>
        <p:spPr>
          <a:xfrm>
            <a:off x="5384289" y="4016885"/>
            <a:ext cx="5838825" cy="26523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0872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35008"/>
          <a:stretch/>
        </p:blipFill>
        <p:spPr>
          <a:xfrm>
            <a:off x="861226" y="377505"/>
            <a:ext cx="6915368" cy="6019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880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100000">
              <a:srgbClr val="486A7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75" y="392228"/>
            <a:ext cx="6888848" cy="60082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9742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100000">
              <a:srgbClr val="486A7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103032" y="1231290"/>
            <a:ext cx="9171642" cy="1690270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/>
              <a:t>SERVIDORES EN LA NUBE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935605" y="2076425"/>
            <a:ext cx="5506496" cy="292407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1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Fin de la presentación del Material</a:t>
            </a:r>
          </a:p>
        </p:txBody>
      </p:sp>
    </p:spTree>
    <p:extLst>
      <p:ext uri="{BB962C8B-B14F-4D97-AF65-F5344CB8AC3E}">
        <p14:creationId xmlns:p14="http://schemas.microsoft.com/office/powerpoint/2010/main" val="54506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61709">
              <a:srgbClr val="CCD3D3"/>
            </a:gs>
            <a:gs pos="100000">
              <a:srgbClr val="486A7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43069" y="1501721"/>
            <a:ext cx="4158143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SERVIDORES EN LA NUBE</a:t>
            </a:r>
          </a:p>
        </p:txBody>
      </p:sp>
    </p:spTree>
    <p:extLst>
      <p:ext uri="{BB962C8B-B14F-4D97-AF65-F5344CB8AC3E}">
        <p14:creationId xmlns:p14="http://schemas.microsoft.com/office/powerpoint/2010/main" val="19471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100000">
              <a:srgbClr val="486A7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23" y="415735"/>
            <a:ext cx="9618546" cy="64445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9762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100000">
              <a:srgbClr val="486A7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464" y="0"/>
            <a:ext cx="6803864" cy="4503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464" y="4483034"/>
            <a:ext cx="6711586" cy="21445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/>
          <p:cNvSpPr/>
          <p:nvPr/>
        </p:nvSpPr>
        <p:spPr>
          <a:xfrm>
            <a:off x="2323750" y="1325461"/>
            <a:ext cx="4102217" cy="478172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323749" y="3567919"/>
            <a:ext cx="4901016" cy="702630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2323749" y="5147024"/>
            <a:ext cx="5805367" cy="45995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2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79895" y="819946"/>
            <a:ext cx="8973181" cy="5933552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2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Alojamiento Web</a:t>
            </a:r>
          </a:p>
          <a:p>
            <a:endParaRPr lang="es-ES" sz="3200" dirty="0">
              <a:solidFill>
                <a:srgbClr val="3333CC"/>
              </a:solidFill>
            </a:endParaRPr>
          </a:p>
          <a:p>
            <a:pPr>
              <a:spcAft>
                <a:spcPts val="100"/>
              </a:spcAft>
            </a:pPr>
            <a:r>
              <a:rPr lang="es-ES" dirty="0">
                <a:solidFill>
                  <a:srgbClr val="3333CC"/>
                </a:solidFill>
              </a:rPr>
              <a:t>	1- Tipo de alojamiento en Internet</a:t>
            </a:r>
          </a:p>
          <a:p>
            <a:pPr>
              <a:spcAft>
                <a:spcPts val="100"/>
              </a:spcAft>
            </a:pPr>
            <a:r>
              <a:rPr lang="es-ES" dirty="0">
                <a:solidFill>
                  <a:srgbClr val="3333CC"/>
                </a:solidFill>
              </a:rPr>
              <a:t>		a- alojamiento gratuito</a:t>
            </a:r>
          </a:p>
          <a:p>
            <a:pPr>
              <a:spcAft>
                <a:spcPts val="100"/>
              </a:spcAft>
            </a:pPr>
            <a:r>
              <a:rPr lang="es-ES" dirty="0">
                <a:solidFill>
                  <a:srgbClr val="3333CC"/>
                </a:solidFill>
              </a:rPr>
              <a:t>		b- alojamiento compartido</a:t>
            </a:r>
          </a:p>
          <a:p>
            <a:pPr>
              <a:spcAft>
                <a:spcPts val="100"/>
              </a:spcAft>
            </a:pPr>
            <a:r>
              <a:rPr lang="es-ES" dirty="0">
                <a:solidFill>
                  <a:srgbClr val="3333CC"/>
                </a:solidFill>
              </a:rPr>
              <a:t>		c- alojamiento de imágenes</a:t>
            </a:r>
          </a:p>
          <a:p>
            <a:pPr>
              <a:spcAft>
                <a:spcPts val="100"/>
              </a:spcAft>
            </a:pPr>
            <a:r>
              <a:rPr lang="es-ES" dirty="0">
                <a:solidFill>
                  <a:srgbClr val="3333CC"/>
                </a:solidFill>
              </a:rPr>
              <a:t>		d- alojamiento revendedor</a:t>
            </a:r>
          </a:p>
          <a:p>
            <a:pPr>
              <a:spcAft>
                <a:spcPts val="100"/>
              </a:spcAft>
            </a:pPr>
            <a:r>
              <a:rPr lang="es-ES" dirty="0">
                <a:solidFill>
                  <a:srgbClr val="3333CC"/>
                </a:solidFill>
              </a:rPr>
              <a:t>		e- alojamientos virtuales</a:t>
            </a:r>
          </a:p>
          <a:p>
            <a:pPr>
              <a:spcAft>
                <a:spcPts val="100"/>
              </a:spcAft>
            </a:pPr>
            <a:r>
              <a:rPr lang="es-ES" dirty="0">
                <a:solidFill>
                  <a:srgbClr val="3333CC"/>
                </a:solidFill>
              </a:rPr>
              <a:t>		f- servidores dedicados</a:t>
            </a:r>
          </a:p>
          <a:p>
            <a:pPr>
              <a:spcAft>
                <a:spcPts val="100"/>
              </a:spcAft>
            </a:pPr>
            <a:r>
              <a:rPr lang="es-ES" dirty="0">
                <a:solidFill>
                  <a:srgbClr val="3333CC"/>
                </a:solidFill>
              </a:rPr>
              <a:t>	2 – </a:t>
            </a:r>
            <a:r>
              <a:rPr lang="es-ES" dirty="0" err="1">
                <a:solidFill>
                  <a:srgbClr val="3333CC"/>
                </a:solidFill>
              </a:rPr>
              <a:t>Hosting</a:t>
            </a:r>
            <a:r>
              <a:rPr lang="es-ES" dirty="0">
                <a:solidFill>
                  <a:srgbClr val="3333CC"/>
                </a:solidFill>
              </a:rPr>
              <a:t> Administrado y no Administrado</a:t>
            </a:r>
          </a:p>
          <a:p>
            <a:pPr>
              <a:spcAft>
                <a:spcPts val="100"/>
              </a:spcAft>
            </a:pPr>
            <a:r>
              <a:rPr lang="es-ES" dirty="0">
                <a:solidFill>
                  <a:srgbClr val="3333CC"/>
                </a:solidFill>
              </a:rPr>
              <a:t>		a- colocación – </a:t>
            </a:r>
            <a:r>
              <a:rPr lang="es-ES" dirty="0" err="1">
                <a:solidFill>
                  <a:srgbClr val="3333CC"/>
                </a:solidFill>
              </a:rPr>
              <a:t>housing</a:t>
            </a:r>
            <a:endParaRPr lang="es-ES" dirty="0">
              <a:solidFill>
                <a:srgbClr val="3333CC"/>
              </a:solidFill>
            </a:endParaRPr>
          </a:p>
          <a:p>
            <a:pPr>
              <a:spcAft>
                <a:spcPts val="100"/>
              </a:spcAft>
            </a:pPr>
            <a:r>
              <a:rPr lang="es-ES" dirty="0">
                <a:solidFill>
                  <a:srgbClr val="3333CC"/>
                </a:solidFill>
              </a:rPr>
              <a:t>	3- Alojamiento en la Nube – Cloud </a:t>
            </a:r>
            <a:r>
              <a:rPr lang="es-ES" dirty="0" err="1">
                <a:solidFill>
                  <a:srgbClr val="3333CC"/>
                </a:solidFill>
              </a:rPr>
              <a:t>Hosting</a:t>
            </a:r>
            <a:endParaRPr lang="es-ES" dirty="0">
              <a:solidFill>
                <a:srgbClr val="3333CC"/>
              </a:solidFill>
            </a:endParaRPr>
          </a:p>
          <a:p>
            <a:pPr>
              <a:spcAft>
                <a:spcPts val="100"/>
              </a:spcAft>
            </a:pPr>
            <a:r>
              <a:rPr lang="es-ES" dirty="0">
                <a:solidFill>
                  <a:srgbClr val="3333CC"/>
                </a:solidFill>
              </a:rPr>
              <a:t>	4- Formas de obtener el </a:t>
            </a:r>
            <a:r>
              <a:rPr lang="es-ES" dirty="0" err="1">
                <a:solidFill>
                  <a:srgbClr val="3333CC"/>
                </a:solidFill>
              </a:rPr>
              <a:t>Hosting</a:t>
            </a:r>
            <a:endParaRPr lang="es-ES" dirty="0">
              <a:solidFill>
                <a:srgbClr val="3333CC"/>
              </a:solidFill>
            </a:endParaRPr>
          </a:p>
          <a:p>
            <a:pPr>
              <a:spcAft>
                <a:spcPts val="100"/>
              </a:spcAft>
            </a:pPr>
            <a:r>
              <a:rPr lang="es-ES" dirty="0">
                <a:solidFill>
                  <a:srgbClr val="3333CC"/>
                </a:solidFill>
              </a:rPr>
              <a:t>		a- servicio pago</a:t>
            </a:r>
          </a:p>
          <a:p>
            <a:pPr>
              <a:spcAft>
                <a:spcPts val="100"/>
              </a:spcAft>
            </a:pPr>
            <a:r>
              <a:rPr lang="es-ES" dirty="0">
                <a:solidFill>
                  <a:srgbClr val="3333CC"/>
                </a:solidFill>
              </a:rPr>
              <a:t>		b- servicio gratuito</a:t>
            </a:r>
          </a:p>
          <a:p>
            <a:pPr>
              <a:spcAft>
                <a:spcPts val="100"/>
              </a:spcAft>
            </a:pPr>
            <a:r>
              <a:rPr lang="es-ES" dirty="0">
                <a:solidFill>
                  <a:srgbClr val="3333CC"/>
                </a:solidFill>
              </a:rPr>
              <a:t>	5- Servidores y servicios</a:t>
            </a:r>
          </a:p>
          <a:p>
            <a:pPr>
              <a:spcAft>
                <a:spcPts val="100"/>
              </a:spcAft>
            </a:pPr>
            <a:r>
              <a:rPr lang="es-ES" dirty="0">
                <a:solidFill>
                  <a:srgbClr val="3333CC"/>
                </a:solidFill>
              </a:rPr>
              <a:t>	6- Calidad de Servicio y Disponibilidad del </a:t>
            </a:r>
            <a:r>
              <a:rPr lang="es-ES" dirty="0" err="1">
                <a:solidFill>
                  <a:srgbClr val="3333CC"/>
                </a:solidFill>
              </a:rPr>
              <a:t>Hosting</a:t>
            </a:r>
            <a:endParaRPr lang="es-ES" dirty="0">
              <a:solidFill>
                <a:srgbClr val="3333CC"/>
              </a:solidFill>
            </a:endParaRPr>
          </a:p>
          <a:p>
            <a:endParaRPr lang="es-ES" dirty="0">
              <a:solidFill>
                <a:srgbClr val="3333CC"/>
              </a:solidFill>
            </a:endParaRPr>
          </a:p>
          <a:p>
            <a:endParaRPr lang="es-ES" dirty="0">
              <a:solidFill>
                <a:srgbClr val="3333CC"/>
              </a:solidFill>
            </a:endParaRPr>
          </a:p>
          <a:p>
            <a:r>
              <a:rPr lang="es-ES" dirty="0">
                <a:solidFill>
                  <a:srgbClr val="3333CC"/>
                </a:solidFill>
              </a:rPr>
              <a:t>		</a:t>
            </a:r>
          </a:p>
          <a:p>
            <a:endParaRPr lang="es-ES" dirty="0">
              <a:solidFill>
                <a:srgbClr val="3333CC"/>
              </a:solidFill>
            </a:endParaRPr>
          </a:p>
          <a:p>
            <a:endParaRPr lang="es-ES" dirty="0">
              <a:solidFill>
                <a:srgbClr val="3333CC"/>
              </a:solidFill>
            </a:endParaRPr>
          </a:p>
          <a:p>
            <a:endParaRPr lang="es-ES" dirty="0">
              <a:solidFill>
                <a:srgbClr val="3333CC"/>
              </a:solidFill>
            </a:endParaRPr>
          </a:p>
          <a:p>
            <a:endParaRPr lang="es-ES" dirty="0">
              <a:solidFill>
                <a:srgbClr val="3333CC"/>
              </a:solidFill>
            </a:endParaRPr>
          </a:p>
          <a:p>
            <a:endParaRPr lang="es-ES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1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100000">
              <a:srgbClr val="486A7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331" b="60221"/>
          <a:stretch/>
        </p:blipFill>
        <p:spPr>
          <a:xfrm>
            <a:off x="1132032" y="487680"/>
            <a:ext cx="9419309" cy="40172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ángulo 2"/>
          <p:cNvSpPr/>
          <p:nvPr/>
        </p:nvSpPr>
        <p:spPr>
          <a:xfrm>
            <a:off x="1739469" y="2742278"/>
            <a:ext cx="4102217" cy="478172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32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100000">
              <a:srgbClr val="486A7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40055"/>
          <a:stretch/>
        </p:blipFill>
        <p:spPr>
          <a:xfrm>
            <a:off x="301522" y="167780"/>
            <a:ext cx="6924675" cy="448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-7212" t="-438" r="7212" b="85859"/>
          <a:stretch/>
        </p:blipFill>
        <p:spPr>
          <a:xfrm>
            <a:off x="3666228" y="4986553"/>
            <a:ext cx="7452700" cy="13928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7607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100000">
              <a:srgbClr val="486A7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4442" b="24529"/>
          <a:stretch/>
        </p:blipFill>
        <p:spPr>
          <a:xfrm>
            <a:off x="233039" y="59938"/>
            <a:ext cx="6048375" cy="46795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75282"/>
          <a:stretch/>
        </p:blipFill>
        <p:spPr>
          <a:xfrm>
            <a:off x="6096000" y="4885686"/>
            <a:ext cx="6048375" cy="1895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185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1000">
              <a:schemeClr val="accent1">
                <a:lumMod val="0"/>
                <a:lumOff val="100000"/>
              </a:schemeClr>
            </a:gs>
            <a:gs pos="100000">
              <a:srgbClr val="486A7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56" y="286361"/>
            <a:ext cx="7379253" cy="6363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095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Tipo de madera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110</Words>
  <Application>Microsoft Office PowerPoint</Application>
  <PresentationFormat>Panorámica</PresentationFormat>
  <Paragraphs>26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Bookman Old Style</vt:lpstr>
      <vt:lpstr>Century Gothic</vt:lpstr>
      <vt:lpstr>Wingdings</vt:lpstr>
      <vt:lpstr>Tipo de madera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 K</dc:creator>
  <cp:lastModifiedBy>m k2</cp:lastModifiedBy>
  <cp:revision>91</cp:revision>
  <dcterms:created xsi:type="dcterms:W3CDTF">2020-03-26T14:04:20Z</dcterms:created>
  <dcterms:modified xsi:type="dcterms:W3CDTF">2021-04-15T18:19:31Z</dcterms:modified>
</cp:coreProperties>
</file>