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91" r:id="rId4"/>
    <p:sldId id="292" r:id="rId5"/>
    <p:sldId id="261" r:id="rId6"/>
    <p:sldId id="258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DA0A-B9D8-4FB8-AADB-F2735598DD09}" type="datetimeFigureOut">
              <a:rPr lang="es-AR" smtClean="0"/>
              <a:t>30/8/2021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5073-514B-487A-89F9-F4CC02BF2F3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85349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DA0A-B9D8-4FB8-AADB-F2735598DD09}" type="datetimeFigureOut">
              <a:rPr lang="es-AR" smtClean="0"/>
              <a:t>30/8/2021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5073-514B-487A-89F9-F4CC02BF2F3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74465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DA0A-B9D8-4FB8-AADB-F2735598DD09}" type="datetimeFigureOut">
              <a:rPr lang="es-AR" smtClean="0"/>
              <a:t>30/8/2021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5073-514B-487A-89F9-F4CC02BF2F3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008691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DA0A-B9D8-4FB8-AADB-F2735598DD09}" type="datetimeFigureOut">
              <a:rPr lang="es-AR" smtClean="0"/>
              <a:t>30/8/2021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5073-514B-487A-89F9-F4CC02BF2F31}" type="slidenum">
              <a:rPr lang="es-AR" smtClean="0"/>
              <a:t>‹Nº›</a:t>
            </a:fld>
            <a:endParaRPr lang="es-AR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6686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DA0A-B9D8-4FB8-AADB-F2735598DD09}" type="datetimeFigureOut">
              <a:rPr lang="es-AR" smtClean="0"/>
              <a:t>30/8/2021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5073-514B-487A-89F9-F4CC02BF2F3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02186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DA0A-B9D8-4FB8-AADB-F2735598DD09}" type="datetimeFigureOut">
              <a:rPr lang="es-AR" smtClean="0"/>
              <a:t>30/8/2021</a:t>
            </a:fld>
            <a:endParaRPr lang="es-A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5073-514B-487A-89F9-F4CC02BF2F3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32479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DA0A-B9D8-4FB8-AADB-F2735598DD09}" type="datetimeFigureOut">
              <a:rPr lang="es-AR" smtClean="0"/>
              <a:t>30/8/2021</a:t>
            </a:fld>
            <a:endParaRPr lang="es-A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5073-514B-487A-89F9-F4CC02BF2F3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67000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DA0A-B9D8-4FB8-AADB-F2735598DD09}" type="datetimeFigureOut">
              <a:rPr lang="es-AR" smtClean="0"/>
              <a:t>30/8/2021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5073-514B-487A-89F9-F4CC02BF2F3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789761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DA0A-B9D8-4FB8-AADB-F2735598DD09}" type="datetimeFigureOut">
              <a:rPr lang="es-AR" smtClean="0"/>
              <a:t>30/8/2021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5073-514B-487A-89F9-F4CC02BF2F3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75015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DA0A-B9D8-4FB8-AADB-F2735598DD09}" type="datetimeFigureOut">
              <a:rPr lang="es-AR" smtClean="0"/>
              <a:t>30/8/2021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5073-514B-487A-89F9-F4CC02BF2F3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57507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DA0A-B9D8-4FB8-AADB-F2735598DD09}" type="datetimeFigureOut">
              <a:rPr lang="es-AR" smtClean="0"/>
              <a:t>30/8/2021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5073-514B-487A-89F9-F4CC02BF2F3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8841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DA0A-B9D8-4FB8-AADB-F2735598DD09}" type="datetimeFigureOut">
              <a:rPr lang="es-AR" smtClean="0"/>
              <a:t>30/8/2021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5073-514B-487A-89F9-F4CC02BF2F3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83866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DA0A-B9D8-4FB8-AADB-F2735598DD09}" type="datetimeFigureOut">
              <a:rPr lang="es-AR" smtClean="0"/>
              <a:t>30/8/2021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5073-514B-487A-89F9-F4CC02BF2F3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82546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DA0A-B9D8-4FB8-AADB-F2735598DD09}" type="datetimeFigureOut">
              <a:rPr lang="es-AR" smtClean="0"/>
              <a:t>30/8/2021</a:t>
            </a:fld>
            <a:endParaRPr lang="es-A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5073-514B-487A-89F9-F4CC02BF2F3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08906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DA0A-B9D8-4FB8-AADB-F2735598DD09}" type="datetimeFigureOut">
              <a:rPr lang="es-AR" smtClean="0"/>
              <a:t>30/8/2021</a:t>
            </a:fld>
            <a:endParaRPr lang="es-A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5073-514B-487A-89F9-F4CC02BF2F3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54612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DA0A-B9D8-4FB8-AADB-F2735598DD09}" type="datetimeFigureOut">
              <a:rPr lang="es-AR" smtClean="0"/>
              <a:t>30/8/2021</a:t>
            </a:fld>
            <a:endParaRPr lang="es-A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5073-514B-487A-89F9-F4CC02BF2F3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06809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DA0A-B9D8-4FB8-AADB-F2735598DD09}" type="datetimeFigureOut">
              <a:rPr lang="es-AR" smtClean="0"/>
              <a:t>30/8/2021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25073-514B-487A-89F9-F4CC02BF2F3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4397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237DA0A-B9D8-4FB8-AADB-F2735598DD09}" type="datetimeFigureOut">
              <a:rPr lang="es-AR" smtClean="0"/>
              <a:t>30/8/2021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25073-514B-487A-89F9-F4CC02BF2F3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11051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E14A4C-C5C9-46E5-A8F9-3B92D0686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9133" y="251234"/>
            <a:ext cx="7345536" cy="1892359"/>
          </a:xfrm>
        </p:spPr>
        <p:txBody>
          <a:bodyPr>
            <a:normAutofit fontScale="90000"/>
          </a:bodyPr>
          <a:lstStyle/>
          <a:p>
            <a:r>
              <a:rPr lang="es-AR" dirty="0"/>
              <a:t>     </a:t>
            </a:r>
            <a:r>
              <a:rPr lang="es-AR" sz="4000" b="1" dirty="0"/>
              <a:t>Elementos de Economía</a:t>
            </a:r>
            <a:br>
              <a:rPr lang="es-AR" dirty="0"/>
            </a:br>
            <a:r>
              <a:rPr lang="es-AR" sz="3600" dirty="0"/>
              <a:t>Bibliografía</a:t>
            </a:r>
            <a:r>
              <a:rPr lang="es-AR" dirty="0"/>
              <a:t> </a:t>
            </a:r>
            <a:r>
              <a:rPr lang="es-AR" sz="3100" dirty="0"/>
              <a:t>(Capítulos Seleccionados.)</a:t>
            </a:r>
            <a:endParaRPr lang="es-AR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722D071-73AD-4732-B973-213F4B69A724}"/>
              </a:ext>
            </a:extLst>
          </p:cNvPr>
          <p:cNvSpPr txBox="1"/>
          <p:nvPr/>
        </p:nvSpPr>
        <p:spPr>
          <a:xfrm>
            <a:off x="757003" y="3159463"/>
            <a:ext cx="7629993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AR" sz="3200" b="1" i="1" dirty="0">
                <a:latin typeface="Arial Narrow" panose="020B0606020202030204" pitchFamily="34" charset="0"/>
              </a:rPr>
              <a:t>“Economía – Principios y aplicaciones”</a:t>
            </a:r>
            <a:r>
              <a:rPr lang="es-AR" sz="3200" i="1" dirty="0">
                <a:latin typeface="Arial Narrow" panose="020B0606020202030204" pitchFamily="34" charset="0"/>
              </a:rPr>
              <a:t> </a:t>
            </a:r>
            <a:r>
              <a:rPr lang="es-AR" sz="3200" dirty="0">
                <a:latin typeface="Arial Narrow" panose="020B0606020202030204" pitchFamily="34" charset="0"/>
              </a:rPr>
              <a:t>(F. Mochón)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AR" sz="3200" i="1" dirty="0">
                <a:latin typeface="Arial Narrow" panose="020B0606020202030204" pitchFamily="34" charset="0"/>
              </a:rPr>
              <a:t> </a:t>
            </a:r>
            <a:r>
              <a:rPr lang="es-AR" sz="3200" b="1" dirty="0">
                <a:latin typeface="Arial Narrow" panose="020B0606020202030204" pitchFamily="34" charset="0"/>
              </a:rPr>
              <a:t>“</a:t>
            </a:r>
            <a:r>
              <a:rPr lang="es-AR" sz="3200" b="1" i="1" dirty="0">
                <a:latin typeface="Arial Narrow" panose="020B0606020202030204" pitchFamily="34" charset="0"/>
              </a:rPr>
              <a:t>Economía – Principios de Teoría y práctica”</a:t>
            </a:r>
            <a:r>
              <a:rPr lang="es-AR" sz="3200" i="1" dirty="0">
                <a:latin typeface="Arial Narrow" panose="020B0606020202030204" pitchFamily="34" charset="0"/>
              </a:rPr>
              <a:t>  </a:t>
            </a:r>
            <a:r>
              <a:rPr lang="es-AR" sz="3200" dirty="0">
                <a:latin typeface="Arial Narrow" panose="020B0606020202030204" pitchFamily="34" charset="0"/>
              </a:rPr>
              <a:t>(A. Escobedo)</a:t>
            </a:r>
            <a:endParaRPr lang="es-AR" sz="3200" dirty="0"/>
          </a:p>
        </p:txBody>
      </p:sp>
    </p:spTree>
    <p:extLst>
      <p:ext uri="{BB962C8B-B14F-4D97-AF65-F5344CB8AC3E}">
        <p14:creationId xmlns:p14="http://schemas.microsoft.com/office/powerpoint/2010/main" val="758947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33C93A-CB34-47B7-9F5C-0804B3B4C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473" y="512618"/>
            <a:ext cx="8160327" cy="5664345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-ES_tradnl" sz="3200" dirty="0">
                <a:latin typeface="Arial Narrow" panose="020B0606020202030204" pitchFamily="34" charset="0"/>
              </a:rPr>
              <a:t>hombre tiene infinitas </a:t>
            </a:r>
            <a:r>
              <a:rPr lang="es-ES_tradnl" sz="3200" b="1" dirty="0">
                <a:latin typeface="Arial Narrow" panose="020B0606020202030204" pitchFamily="34" charset="0"/>
              </a:rPr>
              <a:t>necesidades recurrentes </a:t>
            </a:r>
            <a:r>
              <a:rPr lang="es-ES_tradnl" sz="3200" dirty="0">
                <a:latin typeface="Arial Narrow" panose="020B0606020202030204" pitchFamily="34" charset="0"/>
              </a:rPr>
              <a:t>e ilimitadas , todas al mismo tiempo 		</a:t>
            </a:r>
          </a:p>
          <a:p>
            <a:pPr marL="0" indent="0" algn="ctr">
              <a:buNone/>
            </a:pPr>
            <a:endParaRPr lang="es-ES_tradnl" sz="3200" dirty="0">
              <a:latin typeface="Arial Narrow" panose="020B0606020202030204" pitchFamily="34" charset="0"/>
            </a:endParaRPr>
          </a:p>
          <a:p>
            <a:pPr marL="0" indent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-ES_tradnl" sz="3200" b="1" dirty="0">
                <a:latin typeface="Arial Narrow" panose="020B0606020202030204" pitchFamily="34" charset="0"/>
              </a:rPr>
              <a:t>Limitación</a:t>
            </a:r>
            <a:r>
              <a:rPr lang="es-ES_tradnl" sz="3200" dirty="0">
                <a:latin typeface="Arial Narrow" panose="020B0606020202030204" pitchFamily="34" charset="0"/>
              </a:rPr>
              <a:t>:  los </a:t>
            </a:r>
            <a:r>
              <a:rPr lang="es-ES_tradnl" sz="3200" b="1" dirty="0">
                <a:latin typeface="Arial Narrow" panose="020B0606020202030204" pitchFamily="34" charset="0"/>
              </a:rPr>
              <a:t>recursos </a:t>
            </a:r>
            <a:r>
              <a:rPr lang="es-ES_tradnl" sz="3200" dirty="0">
                <a:latin typeface="Arial Narrow" panose="020B0606020202030204" pitchFamily="34" charset="0"/>
              </a:rPr>
              <a:t>son escasos, </a:t>
            </a:r>
            <a:endParaRPr lang="es-ES_tradnl" sz="3200" b="1" dirty="0">
              <a:latin typeface="Arial Narrow" panose="020B0606020202030204" pitchFamily="34" charset="0"/>
            </a:endParaRPr>
          </a:p>
          <a:p>
            <a:pPr marL="0" indent="0" algn="ctr">
              <a:spcBef>
                <a:spcPts val="0"/>
              </a:spcBef>
              <a:spcAft>
                <a:spcPts val="1200"/>
              </a:spcAft>
              <a:buNone/>
            </a:pPr>
            <a:endParaRPr lang="es-ES_tradnl" sz="3200" dirty="0">
              <a:latin typeface="Arial Narrow" panose="020B0606020202030204" pitchFamily="34" charset="0"/>
            </a:endParaRPr>
          </a:p>
          <a:p>
            <a:pPr marL="0" indent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-ES_tradnl" sz="3200" dirty="0">
                <a:latin typeface="Arial Narrow" panose="020B0606020202030204" pitchFamily="34" charset="0"/>
              </a:rPr>
              <a:t> </a:t>
            </a:r>
            <a:r>
              <a:rPr lang="es-ES_tradnl" sz="3200" b="1" i="1" dirty="0">
                <a:latin typeface="Arial Narrow" panose="020B0606020202030204" pitchFamily="34" charset="0"/>
              </a:rPr>
              <a:t>problema de la escasez</a:t>
            </a:r>
            <a:r>
              <a:rPr lang="es-ES_tradnl" sz="3200" i="1" dirty="0">
                <a:latin typeface="Arial Narrow" panose="020B0606020202030204" pitchFamily="34" charset="0"/>
              </a:rPr>
              <a:t>.</a:t>
            </a:r>
            <a:r>
              <a:rPr lang="es-ES_tradnl" sz="3200" dirty="0">
                <a:latin typeface="Arial Narrow" panose="020B0606020202030204" pitchFamily="34" charset="0"/>
              </a:rPr>
              <a:t> </a:t>
            </a:r>
            <a:endParaRPr lang="es-AR" sz="3200" dirty="0">
              <a:latin typeface="Arial Narrow" panose="020B0606020202030204" pitchFamily="34" charset="0"/>
            </a:endParaRPr>
          </a:p>
          <a:p>
            <a:pPr marL="0" indent="0" algn="ctr">
              <a:buNone/>
            </a:pPr>
            <a:endParaRPr lang="es-ES_tradnl" sz="3200" dirty="0">
              <a:latin typeface="Arial Narrow" panose="020B0606020202030204" pitchFamily="34" charset="0"/>
            </a:endParaRPr>
          </a:p>
          <a:p>
            <a:pPr marL="0" indent="0" algn="ctr">
              <a:buNone/>
            </a:pPr>
            <a:r>
              <a:rPr lang="es-ES_tradnl" sz="3200" dirty="0">
                <a:latin typeface="Arial Narrow" panose="020B0606020202030204" pitchFamily="34" charset="0"/>
              </a:rPr>
              <a:t>El hombre debe </a:t>
            </a:r>
            <a:r>
              <a:rPr lang="es-ES_tradnl" sz="3200" b="1" dirty="0">
                <a:latin typeface="Arial Narrow" panose="020B0606020202030204" pitchFamily="34" charset="0"/>
              </a:rPr>
              <a:t>seleccionar  bienes y </a:t>
            </a:r>
            <a:r>
              <a:rPr lang="es-ES_tradnl" sz="3200" dirty="0">
                <a:latin typeface="Arial Narrow" panose="020B0606020202030204" pitchFamily="34" charset="0"/>
              </a:rPr>
              <a:t>servicios que necesita, en relación, a los </a:t>
            </a:r>
            <a:r>
              <a:rPr lang="es-ES_tradnl" sz="3600" b="1" dirty="0">
                <a:latin typeface="Arial Narrow" panose="020B0606020202030204" pitchFamily="34" charset="0"/>
              </a:rPr>
              <a:t>recursos</a:t>
            </a:r>
            <a:r>
              <a:rPr lang="es-ES_tradnl" sz="3200" dirty="0">
                <a:latin typeface="Arial Narrow" panose="020B0606020202030204" pitchFamily="34" charset="0"/>
              </a:rPr>
              <a:t> que dispone</a:t>
            </a:r>
            <a:r>
              <a:rPr lang="es-ES_tradnl" sz="3200" dirty="0"/>
              <a:t>.</a:t>
            </a:r>
            <a:endParaRPr lang="es-AR" sz="3200" dirty="0"/>
          </a:p>
          <a:p>
            <a:endParaRPr lang="es-AR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FBB94EE2-21FC-4AD3-AFD7-A98103B1981D}"/>
              </a:ext>
            </a:extLst>
          </p:cNvPr>
          <p:cNvCxnSpPr>
            <a:cxnSpLocks/>
          </p:cNvCxnSpPr>
          <p:nvPr/>
        </p:nvCxnSpPr>
        <p:spPr>
          <a:xfrm>
            <a:off x="4700035" y="1747717"/>
            <a:ext cx="0" cy="58189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0BAECE32-5956-41EB-A280-04AB494C6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148" y="2935019"/>
            <a:ext cx="481626" cy="82912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4E4B34C-921A-417D-8E35-26BB9BC6A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187" y="4141427"/>
            <a:ext cx="481626" cy="82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046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710851-A828-4780-9BA5-2154CFB93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247" y="491358"/>
            <a:ext cx="7535028" cy="1400530"/>
          </a:xfrm>
        </p:spPr>
        <p:txBody>
          <a:bodyPr/>
          <a:lstStyle/>
          <a:p>
            <a:pPr algn="ctr"/>
            <a:r>
              <a:rPr lang="es-ES_tradnl" sz="2800" b="1" dirty="0"/>
              <a:t>Recursos</a:t>
            </a:r>
            <a:r>
              <a:rPr lang="es-ES_tradnl" sz="2800" dirty="0"/>
              <a:t>  </a:t>
            </a:r>
            <a:br>
              <a:rPr lang="es-ES_tradnl" sz="2800" dirty="0"/>
            </a:br>
            <a:r>
              <a:rPr lang="es-ES_tradnl" sz="2800" dirty="0">
                <a:latin typeface="Arial Narrow" panose="020B0606020202030204" pitchFamily="34" charset="0"/>
              </a:rPr>
              <a:t>son los factores de la producción, que se utilizan en el proceso de elaboración de bienes y servicios.</a:t>
            </a:r>
            <a:endParaRPr lang="es-AR" sz="2800" dirty="0">
              <a:latin typeface="Arial Narrow" panose="020B0606020202030204" pitchFamily="34" charset="0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296913-C1BB-4E17-91CD-5F7BC3A90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, </a:t>
            </a:r>
          </a:p>
          <a:p>
            <a:r>
              <a:rPr lang="es-ES_tradnl" dirty="0" err="1"/>
              <a:t>Ej</a:t>
            </a:r>
            <a:r>
              <a:rPr lang="es-ES_tradnl" dirty="0"/>
              <a:t>:.</a:t>
            </a:r>
            <a:endParaRPr lang="es-AR" dirty="0"/>
          </a:p>
          <a:p>
            <a:r>
              <a:rPr lang="es-ES_tradnl" dirty="0"/>
              <a:t>Trabajo: el trabajo físico y al  intelectual. </a:t>
            </a:r>
          </a:p>
          <a:p>
            <a:r>
              <a:rPr lang="es-ES_tradnl" dirty="0"/>
              <a:t>Ej.: El trabajo que realiza un chofer, un operario, un medico, etc. </a:t>
            </a:r>
            <a:endParaRPr lang="es-AR" dirty="0"/>
          </a:p>
          <a:p>
            <a:r>
              <a:rPr lang="es-ES_tradnl" dirty="0"/>
              <a:t>Capital: los bienes que se utilizan para la producción de otros bienes y servicios. </a:t>
            </a:r>
          </a:p>
          <a:p>
            <a:r>
              <a:rPr lang="es-ES_tradnl" dirty="0" err="1"/>
              <a:t>Ej</a:t>
            </a:r>
            <a:r>
              <a:rPr lang="es-ES_tradnl" dirty="0"/>
              <a:t>: maquinarias, herramientas, tecnología.</a:t>
            </a:r>
            <a:endParaRPr lang="es-AR" dirty="0"/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ED78AC0E-D0A8-4C39-AB94-180A71F633BA}"/>
              </a:ext>
            </a:extLst>
          </p:cNvPr>
          <p:cNvCxnSpPr/>
          <p:nvPr/>
        </p:nvCxnSpPr>
        <p:spPr>
          <a:xfrm>
            <a:off x="5929746" y="2299855"/>
            <a:ext cx="102523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Imagen 6">
            <a:extLst>
              <a:ext uri="{FF2B5EF4-FFF2-40B4-BE49-F238E27FC236}">
                <a16:creationId xmlns:a16="http://schemas.microsoft.com/office/drawing/2014/main" id="{8DA4EC7B-C615-4A4C-8C64-1022CCD1E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8192" y="3434153"/>
            <a:ext cx="1194920" cy="33530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766F535-5C01-4F59-96C9-777193981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746" y="5211057"/>
            <a:ext cx="1194920" cy="335309"/>
          </a:xfrm>
          <a:prstGeom prst="rect">
            <a:avLst/>
          </a:prstGeom>
        </p:spPr>
      </p:pic>
      <p:graphicFrame>
        <p:nvGraphicFramePr>
          <p:cNvPr id="22" name="Tabla 21">
            <a:extLst>
              <a:ext uri="{FF2B5EF4-FFF2-40B4-BE49-F238E27FC236}">
                <a16:creationId xmlns:a16="http://schemas.microsoft.com/office/drawing/2014/main" id="{150B06D8-3787-4F30-8941-35A5F1561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373200"/>
              </p:ext>
            </p:extLst>
          </p:nvPr>
        </p:nvGraphicFramePr>
        <p:xfrm>
          <a:off x="407247" y="2243022"/>
          <a:ext cx="8329506" cy="44928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5302">
                  <a:extLst>
                    <a:ext uri="{9D8B030D-6E8A-4147-A177-3AD203B41FA5}">
                      <a16:colId xmlns:a16="http://schemas.microsoft.com/office/drawing/2014/main" val="248897627"/>
                    </a:ext>
                  </a:extLst>
                </a:gridCol>
                <a:gridCol w="2407155">
                  <a:extLst>
                    <a:ext uri="{9D8B030D-6E8A-4147-A177-3AD203B41FA5}">
                      <a16:colId xmlns:a16="http://schemas.microsoft.com/office/drawing/2014/main" val="3492326283"/>
                    </a:ext>
                  </a:extLst>
                </a:gridCol>
                <a:gridCol w="2503358">
                  <a:extLst>
                    <a:ext uri="{9D8B030D-6E8A-4147-A177-3AD203B41FA5}">
                      <a16:colId xmlns:a16="http://schemas.microsoft.com/office/drawing/2014/main" val="734875599"/>
                    </a:ext>
                  </a:extLst>
                </a:gridCol>
                <a:gridCol w="1993691">
                  <a:extLst>
                    <a:ext uri="{9D8B030D-6E8A-4147-A177-3AD203B41FA5}">
                      <a16:colId xmlns:a16="http://schemas.microsoft.com/office/drawing/2014/main" val="4233695946"/>
                    </a:ext>
                  </a:extLst>
                </a:gridCol>
              </a:tblGrid>
              <a:tr h="74656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700">
                          <a:effectLst/>
                        </a:rPr>
                        <a:t>FACTOR</a:t>
                      </a:r>
                      <a:endParaRPr lang="es-A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71" marR="5167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700">
                          <a:effectLst/>
                        </a:rPr>
                        <a:t>DESCRIPCIÓN</a:t>
                      </a:r>
                      <a:endParaRPr lang="es-A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71" marR="5167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700">
                          <a:effectLst/>
                        </a:rPr>
                        <a:t>EJEMPLO</a:t>
                      </a:r>
                      <a:endParaRPr lang="es-A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71" marR="5167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1700">
                          <a:effectLst/>
                        </a:rPr>
                        <a:t>REMUNERACIÓN</a:t>
                      </a:r>
                      <a:endParaRPr lang="es-A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71" marR="51671" marT="0" marB="0" anchor="ctr"/>
                </a:tc>
                <a:extLst>
                  <a:ext uri="{0D108BD9-81ED-4DB2-BD59-A6C34878D82A}">
                    <a16:rowId xmlns:a16="http://schemas.microsoft.com/office/drawing/2014/main" val="2053695200"/>
                  </a:ext>
                </a:extLst>
              </a:tr>
              <a:tr h="9805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2100" kern="1200">
                          <a:effectLst/>
                        </a:rPr>
                        <a:t>Tierra</a:t>
                      </a:r>
                      <a:endParaRPr lang="es-A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71" marR="5167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s-ES_tradnl" sz="900" kern="12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800" kern="1200" dirty="0">
                          <a:effectLst/>
                        </a:rPr>
                        <a:t>Son los que brinda la naturaleza</a:t>
                      </a:r>
                      <a:endParaRPr lang="es-A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71" marR="51671" marT="0" marB="0"/>
                </a:tc>
                <a:tc>
                  <a:txBody>
                    <a:bodyPr/>
                    <a:lstStyle/>
                    <a:p>
                      <a:pPr marL="134620" indent="-825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ES_tradnl" sz="800" kern="1200" dirty="0">
                        <a:effectLst/>
                      </a:endParaRPr>
                    </a:p>
                    <a:p>
                      <a:pPr marL="134620" indent="-82550" algn="ctr">
                        <a:lnSpc>
                          <a:spcPct val="107000"/>
                        </a:lnSpc>
                        <a:spcAft>
                          <a:spcPts val="2400"/>
                        </a:spcAft>
                      </a:pPr>
                      <a:r>
                        <a:rPr lang="es-ES_tradnl" sz="1800" kern="1200" dirty="0">
                          <a:effectLst/>
                        </a:rPr>
                        <a:t>agua, árboles, petróleo, etc.</a:t>
                      </a:r>
                      <a:endParaRPr lang="es-A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71" marR="516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2100">
                          <a:effectLst/>
                        </a:rPr>
                        <a:t>Renta</a:t>
                      </a:r>
                      <a:endParaRPr lang="es-A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71" marR="51671" marT="0" marB="0" anchor="ctr"/>
                </a:tc>
                <a:extLst>
                  <a:ext uri="{0D108BD9-81ED-4DB2-BD59-A6C34878D82A}">
                    <a16:rowId xmlns:a16="http://schemas.microsoft.com/office/drawing/2014/main" val="3676683804"/>
                  </a:ext>
                </a:extLst>
              </a:tr>
              <a:tr h="13130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2100" kern="1200">
                          <a:effectLst/>
                        </a:rPr>
                        <a:t>Trabajo</a:t>
                      </a:r>
                      <a:endParaRPr lang="es-A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71" marR="51671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ES_tradnl" sz="1800" kern="12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800" kern="1200" dirty="0">
                          <a:effectLst/>
                        </a:rPr>
                        <a:t>el trabajo ya sea físico o intelectual</a:t>
                      </a:r>
                      <a:endParaRPr lang="es-A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71" marR="516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ES_tradnl" sz="800" kern="1200" dirty="0">
                        <a:effectLst/>
                      </a:endParaRP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800" kern="1200" dirty="0">
                          <a:effectLst/>
                        </a:rPr>
                        <a:t>El trabajo de un chofer, un operario, un médico</a:t>
                      </a:r>
                      <a:endParaRPr lang="es-A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71" marR="516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2100">
                          <a:effectLst/>
                        </a:rPr>
                        <a:t>Salario</a:t>
                      </a:r>
                      <a:endParaRPr lang="es-A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71" marR="51671" marT="0" marB="0" anchor="ctr"/>
                </a:tc>
                <a:extLst>
                  <a:ext uri="{0D108BD9-81ED-4DB2-BD59-A6C34878D82A}">
                    <a16:rowId xmlns:a16="http://schemas.microsoft.com/office/drawing/2014/main" val="1244534771"/>
                  </a:ext>
                </a:extLst>
              </a:tr>
              <a:tr h="1306364">
                <a:tc>
                  <a:txBody>
                    <a:bodyPr/>
                    <a:lstStyle/>
                    <a:p>
                      <a:pPr marL="987425" indent="-987425"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s-ES_tradnl" sz="2100" kern="1200">
                          <a:effectLst/>
                        </a:rPr>
                        <a:t>Capital</a:t>
                      </a:r>
                      <a:endParaRPr lang="es-A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71" marR="51671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_tradnl" sz="1800" kern="1200" dirty="0">
                          <a:effectLst/>
                        </a:rPr>
                        <a:t>bienes que se utilizan para la producción de otros bienes y servicios.</a:t>
                      </a:r>
                      <a:endParaRPr lang="es-A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71" marR="51671" marT="0" marB="0"/>
                </a:tc>
                <a:tc>
                  <a:txBody>
                    <a:bodyPr/>
                    <a:lstStyle/>
                    <a:p>
                      <a:pPr marL="106045"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endParaRPr lang="es-ES_tradnl" sz="800" kern="1200" dirty="0">
                        <a:effectLst/>
                      </a:endParaRPr>
                    </a:p>
                    <a:p>
                      <a:pPr marL="106045" algn="ctr">
                        <a:lnSpc>
                          <a:spcPct val="107000"/>
                        </a:lnSpc>
                        <a:spcAft>
                          <a:spcPts val="600"/>
                        </a:spcAft>
                      </a:pPr>
                      <a:r>
                        <a:rPr lang="es-ES_tradnl" sz="1800" kern="1200" dirty="0">
                          <a:effectLst/>
                        </a:rPr>
                        <a:t>maquinarias, herramientas, tecnología.</a:t>
                      </a:r>
                      <a:endParaRPr lang="es-A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71" marR="5167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2100">
                          <a:effectLst/>
                        </a:rPr>
                        <a:t>Interés</a:t>
                      </a:r>
                      <a:endParaRPr lang="es-A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71" marR="51671" marT="0" marB="0" anchor="ctr"/>
                </a:tc>
                <a:extLst>
                  <a:ext uri="{0D108BD9-81ED-4DB2-BD59-A6C34878D82A}">
                    <a16:rowId xmlns:a16="http://schemas.microsoft.com/office/drawing/2014/main" val="1381837132"/>
                  </a:ext>
                </a:extLst>
              </a:tr>
              <a:tr h="1463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800">
                          <a:effectLst/>
                        </a:rPr>
                        <a:t> </a:t>
                      </a:r>
                      <a:endParaRPr lang="es-A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71" marR="516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800">
                          <a:effectLst/>
                        </a:rPr>
                        <a:t> </a:t>
                      </a:r>
                      <a:endParaRPr lang="es-A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71" marR="516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800">
                          <a:effectLst/>
                        </a:rPr>
                        <a:t> </a:t>
                      </a:r>
                      <a:endParaRPr lang="es-AR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71" marR="51671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AR" sz="800" dirty="0">
                          <a:effectLst/>
                        </a:rPr>
                        <a:t> </a:t>
                      </a:r>
                      <a:endParaRPr lang="es-AR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1671" marR="51671" marT="0" marB="0"/>
                </a:tc>
                <a:extLst>
                  <a:ext uri="{0D108BD9-81ED-4DB2-BD59-A6C34878D82A}">
                    <a16:rowId xmlns:a16="http://schemas.microsoft.com/office/drawing/2014/main" val="3230317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0401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AEC859-1C85-4072-AAFF-D48354611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5595" y="337127"/>
            <a:ext cx="2987386" cy="687819"/>
          </a:xfrm>
        </p:spPr>
        <p:txBody>
          <a:bodyPr>
            <a:normAutofit/>
          </a:bodyPr>
          <a:lstStyle/>
          <a:p>
            <a:pPr algn="ctr"/>
            <a:r>
              <a:rPr lang="es-AR" sz="3200" b="1" dirty="0">
                <a:latin typeface="Arial" panose="020B0604020202020204" pitchFamily="34" charset="0"/>
                <a:cs typeface="Arial" panose="020B0604020202020204" pitchFamily="34" charset="0"/>
              </a:rPr>
              <a:t>Empresa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D8EC02-6B05-498C-B9B9-6256673BC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57745"/>
            <a:ext cx="7886700" cy="4819218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s-ES_tradnl" sz="3200" b="1" dirty="0">
                <a:latin typeface="Arial Narrow" panose="020B0606020202030204" pitchFamily="34" charset="0"/>
              </a:rPr>
              <a:t>cumple la función de coordinar los factores de la producción  </a:t>
            </a:r>
          </a:p>
          <a:p>
            <a:pPr marL="0" indent="0" algn="ctr">
              <a:buNone/>
            </a:pPr>
            <a:endParaRPr lang="es-ES_tradnl" sz="3200" b="1" dirty="0">
              <a:latin typeface="Arial Narrow" panose="020B0606020202030204" pitchFamily="34" charset="0"/>
            </a:endParaRPr>
          </a:p>
          <a:p>
            <a:pPr marL="0" indent="0" algn="ctr">
              <a:buNone/>
            </a:pPr>
            <a:r>
              <a:rPr lang="es-ES_tradnl" sz="3200" b="1" dirty="0">
                <a:latin typeface="Arial Narrow" panose="020B0606020202030204" pitchFamily="34" charset="0"/>
              </a:rPr>
              <a:t>mediante el proceso de producción se originan los bienes y servicios, </a:t>
            </a:r>
          </a:p>
          <a:p>
            <a:pPr marL="0" indent="0" algn="ctr">
              <a:buNone/>
            </a:pPr>
            <a:endParaRPr lang="es-ES_tradnl" sz="3200" b="1" dirty="0">
              <a:latin typeface="Arial Narrow" panose="020B0606020202030204" pitchFamily="34" charset="0"/>
            </a:endParaRPr>
          </a:p>
          <a:p>
            <a:pPr marL="0" indent="0" algn="ctr">
              <a:buNone/>
            </a:pPr>
            <a:r>
              <a:rPr lang="es-ES_tradnl" sz="3200" b="1" dirty="0">
                <a:latin typeface="Arial Narrow" panose="020B0606020202030204" pitchFamily="34" charset="0"/>
              </a:rPr>
              <a:t>que son ofrecidos en el mercado. </a:t>
            </a:r>
          </a:p>
          <a:p>
            <a:pPr marL="0" indent="0" algn="ctr">
              <a:buNone/>
            </a:pPr>
            <a:endParaRPr lang="es-ES_tradnl" sz="3200" b="1" i="1" dirty="0">
              <a:latin typeface="Arial Narrow" panose="020B0606020202030204" pitchFamily="34" charset="0"/>
            </a:endParaRPr>
          </a:p>
          <a:p>
            <a:pPr marL="0" indent="0" algn="ctr">
              <a:buNone/>
            </a:pPr>
            <a:r>
              <a:rPr lang="es-ES_tradnl" sz="3200" b="1" i="1" dirty="0">
                <a:latin typeface="Arial Narrow" panose="020B0606020202030204" pitchFamily="34" charset="0"/>
              </a:rPr>
              <a:t>La remuneración que recibe la empresa es el beneficio.</a:t>
            </a:r>
            <a:endParaRPr lang="es-AR" sz="3200" b="1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s-AR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22A9A172-F2D3-49B0-A0F7-C8C1736D33A6}"/>
              </a:ext>
            </a:extLst>
          </p:cNvPr>
          <p:cNvCxnSpPr/>
          <p:nvPr/>
        </p:nvCxnSpPr>
        <p:spPr>
          <a:xfrm>
            <a:off x="4682836" y="2230582"/>
            <a:ext cx="0" cy="4572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Imagen 3">
            <a:extLst>
              <a:ext uri="{FF2B5EF4-FFF2-40B4-BE49-F238E27FC236}">
                <a16:creationId xmlns:a16="http://schemas.microsoft.com/office/drawing/2014/main" id="{20AED585-52F9-4399-B11D-E78CB025B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0597" y="3560619"/>
            <a:ext cx="335309" cy="652329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B0FFA33F-B658-4627-AFAA-0B053CF011AA}"/>
              </a:ext>
            </a:extLst>
          </p:cNvPr>
          <p:cNvCxnSpPr/>
          <p:nvPr/>
        </p:nvCxnSpPr>
        <p:spPr>
          <a:xfrm>
            <a:off x="4738251" y="4544938"/>
            <a:ext cx="0" cy="4572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794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5929A6-249E-48FC-A694-8CD412BF5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695" y="254291"/>
            <a:ext cx="8244590" cy="743238"/>
          </a:xfrm>
        </p:spPr>
        <p:txBody>
          <a:bodyPr>
            <a:normAutofit fontScale="90000"/>
          </a:bodyPr>
          <a:lstStyle/>
          <a:p>
            <a:r>
              <a:rPr lang="es-ES_tradnl" sz="3600" b="1" u="sng" dirty="0"/>
              <a:t>La economía  plantea tres interrogantes</a:t>
            </a:r>
            <a:endParaRPr lang="es-AR" sz="3600" b="1" u="sng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08C9AB-3707-47DC-AD1B-26844F2B5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43734"/>
            <a:ext cx="7886700" cy="1818120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s-ES_tradnl" b="1" dirty="0">
                <a:solidFill>
                  <a:srgbClr val="FFFF00"/>
                </a:solidFill>
              </a:rPr>
              <a:t>¿</a:t>
            </a:r>
            <a:r>
              <a:rPr lang="es-ES_tradnl" sz="2800" b="1" dirty="0">
                <a:solidFill>
                  <a:srgbClr val="FFFF00"/>
                </a:solidFill>
                <a:latin typeface="Arial Narrow" panose="020B0606020202030204" pitchFamily="34" charset="0"/>
              </a:rPr>
              <a:t>Qué bienes se van a producir?</a:t>
            </a:r>
            <a:endParaRPr lang="es-AR" sz="2800" b="1" dirty="0">
              <a:solidFill>
                <a:srgbClr val="FFFF00"/>
              </a:solidFill>
              <a:latin typeface="Arial Narrow" panose="020B0606020202030204" pitchFamily="34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s-ES_tradnl" sz="2800" b="1" dirty="0">
                <a:solidFill>
                  <a:srgbClr val="FFFF00"/>
                </a:solidFill>
                <a:latin typeface="Arial Narrow" panose="020B0606020202030204" pitchFamily="34" charset="0"/>
              </a:rPr>
              <a:t>¿Cómo se van a producir? </a:t>
            </a:r>
            <a:endParaRPr lang="es-AR" sz="2800" b="1" dirty="0">
              <a:solidFill>
                <a:srgbClr val="FFFF00"/>
              </a:solidFill>
              <a:latin typeface="Arial Narrow" panose="020B0606020202030204" pitchFamily="34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s-ES_tradnl" sz="2800" b="1" dirty="0">
                <a:solidFill>
                  <a:srgbClr val="FFFF00"/>
                </a:solidFill>
                <a:latin typeface="Arial Narrow" panose="020B0606020202030204" pitchFamily="34" charset="0"/>
              </a:rPr>
              <a:t>¿Para quién se van a producir?</a:t>
            </a:r>
            <a:endParaRPr lang="es-AR" sz="2800" b="1" dirty="0">
              <a:solidFill>
                <a:srgbClr val="FFFF00"/>
              </a:solidFill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DF36E7F-B8AB-4ACF-AF72-40CDDE7323A5}"/>
              </a:ext>
            </a:extLst>
          </p:cNvPr>
          <p:cNvSpPr txBox="1"/>
          <p:nvPr/>
        </p:nvSpPr>
        <p:spPr>
          <a:xfrm>
            <a:off x="242227" y="3061854"/>
            <a:ext cx="878423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200" b="1" u="sng" dirty="0">
                <a:latin typeface="Arial Narrow" panose="020B0606020202030204" pitchFamily="34" charset="0"/>
              </a:rPr>
              <a:t>Respuesta</a:t>
            </a:r>
            <a:r>
              <a:rPr lang="es-ES_tradnl" sz="2800" b="1" dirty="0">
                <a:latin typeface="Arial Narrow" panose="020B0606020202030204" pitchFamily="34" charset="0"/>
              </a:rPr>
              <a:t>: varia según sistema económico aplicado</a:t>
            </a:r>
            <a:endParaRPr lang="es-AR" sz="2800" b="1" dirty="0">
              <a:latin typeface="Arial Narrow" panose="020B0606020202030204" pitchFamily="34" charset="0"/>
            </a:endParaRPr>
          </a:p>
          <a:p>
            <a:r>
              <a:rPr lang="es-ES_tradnl" sz="2800" b="1" dirty="0">
                <a:latin typeface="Arial Narrow" panose="020B0606020202030204" pitchFamily="34" charset="0"/>
              </a:rPr>
              <a:t> </a:t>
            </a:r>
            <a:endParaRPr lang="es-AR" sz="2800" b="1" dirty="0">
              <a:latin typeface="Arial Narrow" panose="020B0606020202030204" pitchFamily="34" charset="0"/>
            </a:endParaRPr>
          </a:p>
          <a:p>
            <a:r>
              <a:rPr lang="es-ES_tradnl" sz="3200" b="1" u="sng" dirty="0">
                <a:latin typeface="Arial Narrow" panose="020B0606020202030204" pitchFamily="34" charset="0"/>
              </a:rPr>
              <a:t>sistema económico</a:t>
            </a:r>
            <a:r>
              <a:rPr lang="es-ES_tradnl" sz="3200" b="1" dirty="0">
                <a:latin typeface="Arial Narrow" panose="020B0606020202030204" pitchFamily="34" charset="0"/>
              </a:rPr>
              <a:t>: </a:t>
            </a:r>
            <a:r>
              <a:rPr lang="es-ES_tradnl" sz="2800" b="1" dirty="0">
                <a:latin typeface="Arial Narrow" panose="020B0606020202030204" pitchFamily="34" charset="0"/>
              </a:rPr>
              <a:t>	</a:t>
            </a:r>
          </a:p>
          <a:p>
            <a:pPr algn="ctr"/>
            <a:r>
              <a:rPr lang="es-ES_tradnl" sz="3200" b="1" i="1" dirty="0">
                <a:latin typeface="Arial Narrow" panose="020B0606020202030204" pitchFamily="34" charset="0"/>
              </a:rPr>
              <a:t>“conjunto de relaciones básicas, técnicas e institucionales que caracterizan la organización económica de una sociedad, condicionarán  las decisiones que en ella se toman</a:t>
            </a:r>
            <a:r>
              <a:rPr lang="es-ES_tradnl" sz="3200" b="1" dirty="0">
                <a:latin typeface="Arial Narrow" panose="020B0606020202030204" pitchFamily="34" charset="0"/>
              </a:rPr>
              <a:t>” </a:t>
            </a:r>
            <a:endParaRPr lang="es-AR" sz="3200" dirty="0"/>
          </a:p>
        </p:txBody>
      </p:sp>
    </p:spTree>
    <p:extLst>
      <p:ext uri="{BB962C8B-B14F-4D97-AF65-F5344CB8AC3E}">
        <p14:creationId xmlns:p14="http://schemas.microsoft.com/office/powerpoint/2010/main" val="77114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A91B5F-5068-45E9-BA35-F7BD6A5F1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80" y="409264"/>
            <a:ext cx="8434137" cy="2308178"/>
          </a:xfrm>
        </p:spPr>
        <p:txBody>
          <a:bodyPr>
            <a:noAutofit/>
          </a:bodyPr>
          <a:lstStyle/>
          <a:p>
            <a:pPr marL="601266" indent="-601266">
              <a:lnSpc>
                <a:spcPct val="100000"/>
              </a:lnSpc>
            </a:pPr>
            <a:r>
              <a:rPr lang="es-ES_tradnl" sz="3200" b="1" u="sng" dirty="0"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ECONOMIA</a:t>
            </a:r>
            <a:r>
              <a:rPr lang="es-ES_tradnl" sz="3200" b="1" dirty="0"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  Ciencia Social  </a:t>
            </a:r>
            <a:br>
              <a:rPr lang="es-ES_tradnl" sz="3200" b="1" dirty="0"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es-ES_tradnl" sz="3200" b="1" dirty="0"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s-ES_tradnl" sz="2800" b="1" dirty="0"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Estudia forma asignar recursos escasos para producir  bienes y servicios y repartirlos en la sociedad con objetivos determinados</a:t>
            </a:r>
            <a:endParaRPr lang="es-AR" sz="2800" dirty="0">
              <a:latin typeface="Arial Narrow" panose="020B0606020202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D895131-31CA-4845-BC6E-C72154E371DF}"/>
              </a:ext>
            </a:extLst>
          </p:cNvPr>
          <p:cNvSpPr txBox="1"/>
          <p:nvPr/>
        </p:nvSpPr>
        <p:spPr>
          <a:xfrm>
            <a:off x="501680" y="3136612"/>
            <a:ext cx="84341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3200" b="1" dirty="0">
                <a:latin typeface="Arial Narrow" panose="020B0606020202030204" pitchFamily="34" charset="0"/>
              </a:rPr>
              <a:t>Escasez:    diferencia entre deseo y lo que se posee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D71516F-4FF5-4953-B274-62A72AD98BB5}"/>
              </a:ext>
            </a:extLst>
          </p:cNvPr>
          <p:cNvSpPr txBox="1"/>
          <p:nvPr/>
        </p:nvSpPr>
        <p:spPr>
          <a:xfrm>
            <a:off x="1389760" y="4728654"/>
            <a:ext cx="609033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AR" sz="2800" b="1" dirty="0">
                <a:latin typeface="Arial Narrow" panose="020B0606020202030204" pitchFamily="34" charset="0"/>
              </a:rPr>
              <a:t>necesidad de elección y priorización para satisfacer necesidades materiales y no materiales</a:t>
            </a:r>
          </a:p>
        </p:txBody>
      </p:sp>
      <p:cxnSp>
        <p:nvCxnSpPr>
          <p:cNvPr id="11" name="Conector: angular 10">
            <a:extLst>
              <a:ext uri="{FF2B5EF4-FFF2-40B4-BE49-F238E27FC236}">
                <a16:creationId xmlns:a16="http://schemas.microsoft.com/office/drawing/2014/main" id="{9972AE96-50A3-4AD1-AAD3-248BB4986878}"/>
              </a:ext>
            </a:extLst>
          </p:cNvPr>
          <p:cNvCxnSpPr>
            <a:cxnSpLocks/>
          </p:cNvCxnSpPr>
          <p:nvPr/>
        </p:nvCxnSpPr>
        <p:spPr>
          <a:xfrm rot="16200000" flipH="1">
            <a:off x="1794117" y="3754795"/>
            <a:ext cx="914907" cy="771523"/>
          </a:xfrm>
          <a:prstGeom prst="bentConnector3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120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81D6F134-7F02-45FC-B0C0-C29B1059269C}"/>
              </a:ext>
            </a:extLst>
          </p:cNvPr>
          <p:cNvSpPr txBox="1"/>
          <p:nvPr/>
        </p:nvSpPr>
        <p:spPr>
          <a:xfrm>
            <a:off x="1232348" y="2517841"/>
            <a:ext cx="6679303" cy="584775"/>
          </a:xfrm>
          <a:prstGeom prst="rect">
            <a:avLst/>
          </a:prstGeom>
          <a:noFill/>
          <a:ln w="412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s-AR" sz="3200" b="1" dirty="0">
                <a:latin typeface="Arial Narrow" panose="020B0606020202030204" pitchFamily="34" charset="0"/>
              </a:rPr>
              <a:t>Estudia satisfacción necesidades desde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1D8AB6A-C083-4E7B-A09C-51B164A62DC7}"/>
              </a:ext>
            </a:extLst>
          </p:cNvPr>
          <p:cNvSpPr txBox="1"/>
          <p:nvPr/>
        </p:nvSpPr>
        <p:spPr>
          <a:xfrm>
            <a:off x="5156618" y="4202589"/>
            <a:ext cx="2943791" cy="523220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_tradnl" sz="2800" b="1" dirty="0">
                <a:latin typeface="Arial Narrow" panose="020B0606020202030204" pitchFamily="34" charset="0"/>
              </a:rPr>
              <a:t>MICROECONOMÍA</a:t>
            </a:r>
            <a:r>
              <a:rPr lang="es-ES_tradnl" sz="2400" dirty="0">
                <a:latin typeface="Arial Narrow" panose="020B0606020202030204" pitchFamily="34" charset="0"/>
              </a:rPr>
              <a:t> </a:t>
            </a:r>
            <a:endParaRPr lang="es-AR" sz="135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9EB9EA9-EE85-4965-B584-16FC4B3A1229}"/>
              </a:ext>
            </a:extLst>
          </p:cNvPr>
          <p:cNvSpPr txBox="1"/>
          <p:nvPr/>
        </p:nvSpPr>
        <p:spPr>
          <a:xfrm>
            <a:off x="792955" y="4202589"/>
            <a:ext cx="2943791" cy="52322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_tradnl" sz="2800" b="1" dirty="0">
                <a:latin typeface="Arial Narrow" panose="020B0606020202030204" pitchFamily="34" charset="0"/>
              </a:rPr>
              <a:t>MACROECONOMÍA</a:t>
            </a:r>
            <a:r>
              <a:rPr lang="es-ES_tradnl" sz="2800" dirty="0">
                <a:latin typeface="Arial Narrow" panose="020B0606020202030204" pitchFamily="34" charset="0"/>
              </a:rPr>
              <a:t> </a:t>
            </a:r>
            <a:endParaRPr lang="es-AR" sz="28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802DD82-AC8D-4944-AF2A-1A644AC9BB0D}"/>
              </a:ext>
            </a:extLst>
          </p:cNvPr>
          <p:cNvSpPr txBox="1"/>
          <p:nvPr/>
        </p:nvSpPr>
        <p:spPr>
          <a:xfrm>
            <a:off x="3331564" y="836826"/>
            <a:ext cx="24808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s-ES_tradnl" sz="3200" b="1" i="0" u="sng" strike="noStrike" kern="1200" cap="none" spc="0" normalizeH="0" baseline="0" noProof="0" dirty="0">
                <a:ln>
                  <a:noFill/>
                </a:ln>
                <a:solidFill>
                  <a:srgbClr val="EBEBEB"/>
                </a:solidFill>
                <a:effectLst/>
                <a:uLnTx/>
                <a:uFillTx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ECONOMIA</a:t>
            </a:r>
            <a:endParaRPr lang="es-A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67D3D873-1559-420F-A95D-4F619E1619B0}"/>
              </a:ext>
            </a:extLst>
          </p:cNvPr>
          <p:cNvCxnSpPr>
            <a:cxnSpLocks/>
          </p:cNvCxnSpPr>
          <p:nvPr/>
        </p:nvCxnSpPr>
        <p:spPr>
          <a:xfrm flipH="1">
            <a:off x="4572000" y="1421601"/>
            <a:ext cx="1" cy="92998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27D05694-5569-49BF-9AA5-552077557CC8}"/>
              </a:ext>
            </a:extLst>
          </p:cNvPr>
          <p:cNvCxnSpPr>
            <a:cxnSpLocks/>
          </p:cNvCxnSpPr>
          <p:nvPr/>
        </p:nvCxnSpPr>
        <p:spPr>
          <a:xfrm flipH="1">
            <a:off x="2908092" y="3117355"/>
            <a:ext cx="1953721" cy="92998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0B1E80DD-A036-490C-B5B5-6DDF2D1692D0}"/>
              </a:ext>
            </a:extLst>
          </p:cNvPr>
          <p:cNvCxnSpPr>
            <a:cxnSpLocks/>
          </p:cNvCxnSpPr>
          <p:nvPr/>
        </p:nvCxnSpPr>
        <p:spPr>
          <a:xfrm>
            <a:off x="4861812" y="3102616"/>
            <a:ext cx="1766701" cy="9447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061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630FE1F-35AD-46BE-B08A-1240CC3FE838}"/>
              </a:ext>
            </a:extLst>
          </p:cNvPr>
          <p:cNvSpPr txBox="1"/>
          <p:nvPr/>
        </p:nvSpPr>
        <p:spPr>
          <a:xfrm>
            <a:off x="2292015" y="270907"/>
            <a:ext cx="3494188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_tradnl" sz="3200" b="1" dirty="0">
                <a:latin typeface="Arial Narrow" panose="020B0606020202030204" pitchFamily="34" charset="0"/>
              </a:rPr>
              <a:t>MACROECONOMÍA</a:t>
            </a:r>
            <a:endParaRPr lang="es-AR" sz="3200" b="1" dirty="0">
              <a:latin typeface="Arial Narrow" panose="020B060602020203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7066288-8964-4EEA-BBCE-408AB100E082}"/>
              </a:ext>
            </a:extLst>
          </p:cNvPr>
          <p:cNvSpPr txBox="1"/>
          <p:nvPr/>
        </p:nvSpPr>
        <p:spPr>
          <a:xfrm>
            <a:off x="869430" y="1228397"/>
            <a:ext cx="7435120" cy="486287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_tradnl" sz="2800" dirty="0">
                <a:latin typeface="Arial Narrow" panose="020B0606020202030204" pitchFamily="34" charset="0"/>
              </a:rPr>
              <a:t>estudia el </a:t>
            </a:r>
            <a:r>
              <a:rPr lang="es-ES_tradnl" sz="2800" b="1" dirty="0">
                <a:latin typeface="Arial Narrow" panose="020B0606020202030204" pitchFamily="34" charset="0"/>
              </a:rPr>
              <a:t>aspecto general </a:t>
            </a:r>
            <a:r>
              <a:rPr lang="es-ES_tradnl" sz="2800" dirty="0">
                <a:latin typeface="Arial Narrow" panose="020B0606020202030204" pitchFamily="34" charset="0"/>
              </a:rPr>
              <a:t>de la</a:t>
            </a:r>
            <a:r>
              <a:rPr lang="es-ES_tradnl" sz="2800" b="1" dirty="0">
                <a:latin typeface="Arial Narrow" panose="020B0606020202030204" pitchFamily="34" charset="0"/>
              </a:rPr>
              <a:t> Economía. </a:t>
            </a:r>
          </a:p>
          <a:p>
            <a:endParaRPr lang="es-ES_tradnl" sz="2800" b="1" dirty="0">
              <a:latin typeface="Arial Narrow" panose="020B0606020202030204" pitchFamily="34" charset="0"/>
            </a:endParaRPr>
          </a:p>
          <a:p>
            <a:r>
              <a:rPr lang="es-ES_tradnl" sz="3000" dirty="0">
                <a:latin typeface="Arial Narrow" panose="020B0606020202030204" pitchFamily="34" charset="0"/>
              </a:rPr>
              <a:t>analiza </a:t>
            </a:r>
            <a:r>
              <a:rPr lang="es-ES_tradnl" sz="3000" b="1" dirty="0">
                <a:solidFill>
                  <a:srgbClr val="FFFF00"/>
                </a:solidFill>
                <a:latin typeface="Arial Narrow" panose="020B0606020202030204" pitchFamily="34" charset="0"/>
              </a:rPr>
              <a:t>variables</a:t>
            </a:r>
            <a:r>
              <a:rPr lang="es-ES_tradnl" sz="3000" b="1" dirty="0">
                <a:latin typeface="Arial Narrow" panose="020B0606020202030204" pitchFamily="34" charset="0"/>
              </a:rPr>
              <a:t> </a:t>
            </a:r>
            <a:r>
              <a:rPr lang="es-ES_tradnl" sz="3000" dirty="0">
                <a:latin typeface="Arial Narrow" panose="020B0606020202030204" pitchFamily="34" charset="0"/>
              </a:rPr>
              <a:t>de la economía</a:t>
            </a:r>
            <a:r>
              <a:rPr lang="es-ES_tradnl" sz="3000" b="1" dirty="0">
                <a:latin typeface="Arial Narrow" panose="020B0606020202030204" pitchFamily="34" charset="0"/>
              </a:rPr>
              <a:t>  en </a:t>
            </a:r>
            <a:r>
              <a:rPr lang="es-ES_tradnl" sz="3000" b="1" dirty="0">
                <a:solidFill>
                  <a:srgbClr val="FFFF00"/>
                </a:solidFill>
                <a:latin typeface="Arial Narrow" panose="020B0606020202030204" pitchFamily="34" charset="0"/>
              </a:rPr>
              <a:t>conjunto</a:t>
            </a:r>
            <a:r>
              <a:rPr lang="es-ES_tradnl" sz="3000" dirty="0">
                <a:latin typeface="Arial Narrow" panose="020B0606020202030204" pitchFamily="34" charset="0"/>
              </a:rPr>
              <a:t>, es decir, </a:t>
            </a:r>
            <a:r>
              <a:rPr lang="es-ES_tradnl" sz="3000" b="1" dirty="0">
                <a:latin typeface="Arial Narrow" panose="020B0606020202030204" pitchFamily="34" charset="0"/>
              </a:rPr>
              <a:t>el conjunto de todas las unidades económicas de consumo y de todas las unidades económicas de producción</a:t>
            </a:r>
            <a:r>
              <a:rPr lang="es-ES_tradnl" sz="3000" dirty="0">
                <a:latin typeface="Arial Narrow" panose="020B0606020202030204" pitchFamily="34" charset="0"/>
              </a:rPr>
              <a:t>. </a:t>
            </a:r>
            <a:endParaRPr lang="es-AR" sz="3000" dirty="0">
              <a:latin typeface="Arial Narrow" panose="020B0606020202030204" pitchFamily="34" charset="0"/>
            </a:endParaRPr>
          </a:p>
          <a:p>
            <a:r>
              <a:rPr lang="es-ES_tradnl" sz="2800" dirty="0">
                <a:latin typeface="Arial Narrow" panose="020B0606020202030204" pitchFamily="34" charset="0"/>
              </a:rPr>
              <a:t> </a:t>
            </a:r>
            <a:endParaRPr lang="es-AR" sz="2800" dirty="0">
              <a:latin typeface="Arial Narrow" panose="020B0606020202030204" pitchFamily="34" charset="0"/>
            </a:endParaRP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_tradnl" sz="3200" dirty="0">
                <a:latin typeface="Arial Narrow" panose="020B0606020202030204" pitchFamily="34" charset="0"/>
              </a:rPr>
              <a:t>Analiza </a:t>
            </a:r>
            <a:r>
              <a:rPr lang="es-ES_tradnl" sz="3200" b="1" dirty="0">
                <a:latin typeface="Arial Narrow" panose="020B0606020202030204" pitchFamily="34" charset="0"/>
              </a:rPr>
              <a:t>niveles de inflación, 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_tradnl" sz="3200" b="1" dirty="0">
                <a:latin typeface="Arial Narrow" panose="020B0606020202030204" pitchFamily="34" charset="0"/>
              </a:rPr>
              <a:t>tasa </a:t>
            </a:r>
            <a:r>
              <a:rPr lang="es-ES_tradnl" sz="3200" dirty="0">
                <a:latin typeface="Arial Narrow" panose="020B0606020202030204" pitchFamily="34" charset="0"/>
              </a:rPr>
              <a:t>de</a:t>
            </a:r>
            <a:r>
              <a:rPr lang="es-ES_tradnl" sz="3200" b="1" dirty="0">
                <a:latin typeface="Arial Narrow" panose="020B0606020202030204" pitchFamily="34" charset="0"/>
              </a:rPr>
              <a:t> empleo, 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_tradnl" sz="3200" b="1" dirty="0">
                <a:latin typeface="Arial Narrow" panose="020B0606020202030204" pitchFamily="34" charset="0"/>
              </a:rPr>
              <a:t>crecimiento económico</a:t>
            </a:r>
            <a:r>
              <a:rPr lang="es-ES_tradnl" sz="3200" dirty="0">
                <a:latin typeface="Arial Narrow" panose="020B0606020202030204" pitchFamily="34" charset="0"/>
              </a:rPr>
              <a:t>, etc</a:t>
            </a:r>
            <a:r>
              <a:rPr lang="es-ES_tradnl" sz="2800" dirty="0">
                <a:latin typeface="Arial Narrow" panose="020B0606020202030204" pitchFamily="34" charset="0"/>
              </a:rPr>
              <a:t>.</a:t>
            </a:r>
            <a:endParaRPr lang="es-AR" sz="1350" dirty="0"/>
          </a:p>
        </p:txBody>
      </p:sp>
    </p:spTree>
    <p:extLst>
      <p:ext uri="{BB962C8B-B14F-4D97-AF65-F5344CB8AC3E}">
        <p14:creationId xmlns:p14="http://schemas.microsoft.com/office/powerpoint/2010/main" val="2644325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B40C6C9E-0D0B-4E02-9F6F-CFE536DF8F99}"/>
              </a:ext>
            </a:extLst>
          </p:cNvPr>
          <p:cNvSpPr txBox="1"/>
          <p:nvPr/>
        </p:nvSpPr>
        <p:spPr>
          <a:xfrm>
            <a:off x="343491" y="1197688"/>
            <a:ext cx="8457018" cy="4596579"/>
          </a:xfrm>
          <a:prstGeom prst="rect">
            <a:avLst/>
          </a:prstGeom>
          <a:noFill/>
          <a:ln w="317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es-ES_tradnl" sz="2800" b="1" dirty="0">
                <a:latin typeface="Arial Narrow" panose="020B0606020202030204" pitchFamily="34" charset="0"/>
              </a:rPr>
              <a:t>estudio de los agentes económicos</a:t>
            </a:r>
            <a:r>
              <a:rPr lang="es-ES_tradnl" sz="2800" dirty="0">
                <a:latin typeface="Arial Narrow" panose="020B0606020202030204" pitchFamily="34" charset="0"/>
              </a:rPr>
              <a:t> </a:t>
            </a:r>
            <a:endParaRPr lang="es-AR" sz="2800" dirty="0">
              <a:latin typeface="Arial Narrow" panose="020B0606020202030204" pitchFamily="34" charset="0"/>
            </a:endParaRPr>
          </a:p>
          <a:p>
            <a:pPr marL="1438275" indent="-271463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_tradnl" sz="2800" dirty="0">
                <a:latin typeface="Arial Narrow" panose="020B0606020202030204" pitchFamily="34" charset="0"/>
              </a:rPr>
              <a:t>Unidades</a:t>
            </a:r>
            <a:r>
              <a:rPr lang="es-ES_tradnl" sz="2800" b="1" dirty="0">
                <a:latin typeface="Arial Narrow" panose="020B0606020202030204" pitchFamily="34" charset="0"/>
              </a:rPr>
              <a:t> </a:t>
            </a:r>
            <a:r>
              <a:rPr lang="es-ES_tradnl" sz="2800" dirty="0">
                <a:latin typeface="Arial Narrow" panose="020B0606020202030204" pitchFamily="34" charset="0"/>
              </a:rPr>
              <a:t> Económicas de </a:t>
            </a:r>
            <a:r>
              <a:rPr lang="es-ES_tradnl" sz="2800" b="1" dirty="0">
                <a:latin typeface="Arial Narrow" panose="020B0606020202030204" pitchFamily="34" charset="0"/>
              </a:rPr>
              <a:t>consumo</a:t>
            </a:r>
            <a:endParaRPr lang="es-AR" sz="2800" dirty="0">
              <a:latin typeface="Arial Narrow" panose="020B0606020202030204" pitchFamily="34" charset="0"/>
            </a:endParaRPr>
          </a:p>
          <a:p>
            <a:pPr marL="1438275" indent="-268288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_tradnl" sz="2800" dirty="0">
                <a:latin typeface="Arial Narrow" panose="020B0606020202030204" pitchFamily="34" charset="0"/>
              </a:rPr>
              <a:t>Unidades Económicas de </a:t>
            </a:r>
            <a:r>
              <a:rPr lang="es-ES_tradnl" sz="2800" b="1" dirty="0">
                <a:latin typeface="Arial Narrow" panose="020B0606020202030204" pitchFamily="34" charset="0"/>
              </a:rPr>
              <a:t>producción</a:t>
            </a:r>
            <a:r>
              <a:rPr lang="es-ES_tradnl" sz="2800" dirty="0">
                <a:latin typeface="Arial Narrow" panose="020B0606020202030204" pitchFamily="34" charset="0"/>
              </a:rPr>
              <a:t> </a:t>
            </a:r>
            <a:endParaRPr lang="es-AR" sz="2800" dirty="0">
              <a:latin typeface="Arial Narrow" panose="020B0606020202030204" pitchFamily="34" charset="0"/>
            </a:endParaRP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s-ES_tradnl" sz="2800" dirty="0">
                <a:latin typeface="Arial Narrow" panose="020B0606020202030204" pitchFamily="34" charset="0"/>
              </a:rPr>
              <a:t> la interacción de ambos, (</a:t>
            </a:r>
            <a:r>
              <a:rPr lang="es-ES_tradnl" sz="2800" b="1" dirty="0">
                <a:latin typeface="Arial Narrow" panose="020B0606020202030204" pitchFamily="34" charset="0"/>
              </a:rPr>
              <a:t>oferta y demanda)       </a:t>
            </a:r>
            <a:r>
              <a:rPr lang="es-ES_tradnl" sz="3200" b="1" dirty="0">
                <a:latin typeface="Arial Narrow" panose="020B0606020202030204" pitchFamily="34" charset="0"/>
              </a:rPr>
              <a:t>mercado</a:t>
            </a:r>
            <a:r>
              <a:rPr lang="es-ES_tradnl" sz="2800" dirty="0">
                <a:latin typeface="Arial Narrow" panose="020B0606020202030204" pitchFamily="34" charset="0"/>
              </a:rPr>
              <a:t>.</a:t>
            </a:r>
            <a:endParaRPr lang="es-AR" sz="2800" dirty="0">
              <a:latin typeface="Arial Narrow" panose="020B0606020202030204" pitchFamily="34" charset="0"/>
            </a:endParaRPr>
          </a:p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s-ES_tradnl" sz="2400" dirty="0">
                <a:latin typeface="Arial Narrow" panose="020B0606020202030204" pitchFamily="34" charset="0"/>
              </a:rPr>
              <a:t> </a:t>
            </a:r>
            <a:r>
              <a:rPr lang="es-ES_tradnl" sz="2800" b="1" u="sng" dirty="0" err="1">
                <a:latin typeface="Arial Narrow" panose="020B0606020202030204" pitchFamily="34" charset="0"/>
              </a:rPr>
              <a:t>Ej</a:t>
            </a:r>
            <a:r>
              <a:rPr lang="es-ES_tradnl" sz="2800" b="1" dirty="0">
                <a:latin typeface="Arial Narrow" panose="020B0606020202030204" pitchFamily="34" charset="0"/>
              </a:rPr>
              <a:t>: </a:t>
            </a:r>
            <a:r>
              <a:rPr lang="es-ES_tradnl" sz="2800" dirty="0">
                <a:latin typeface="Arial Narrow" panose="020B0606020202030204" pitchFamily="34" charset="0"/>
              </a:rPr>
              <a:t>analiza</a:t>
            </a:r>
            <a:r>
              <a:rPr lang="es-ES_tradnl" sz="2800" b="1" dirty="0">
                <a:latin typeface="Arial Narrow" panose="020B0606020202030204" pitchFamily="34" charset="0"/>
              </a:rPr>
              <a:t> reacción </a:t>
            </a:r>
            <a:r>
              <a:rPr lang="es-ES_tradnl" sz="2800" dirty="0">
                <a:latin typeface="Arial Narrow" panose="020B0606020202030204" pitchFamily="34" charset="0"/>
              </a:rPr>
              <a:t>del</a:t>
            </a:r>
            <a:r>
              <a:rPr lang="es-ES_tradnl" sz="2800" b="1" dirty="0">
                <a:latin typeface="Arial Narrow" panose="020B0606020202030204" pitchFamily="34" charset="0"/>
              </a:rPr>
              <a:t> consumidor por variaciones de precios de los bienes y servicios que ha elegido consumir</a:t>
            </a:r>
            <a:r>
              <a:rPr lang="es-ES_tradnl" sz="2800" dirty="0">
                <a:latin typeface="Arial Narrow" panose="020B0606020202030204" pitchFamily="34" charset="0"/>
              </a:rPr>
              <a:t>.</a:t>
            </a:r>
            <a:endParaRPr lang="es-AR" sz="135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4E4FB28-6DB0-4A50-B78E-528B414546B1}"/>
              </a:ext>
            </a:extLst>
          </p:cNvPr>
          <p:cNvSpPr txBox="1"/>
          <p:nvPr/>
        </p:nvSpPr>
        <p:spPr>
          <a:xfrm>
            <a:off x="2594581" y="338918"/>
            <a:ext cx="32066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_tradnl" sz="3200" b="1" u="sng" dirty="0">
                <a:latin typeface="Arial Narrow" panose="020B0606020202030204" pitchFamily="34" charset="0"/>
              </a:rPr>
              <a:t>MICROECONOMÍA</a:t>
            </a:r>
            <a:endParaRPr lang="es-AR" sz="3200" dirty="0"/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220EB5D5-598F-4BD1-A33A-D68B82185329}"/>
              </a:ext>
            </a:extLst>
          </p:cNvPr>
          <p:cNvCxnSpPr/>
          <p:nvPr/>
        </p:nvCxnSpPr>
        <p:spPr>
          <a:xfrm>
            <a:off x="6415790" y="4062334"/>
            <a:ext cx="434715" cy="0"/>
          </a:xfrm>
          <a:prstGeom prst="straightConnector1">
            <a:avLst/>
          </a:prstGeom>
          <a:ln w="444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624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F492B9-0D2F-40EA-8158-0B92BE364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5925" y="179099"/>
            <a:ext cx="5328805" cy="840219"/>
          </a:xfrm>
        </p:spPr>
        <p:txBody>
          <a:bodyPr>
            <a:normAutofit/>
          </a:bodyPr>
          <a:lstStyle/>
          <a:p>
            <a:r>
              <a:rPr lang="es-AR" sz="2800" b="1" dirty="0">
                <a:latin typeface="Arial Narrow" panose="020B0606020202030204" pitchFamily="34" charset="0"/>
              </a:rPr>
              <a:t>Clasificación bienes y necesidades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BDECAF-F590-4396-9E71-42B281D16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912" y="4092047"/>
            <a:ext cx="8258175" cy="2554545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  <a:tabLst>
                <a:tab pos="6457950" algn="l"/>
              </a:tabLst>
            </a:pPr>
            <a:r>
              <a:rPr lang="es-ES_tradnl" sz="3400" b="1" dirty="0">
                <a:latin typeface="Arial Narrow" panose="020B0606020202030204" pitchFamily="34" charset="0"/>
              </a:rPr>
              <a:t>bien libre + proceso producción </a:t>
            </a:r>
          </a:p>
          <a:p>
            <a:pPr marL="0" indent="0" algn="ctr">
              <a:buNone/>
              <a:tabLst>
                <a:tab pos="6457950" algn="l"/>
              </a:tabLst>
            </a:pPr>
            <a:r>
              <a:rPr lang="es-ES_tradnl" sz="4100" b="1" dirty="0">
                <a:latin typeface="Arial Narrow" panose="020B0606020202030204" pitchFamily="34" charset="0"/>
              </a:rPr>
              <a:t>=</a:t>
            </a:r>
          </a:p>
          <a:p>
            <a:pPr marL="0" indent="0" algn="ctr">
              <a:buNone/>
              <a:tabLst>
                <a:tab pos="6457950" algn="l"/>
              </a:tabLst>
            </a:pPr>
            <a:r>
              <a:rPr lang="es-ES_tradnl" sz="3400" b="1" dirty="0">
                <a:latin typeface="Arial Narrow" panose="020B0606020202030204" pitchFamily="34" charset="0"/>
              </a:rPr>
              <a:t> </a:t>
            </a:r>
            <a:r>
              <a:rPr lang="es-ES_tradnl" sz="3400" dirty="0">
                <a:latin typeface="Arial Narrow" panose="020B0606020202030204" pitchFamily="34" charset="0"/>
              </a:rPr>
              <a:t>bien escaso, necesario y con un valor económico</a:t>
            </a:r>
            <a:r>
              <a:rPr lang="es-ES_tradnl" sz="3200" dirty="0">
                <a:latin typeface="Arial Narrow" panose="020B0606020202030204" pitchFamily="34" charset="0"/>
              </a:rPr>
              <a:t>. 	</a:t>
            </a:r>
          </a:p>
          <a:p>
            <a:pPr marL="0" indent="0" algn="ctr">
              <a:buNone/>
              <a:tabLst>
                <a:tab pos="6457950" algn="l"/>
              </a:tabLst>
            </a:pPr>
            <a:r>
              <a:rPr lang="es-ES_tradnl" sz="4100" b="1" dirty="0">
                <a:latin typeface="Arial Narrow" panose="020B0606020202030204" pitchFamily="34" charset="0"/>
              </a:rPr>
              <a:t>=</a:t>
            </a:r>
          </a:p>
          <a:p>
            <a:pPr marL="0" indent="0" algn="ctr">
              <a:buNone/>
              <a:tabLst>
                <a:tab pos="6457950" algn="l"/>
              </a:tabLst>
            </a:pPr>
            <a:r>
              <a:rPr lang="es-ES_tradnl" sz="4000" b="1" dirty="0">
                <a:latin typeface="Arial Narrow" panose="020B0606020202030204" pitchFamily="34" charset="0"/>
              </a:rPr>
              <a:t>bien económico. Ejemplo: </a:t>
            </a:r>
            <a:r>
              <a:rPr lang="es-ES_tradnl" sz="4000" dirty="0">
                <a:latin typeface="Arial Narrow" panose="020B0606020202030204" pitchFamily="34" charset="0"/>
              </a:rPr>
              <a:t> </a:t>
            </a:r>
            <a:r>
              <a:rPr lang="es-ES_tradnl" sz="4000" b="1" dirty="0">
                <a:latin typeface="Arial Narrow" panose="020B0606020202030204" pitchFamily="34" charset="0"/>
              </a:rPr>
              <a:t>agua envasada</a:t>
            </a:r>
            <a:endParaRPr lang="es-AR" sz="4000" dirty="0">
              <a:latin typeface="Arial Narrow" panose="020B0606020202030204" pitchFamily="34" charset="0"/>
            </a:endParaRPr>
          </a:p>
          <a:p>
            <a:pPr marL="0" indent="0" algn="ctr">
              <a:buNone/>
            </a:pPr>
            <a:endParaRPr lang="es-AR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4063287-71D2-4ADE-A45E-21F55D5B117B}"/>
              </a:ext>
            </a:extLst>
          </p:cNvPr>
          <p:cNvSpPr txBox="1"/>
          <p:nvPr/>
        </p:nvSpPr>
        <p:spPr>
          <a:xfrm>
            <a:off x="257175" y="1019318"/>
            <a:ext cx="3385436" cy="261610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2800" b="1" dirty="0">
                <a:latin typeface="Arial Narrow" panose="020B0606020202030204" pitchFamily="34" charset="0"/>
              </a:rPr>
              <a:t>Bienes económicos</a:t>
            </a:r>
          </a:p>
          <a:p>
            <a:pPr algn="ctr"/>
            <a:endParaRPr lang="es-AR" sz="1400" dirty="0">
              <a:latin typeface="Arial Narrow" panose="020B0606020202030204" pitchFamily="34" charset="0"/>
            </a:endParaRPr>
          </a:p>
          <a:p>
            <a:r>
              <a:rPr lang="es-AR" sz="2800" dirty="0">
                <a:latin typeface="Arial Narrow" panose="020B0606020202030204" pitchFamily="34" charset="0"/>
              </a:rPr>
              <a:t>objeto estudio economía. </a:t>
            </a:r>
            <a:r>
              <a:rPr lang="es-AR" sz="2400" dirty="0">
                <a:latin typeface="Arial Narrow" panose="020B0606020202030204" pitchFamily="34" charset="0"/>
              </a:rPr>
              <a:t>Son escasos, necesarios. Pueden tomar valor económico</a:t>
            </a:r>
          </a:p>
          <a:p>
            <a:endParaRPr lang="es-AR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1D08859-9519-463A-AF66-9BDCB1931469}"/>
              </a:ext>
            </a:extLst>
          </p:cNvPr>
          <p:cNvSpPr txBox="1"/>
          <p:nvPr/>
        </p:nvSpPr>
        <p:spPr>
          <a:xfrm>
            <a:off x="4674005" y="1019318"/>
            <a:ext cx="4212820" cy="2554545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 marL="0" indent="0" algn="ctr">
              <a:buNone/>
              <a:tabLst>
                <a:tab pos="5829300" algn="l"/>
              </a:tabLst>
            </a:pPr>
            <a:r>
              <a:rPr lang="es-AR" sz="2800" b="1" dirty="0">
                <a:latin typeface="Arial Narrow" panose="020B0606020202030204" pitchFamily="34" charset="0"/>
              </a:rPr>
              <a:t>Bienes libres</a:t>
            </a:r>
            <a:endParaRPr lang="es-AR" sz="2800" dirty="0">
              <a:latin typeface="Arial Narrow" panose="020B0606020202030204" pitchFamily="34" charset="0"/>
            </a:endParaRPr>
          </a:p>
          <a:p>
            <a:pPr marL="0" indent="0">
              <a:buNone/>
              <a:tabLst>
                <a:tab pos="5829300" algn="l"/>
              </a:tabLst>
            </a:pPr>
            <a:endParaRPr lang="es-AR" sz="1400" dirty="0">
              <a:latin typeface="Arial Narrow" panose="020B0606020202030204" pitchFamily="34" charset="0"/>
            </a:endParaRPr>
          </a:p>
          <a:p>
            <a:pPr marL="0" indent="0">
              <a:buNone/>
              <a:tabLst>
                <a:tab pos="5829300" algn="l"/>
              </a:tabLst>
            </a:pPr>
            <a:r>
              <a:rPr lang="es-AR" sz="2800" dirty="0">
                <a:latin typeface="Arial Narrow" panose="020B0606020202030204" pitchFamily="34" charset="0"/>
              </a:rPr>
              <a:t>abundantes – necesarios   </a:t>
            </a:r>
            <a:r>
              <a:rPr lang="es-AR" sz="2400" b="1" dirty="0">
                <a:latin typeface="Arial Narrow" panose="020B0606020202030204" pitchFamily="34" charset="0"/>
              </a:rPr>
              <a:t>valor subjetivo</a:t>
            </a:r>
            <a:r>
              <a:rPr lang="es-AR" sz="2400" dirty="0">
                <a:latin typeface="Arial Narrow" panose="020B0606020202030204" pitchFamily="34" charset="0"/>
              </a:rPr>
              <a:t>.</a:t>
            </a:r>
          </a:p>
          <a:p>
            <a:pPr marL="0" indent="0">
              <a:buNone/>
            </a:pPr>
            <a:r>
              <a:rPr lang="es-ES_tradnl" sz="2400" b="1" dirty="0">
                <a:latin typeface="Arial Narrow" panose="020B0606020202030204" pitchFamily="34" charset="0"/>
              </a:rPr>
              <a:t>Antropización</a:t>
            </a:r>
            <a:r>
              <a:rPr lang="es-ES_tradnl" sz="2400" dirty="0">
                <a:latin typeface="Arial Narrow" panose="020B0606020202030204" pitchFamily="34" charset="0"/>
              </a:rPr>
              <a:t> 	- </a:t>
            </a:r>
            <a:r>
              <a:rPr lang="es-ES_tradnl" sz="2400" b="1" dirty="0">
                <a:latin typeface="Arial Narrow" panose="020B0606020202030204" pitchFamily="34" charset="0"/>
              </a:rPr>
              <a:t>casi no quedan</a:t>
            </a:r>
            <a:r>
              <a:rPr lang="es-ES_tradnl" sz="2400" dirty="0">
                <a:latin typeface="Arial Narrow" panose="020B0606020202030204" pitchFamily="34" charset="0"/>
              </a:rPr>
              <a:t>. </a:t>
            </a:r>
          </a:p>
          <a:p>
            <a:pPr marL="0" indent="0">
              <a:buNone/>
            </a:pPr>
            <a:r>
              <a:rPr lang="es-ES_tradnl" sz="2400" dirty="0">
                <a:latin typeface="Arial Narrow" panose="020B0606020202030204" pitchFamily="34" charset="0"/>
              </a:rPr>
              <a:t>Ejemplo:  </a:t>
            </a:r>
            <a:r>
              <a:rPr lang="es-ES_tradnl" sz="2400" b="1" dirty="0">
                <a:latin typeface="Arial Narrow" panose="020B0606020202030204" pitchFamily="34" charset="0"/>
              </a:rPr>
              <a:t>aire y agua de manantial</a:t>
            </a:r>
          </a:p>
          <a:p>
            <a:endParaRPr lang="es-AR" dirty="0"/>
          </a:p>
        </p:txBody>
      </p:sp>
      <p:pic>
        <p:nvPicPr>
          <p:cNvPr id="1026" name="Picture 2" descr="Que significa en matematicas el signo igual tachado? . - Brainly.lat">
            <a:extLst>
              <a:ext uri="{FF2B5EF4-FFF2-40B4-BE49-F238E27FC236}">
                <a16:creationId xmlns:a16="http://schemas.microsoft.com/office/drawing/2014/main" id="{B9DA30CA-AD38-4237-962C-39FE349A9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293" y="1952873"/>
            <a:ext cx="488704" cy="482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574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D396D62-8925-42E7-B254-05D04DB4E63B}"/>
              </a:ext>
            </a:extLst>
          </p:cNvPr>
          <p:cNvSpPr txBox="1"/>
          <p:nvPr/>
        </p:nvSpPr>
        <p:spPr>
          <a:xfrm>
            <a:off x="299803" y="2867891"/>
            <a:ext cx="2713220" cy="10772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 anchor="ctr" anchorCtr="0">
            <a:spAutoFit/>
          </a:bodyPr>
          <a:lstStyle/>
          <a:p>
            <a:pPr algn="ctr"/>
            <a:r>
              <a:rPr lang="es-AR" sz="3200" b="1" dirty="0">
                <a:latin typeface="Arial Narrow" panose="020B0606020202030204" pitchFamily="34" charset="0"/>
              </a:rPr>
              <a:t>Bienes económicos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56794F8-CF53-428A-9AD4-636AB7C0AD5C}"/>
              </a:ext>
            </a:extLst>
          </p:cNvPr>
          <p:cNvSpPr txBox="1"/>
          <p:nvPr/>
        </p:nvSpPr>
        <p:spPr>
          <a:xfrm>
            <a:off x="4572000" y="720435"/>
            <a:ext cx="40455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AR" sz="2800" b="1" dirty="0">
                <a:latin typeface="Arial Narrow" panose="020B0606020202030204" pitchFamily="34" charset="0"/>
              </a:rPr>
              <a:t>Preparados para ser ofrecidos y comprados.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sz="1600" b="1" dirty="0">
              <a:latin typeface="Arial Narrow" panose="020B0606020202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AR" sz="2800" b="1" dirty="0">
                <a:latin typeface="Arial Narrow" panose="020B0606020202030204" pitchFamily="34" charset="0"/>
              </a:rPr>
              <a:t>Satisfacen necesidades. </a:t>
            </a:r>
          </a:p>
          <a:p>
            <a:endParaRPr lang="es-AR" sz="1600" b="1" dirty="0">
              <a:latin typeface="Arial Narrow" panose="020B0606020202030204" pitchFamily="34" charset="0"/>
            </a:endParaRPr>
          </a:p>
          <a:p>
            <a:r>
              <a:rPr lang="es-AR" sz="2800" b="1" dirty="0">
                <a:latin typeface="Arial Narrow" panose="020B0606020202030204" pitchFamily="34" charset="0"/>
              </a:rPr>
              <a:t>Ejemplo: ropa -alimento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8595387-0B5F-4282-8CF9-C3C371E1124E}"/>
              </a:ext>
            </a:extLst>
          </p:cNvPr>
          <p:cNvSpPr txBox="1"/>
          <p:nvPr/>
        </p:nvSpPr>
        <p:spPr>
          <a:xfrm>
            <a:off x="5337463" y="4096620"/>
            <a:ext cx="2514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>
                <a:latin typeface="Arial Narrow" panose="020B0606020202030204" pitchFamily="34" charset="0"/>
              </a:rPr>
              <a:t>Satisfacen necesidades de producción.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73E0455-3788-4EC7-A9A7-C3AE7A5D1CC1}"/>
              </a:ext>
            </a:extLst>
          </p:cNvPr>
          <p:cNvSpPr txBox="1"/>
          <p:nvPr/>
        </p:nvSpPr>
        <p:spPr>
          <a:xfrm>
            <a:off x="2286000" y="1301715"/>
            <a:ext cx="15240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2800" b="1" dirty="0">
                <a:latin typeface="Arial Narrow" panose="020B0606020202030204" pitchFamily="34" charset="0"/>
              </a:rPr>
              <a:t>De consumo</a:t>
            </a:r>
            <a:r>
              <a:rPr lang="es-AR" b="1" dirty="0">
                <a:latin typeface="Arial Narrow" panose="020B0606020202030204" pitchFamily="34" charset="0"/>
              </a:rPr>
              <a:t>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F298218-72FD-419F-B634-52ACAEFF30E8}"/>
              </a:ext>
            </a:extLst>
          </p:cNvPr>
          <p:cNvSpPr txBox="1"/>
          <p:nvPr/>
        </p:nvSpPr>
        <p:spPr>
          <a:xfrm>
            <a:off x="2486891" y="4429406"/>
            <a:ext cx="139238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AR" sz="2800" b="1" dirty="0">
                <a:latin typeface="Arial Narrow" panose="020B0606020202030204" pitchFamily="34" charset="0"/>
              </a:rPr>
              <a:t>De</a:t>
            </a:r>
            <a:r>
              <a:rPr lang="es-AR" dirty="0"/>
              <a:t> </a:t>
            </a:r>
            <a:r>
              <a:rPr lang="es-AR" sz="2800" b="1" dirty="0">
                <a:latin typeface="Arial Narrow" panose="020B0606020202030204" pitchFamily="34" charset="0"/>
              </a:rPr>
              <a:t>capital</a:t>
            </a:r>
            <a:r>
              <a:rPr lang="es-AR" dirty="0"/>
              <a:t>:</a:t>
            </a:r>
          </a:p>
        </p:txBody>
      </p:sp>
      <p:sp>
        <p:nvSpPr>
          <p:cNvPr id="9" name="Abrir llave 8">
            <a:extLst>
              <a:ext uri="{FF2B5EF4-FFF2-40B4-BE49-F238E27FC236}">
                <a16:creationId xmlns:a16="http://schemas.microsoft.com/office/drawing/2014/main" id="{30BECFC4-A731-4495-A26B-17F9C9DF3172}"/>
              </a:ext>
            </a:extLst>
          </p:cNvPr>
          <p:cNvSpPr/>
          <p:nvPr/>
        </p:nvSpPr>
        <p:spPr>
          <a:xfrm>
            <a:off x="4184073" y="526473"/>
            <a:ext cx="387927" cy="2701636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Abrir llave 9">
            <a:extLst>
              <a:ext uri="{FF2B5EF4-FFF2-40B4-BE49-F238E27FC236}">
                <a16:creationId xmlns:a16="http://schemas.microsoft.com/office/drawing/2014/main" id="{C8647F73-F5F5-4562-8B42-3DC895E8C0DC}"/>
              </a:ext>
            </a:extLst>
          </p:cNvPr>
          <p:cNvSpPr/>
          <p:nvPr/>
        </p:nvSpPr>
        <p:spPr>
          <a:xfrm>
            <a:off x="4544290" y="3990341"/>
            <a:ext cx="415637" cy="1832236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13A0C99A-3504-4E1F-99C9-8DBBE1330FA1}"/>
              </a:ext>
            </a:extLst>
          </p:cNvPr>
          <p:cNvCxnSpPr/>
          <p:nvPr/>
        </p:nvCxnSpPr>
        <p:spPr>
          <a:xfrm flipV="1">
            <a:off x="1291937" y="1874597"/>
            <a:ext cx="994063" cy="99329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5C3D082A-27AD-48A0-9478-3E57F47D36C4}"/>
              </a:ext>
            </a:extLst>
          </p:cNvPr>
          <p:cNvCxnSpPr>
            <a:endCxn id="8" idx="1"/>
          </p:cNvCxnSpPr>
          <p:nvPr/>
        </p:nvCxnSpPr>
        <p:spPr>
          <a:xfrm>
            <a:off x="1510145" y="3990341"/>
            <a:ext cx="976746" cy="9161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276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B66574-343D-45CC-A3BC-E8218B229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016318"/>
          </a:xfrm>
        </p:spPr>
        <p:txBody>
          <a:bodyPr>
            <a:normAutofit/>
          </a:bodyPr>
          <a:lstStyle/>
          <a:p>
            <a:pPr algn="ctr"/>
            <a:r>
              <a:rPr lang="es-AR" sz="2800" b="1" dirty="0">
                <a:latin typeface="Arial" panose="020B0604020202020204" pitchFamily="34" charset="0"/>
                <a:cs typeface="Arial" panose="020B0604020202020204" pitchFamily="34" charset="0"/>
              </a:rPr>
              <a:t>BIENES ECONÓMICOS</a:t>
            </a:r>
            <a:br>
              <a:rPr lang="es-AR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AR" sz="2800" b="1" dirty="0">
                <a:latin typeface="Arial" panose="020B0604020202020204" pitchFamily="34" charset="0"/>
                <a:cs typeface="Arial" panose="020B0604020202020204" pitchFamily="34" charset="0"/>
              </a:rPr>
              <a:t>Según como cancelan necesidad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0AD4CE-1B13-4BC4-9BBA-69BDA089C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775" y="2052925"/>
            <a:ext cx="8184628" cy="4195481"/>
          </a:xfrm>
        </p:spPr>
        <p:txBody>
          <a:bodyPr>
            <a:normAutofit lnSpcReduction="10000"/>
          </a:bodyPr>
          <a:lstStyle/>
          <a:p>
            <a:pPr marL="1619250" indent="-1619250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s-AR" sz="2800" b="1" dirty="0">
                <a:latin typeface="Arial Narrow" panose="020B0606020202030204" pitchFamily="34" charset="0"/>
              </a:rPr>
              <a:t>Sustitutos</a:t>
            </a:r>
            <a:r>
              <a:rPr lang="es-AR" sz="2800" dirty="0">
                <a:latin typeface="Arial Narrow" panose="020B0606020202030204" pitchFamily="34" charset="0"/>
              </a:rPr>
              <a:t>:  cancelan alternativamente una necesidad. </a:t>
            </a:r>
            <a:r>
              <a:rPr lang="es-AR" sz="2800" b="1" dirty="0">
                <a:latin typeface="Arial Narrow" panose="020B0606020202030204" pitchFamily="34" charset="0"/>
              </a:rPr>
              <a:t>Ejemplo</a:t>
            </a:r>
            <a:r>
              <a:rPr lang="es-AR" sz="2800" dirty="0">
                <a:latin typeface="Arial Narrow" panose="020B0606020202030204" pitchFamily="34" charset="0"/>
              </a:rPr>
              <a:t>: quiero carne. bien podría ser carne de ave, carnes rojas o blancas.   </a:t>
            </a:r>
          </a:p>
          <a:p>
            <a:pPr marL="2508250" indent="-2508250">
              <a:lnSpc>
                <a:spcPct val="13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AR" sz="2800" b="1" dirty="0">
                <a:latin typeface="Arial Narrow" panose="020B0606020202030204" pitchFamily="34" charset="0"/>
              </a:rPr>
              <a:t>Complementarios: </a:t>
            </a:r>
            <a:r>
              <a:rPr lang="es-AR" sz="2800" dirty="0">
                <a:latin typeface="Arial Narrow" panose="020B0606020202030204" pitchFamily="34" charset="0"/>
              </a:rPr>
              <a:t>suman para cancelar una necesidad </a:t>
            </a:r>
            <a:r>
              <a:rPr lang="es-AR" sz="2800" b="1" dirty="0">
                <a:latin typeface="Arial Narrow" panose="020B0606020202030204" pitchFamily="34" charset="0"/>
              </a:rPr>
              <a:t>Ejemplo</a:t>
            </a:r>
            <a:r>
              <a:rPr lang="es-AR" sz="2800" dirty="0">
                <a:latin typeface="Arial Narrow" panose="020B0606020202030204" pitchFamily="34" charset="0"/>
              </a:rPr>
              <a:t>: quiero carne – se complementa con olla condimentos etc.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s-AR" sz="2800" b="1" dirty="0">
                <a:latin typeface="Arial Narrow" panose="020B0606020202030204" pitchFamily="34" charset="0"/>
              </a:rPr>
              <a:t>independientes</a:t>
            </a:r>
            <a:r>
              <a:rPr lang="es-AR" sz="2800" dirty="0">
                <a:latin typeface="Arial Narrow" panose="020B0606020202030204" pitchFamily="34" charset="0"/>
              </a:rPr>
              <a:t> son los que no tienen relación entre sí.</a:t>
            </a: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70879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BCFB3556-49A2-4BA2-A73C-4AFF147640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223" y="387929"/>
            <a:ext cx="8509553" cy="407749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EEE3D28-81B5-4207-B6A2-0F500CE69937}"/>
              </a:ext>
            </a:extLst>
          </p:cNvPr>
          <p:cNvSpPr txBox="1"/>
          <p:nvPr/>
        </p:nvSpPr>
        <p:spPr>
          <a:xfrm>
            <a:off x="173181" y="4465423"/>
            <a:ext cx="879763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b="1" dirty="0">
                <a:latin typeface="Arial Narrow" panose="020B0606020202030204" pitchFamily="34" charset="0"/>
              </a:rPr>
              <a:t>necesidades primarias </a:t>
            </a:r>
            <a:r>
              <a:rPr lang="es-AR" sz="2800" dirty="0">
                <a:latin typeface="Arial Narrow" panose="020B0606020202030204" pitchFamily="34" charset="0"/>
              </a:rPr>
              <a:t> por ejemplo alimentos, ropa, salud, educación. </a:t>
            </a:r>
          </a:p>
          <a:p>
            <a:r>
              <a:rPr lang="es-AR" sz="2800" b="1" dirty="0">
                <a:latin typeface="Arial Narrow" panose="020B0606020202030204" pitchFamily="34" charset="0"/>
              </a:rPr>
              <a:t>necesidades secundarias o psicológicas: </a:t>
            </a:r>
            <a:r>
              <a:rPr lang="es-AR" sz="2800" dirty="0">
                <a:latin typeface="Arial Narrow" panose="020B0606020202030204" pitchFamily="34" charset="0"/>
              </a:rPr>
              <a:t>creadas por el mercado. </a:t>
            </a:r>
            <a:r>
              <a:rPr lang="es-AR" sz="2800" b="1" dirty="0">
                <a:latin typeface="Arial Narrow" panose="020B0606020202030204" pitchFamily="34" charset="0"/>
              </a:rPr>
              <a:t>Ejemplo</a:t>
            </a:r>
            <a:r>
              <a:rPr lang="es-AR" sz="2800" dirty="0">
                <a:latin typeface="Arial Narrow" panose="020B0606020202030204" pitchFamily="34" charset="0"/>
              </a:rPr>
              <a:t>: la persona tiene sed, el agua, satisface esta necesidad, pero toma gaseosa que es una necesidad secundaria. </a:t>
            </a:r>
          </a:p>
        </p:txBody>
      </p:sp>
    </p:spTree>
    <p:extLst>
      <p:ext uri="{BB962C8B-B14F-4D97-AF65-F5344CB8AC3E}">
        <p14:creationId xmlns:p14="http://schemas.microsoft.com/office/powerpoint/2010/main" val="38612554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1277</TotalTime>
  <Words>683</Words>
  <Application>Microsoft Office PowerPoint</Application>
  <PresentationFormat>Presentación en pantalla (4:3)</PresentationFormat>
  <Paragraphs>108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Arial Narrow</vt:lpstr>
      <vt:lpstr>Calibri</vt:lpstr>
      <vt:lpstr>Century Gothic</vt:lpstr>
      <vt:lpstr>Wingdings 3</vt:lpstr>
      <vt:lpstr>Ion</vt:lpstr>
      <vt:lpstr>     Elementos de Economía Bibliografía (Capítulos Seleccionados.)</vt:lpstr>
      <vt:lpstr>ECONOMIA:   Ciencia Social    Estudia forma asignar recursos escasos para producir  bienes y servicios y repartirlos en la sociedad con objetivos determinados</vt:lpstr>
      <vt:lpstr>Presentación de PowerPoint</vt:lpstr>
      <vt:lpstr>Presentación de PowerPoint</vt:lpstr>
      <vt:lpstr>Presentación de PowerPoint</vt:lpstr>
      <vt:lpstr>Clasificación bienes y necesidades</vt:lpstr>
      <vt:lpstr>Presentación de PowerPoint</vt:lpstr>
      <vt:lpstr>BIENES ECONÓMICOS Según como cancelan necesidad</vt:lpstr>
      <vt:lpstr>Presentación de PowerPoint</vt:lpstr>
      <vt:lpstr>Presentación de PowerPoint</vt:lpstr>
      <vt:lpstr>Recursos   son los factores de la producción, que se utilizan en el proceso de elaboración de bienes y servicios.</vt:lpstr>
      <vt:lpstr>Empresa</vt:lpstr>
      <vt:lpstr>La economía  plantea tres interrogantes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Elementos de Economía  “Economía – Principios y aplicaciones” (Francisco Mochón)  “Economía – Principios  de Teoría y práctica (Ana)</dc:title>
  <dc:creator>Marcelo</dc:creator>
  <cp:lastModifiedBy>Marcelo</cp:lastModifiedBy>
  <cp:revision>97</cp:revision>
  <dcterms:created xsi:type="dcterms:W3CDTF">2018-08-21T21:31:33Z</dcterms:created>
  <dcterms:modified xsi:type="dcterms:W3CDTF">2021-08-30T21:01:45Z</dcterms:modified>
</cp:coreProperties>
</file>