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FF4CBF-DFCC-4CBE-90EF-A6D1BCE59980}" type="datetimeFigureOut">
              <a:rPr lang="es-ES" smtClean="0"/>
              <a:pPr/>
              <a:t>31/08/2014</a:t>
            </a:fld>
            <a:endParaRPr lang="es-E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1BB95D-1E95-4BE9-AABF-398C669D9142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FF4CBF-DFCC-4CBE-90EF-A6D1BCE59980}" type="datetimeFigureOut">
              <a:rPr lang="es-ES" smtClean="0"/>
              <a:pPr/>
              <a:t>31/08/2014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1BB95D-1E95-4BE9-AABF-398C669D9142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FF4CBF-DFCC-4CBE-90EF-A6D1BCE59980}" type="datetimeFigureOut">
              <a:rPr lang="es-ES" smtClean="0"/>
              <a:pPr/>
              <a:t>31/08/2014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1BB95D-1E95-4BE9-AABF-398C669D9142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FF4CBF-DFCC-4CBE-90EF-A6D1BCE59980}" type="datetimeFigureOut">
              <a:rPr lang="es-ES" smtClean="0"/>
              <a:pPr/>
              <a:t>31/08/2014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1BB95D-1E95-4BE9-AABF-398C669D9142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FF4CBF-DFCC-4CBE-90EF-A6D1BCE59980}" type="datetimeFigureOut">
              <a:rPr lang="es-ES" smtClean="0"/>
              <a:pPr/>
              <a:t>31/08/2014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1BB95D-1E95-4BE9-AABF-398C669D9142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FF4CBF-DFCC-4CBE-90EF-A6D1BCE59980}" type="datetimeFigureOut">
              <a:rPr lang="es-ES" smtClean="0"/>
              <a:pPr/>
              <a:t>31/08/2014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1BB95D-1E95-4BE9-AABF-398C669D9142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FF4CBF-DFCC-4CBE-90EF-A6D1BCE59980}" type="datetimeFigureOut">
              <a:rPr lang="es-ES" smtClean="0"/>
              <a:pPr/>
              <a:t>31/08/2014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1BB95D-1E95-4BE9-AABF-398C669D9142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FF4CBF-DFCC-4CBE-90EF-A6D1BCE59980}" type="datetimeFigureOut">
              <a:rPr lang="es-ES" smtClean="0"/>
              <a:pPr/>
              <a:t>31/08/2014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1BB95D-1E95-4BE9-AABF-398C669D9142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FF4CBF-DFCC-4CBE-90EF-A6D1BCE59980}" type="datetimeFigureOut">
              <a:rPr lang="es-ES" smtClean="0"/>
              <a:pPr/>
              <a:t>31/08/2014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1BB95D-1E95-4BE9-AABF-398C669D9142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FF4CBF-DFCC-4CBE-90EF-A6D1BCE59980}" type="datetimeFigureOut">
              <a:rPr lang="es-ES" smtClean="0"/>
              <a:pPr/>
              <a:t>31/08/2014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1BB95D-1E95-4BE9-AABF-398C669D9142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FF4CBF-DFCC-4CBE-90EF-A6D1BCE59980}" type="datetimeFigureOut">
              <a:rPr lang="es-ES" smtClean="0"/>
              <a:pPr/>
              <a:t>31/08/2014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A1BB95D-1E95-4BE9-AABF-398C669D9142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8EFF4CBF-DFCC-4CBE-90EF-A6D1BCE59980}" type="datetimeFigureOut">
              <a:rPr lang="es-ES" smtClean="0"/>
              <a:pPr/>
              <a:t>31/08/2014</a:t>
            </a:fld>
            <a:endParaRPr lang="es-E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s-E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A1BB95D-1E95-4BE9-AABF-398C669D9142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187624" y="476673"/>
            <a:ext cx="7270576" cy="720079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M</a:t>
            </a:r>
            <a:r>
              <a:rPr lang="es-ES" b="1" dirty="0" smtClean="0"/>
              <a:t>ISION</a:t>
            </a:r>
            <a:endParaRPr lang="es-ES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187624" y="1556792"/>
            <a:ext cx="7776864" cy="4896544"/>
          </a:xfrm>
        </p:spPr>
        <p:txBody>
          <a:bodyPr>
            <a:normAutofit/>
          </a:bodyPr>
          <a:lstStyle/>
          <a:p>
            <a:pPr algn="just"/>
            <a:r>
              <a:rPr lang="es-ES" sz="2400" dirty="0" smtClean="0">
                <a:solidFill>
                  <a:schemeClr val="tx1"/>
                </a:solidFill>
              </a:rPr>
              <a:t>La Misión es el motivo, propósito, fin o razón de ser de la existencia de una empresa u organización porque define: </a:t>
            </a:r>
            <a:br>
              <a:rPr lang="es-ES" sz="2400" dirty="0" smtClean="0">
                <a:solidFill>
                  <a:schemeClr val="tx1"/>
                </a:solidFill>
              </a:rPr>
            </a:br>
            <a:endParaRPr lang="es-ES" sz="2400" dirty="0" smtClean="0">
              <a:solidFill>
                <a:schemeClr val="tx1"/>
              </a:solidFill>
            </a:endParaRPr>
          </a:p>
          <a:p>
            <a:pPr marL="514350" indent="-514350" algn="just">
              <a:buAutoNum type="arabicParenR"/>
            </a:pPr>
            <a:r>
              <a:rPr lang="es-ES" sz="2400" dirty="0" smtClean="0">
                <a:solidFill>
                  <a:schemeClr val="tx1"/>
                </a:solidFill>
              </a:rPr>
              <a:t>lo que pretende cumplir en su entorno o sistema social en el que actúa, </a:t>
            </a:r>
          </a:p>
          <a:p>
            <a:pPr marL="514350" indent="-514350" algn="just">
              <a:buAutoNum type="arabicParenR"/>
            </a:pPr>
            <a:r>
              <a:rPr lang="es-ES" sz="2400" dirty="0" smtClean="0">
                <a:solidFill>
                  <a:schemeClr val="tx1"/>
                </a:solidFill>
              </a:rPr>
              <a:t>lo que pretende hacer, y </a:t>
            </a:r>
          </a:p>
          <a:p>
            <a:pPr marL="514350" indent="-514350" algn="just">
              <a:buAutoNum type="arabicParenR"/>
            </a:pPr>
            <a:r>
              <a:rPr lang="es-ES" sz="2400" dirty="0" smtClean="0">
                <a:solidFill>
                  <a:schemeClr val="tx1"/>
                </a:solidFill>
              </a:rPr>
              <a:t>el para quién lo va a hacer; </a:t>
            </a:r>
          </a:p>
          <a:p>
            <a:pPr algn="just"/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41147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608" y="476672"/>
            <a:ext cx="7643192" cy="564949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2400" dirty="0" smtClean="0">
                <a:solidFill>
                  <a:schemeClr val="tx1"/>
                </a:solidFill>
              </a:rPr>
              <a:t>Es influenciada en momentos concretos por algunos elementos como: la historia de la organización, las preferencias de la gerencia y/o de los propietarios, los factores externos o del entorno, los recursos disponibles, y sus capacidades distintivas.</a:t>
            </a:r>
          </a:p>
          <a:p>
            <a:pPr marL="0" indent="0" algn="just">
              <a:buNone/>
            </a:pPr>
            <a:endParaRPr lang="es-ES" sz="2400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s-ES" sz="2400" dirty="0" smtClean="0">
                <a:solidFill>
                  <a:schemeClr val="tx1"/>
                </a:solidFill>
              </a:rPr>
              <a:t>"</a:t>
            </a:r>
            <a:r>
              <a:rPr lang="es-ES" sz="2400" i="1" dirty="0" smtClean="0">
                <a:solidFill>
                  <a:schemeClr val="tx1"/>
                </a:solidFill>
              </a:rPr>
              <a:t>Lo que una compañía trata de hacer en la actualidad por sus clientes a menudo se califica como la </a:t>
            </a:r>
            <a:r>
              <a:rPr lang="es-ES" sz="2400" b="1" i="1" dirty="0" smtClean="0">
                <a:solidFill>
                  <a:schemeClr val="tx1"/>
                </a:solidFill>
              </a:rPr>
              <a:t>misión</a:t>
            </a:r>
            <a:r>
              <a:rPr lang="es-ES" sz="2400" i="1" dirty="0" smtClean="0">
                <a:solidFill>
                  <a:schemeClr val="tx1"/>
                </a:solidFill>
              </a:rPr>
              <a:t> de la compañía. Una exposición de la misma a menudo es útil para ponderar el negocio en el cual se encuentra la compañía y las necesidades de los clientes a quienes trata de servir</a:t>
            </a:r>
            <a:r>
              <a:rPr lang="es-ES" sz="2400" dirty="0" smtClean="0">
                <a:solidFill>
                  <a:schemeClr val="tx1"/>
                </a:solidFill>
              </a:rPr>
              <a:t>" , Thompson y </a:t>
            </a:r>
            <a:r>
              <a:rPr lang="es-ES" sz="2400" dirty="0" err="1" smtClean="0">
                <a:solidFill>
                  <a:schemeClr val="tx1"/>
                </a:solidFill>
              </a:rPr>
              <a:t>Strickland</a:t>
            </a:r>
            <a:r>
              <a:rPr lang="es-ES" sz="2400" dirty="0" smtClean="0">
                <a:solidFill>
                  <a:schemeClr val="tx1"/>
                </a:solidFill>
              </a:rPr>
              <a:t>.  </a:t>
            </a:r>
          </a:p>
          <a:p>
            <a:pPr marL="0" indent="0">
              <a:buNone/>
            </a:pPr>
            <a:endParaRPr lang="es-ES" sz="2800" dirty="0"/>
          </a:p>
        </p:txBody>
      </p:sp>
    </p:spTree>
    <p:extLst>
      <p:ext uri="{BB962C8B-B14F-4D97-AF65-F5344CB8AC3E}">
        <p14:creationId xmlns="" xmlns:p14="http://schemas.microsoft.com/office/powerpoint/2010/main" val="98736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274638"/>
            <a:ext cx="7890080" cy="1143000"/>
          </a:xfrm>
        </p:spPr>
        <p:txBody>
          <a:bodyPr/>
          <a:lstStyle/>
          <a:p>
            <a:r>
              <a:rPr lang="es-ES" b="1" dirty="0" smtClean="0"/>
              <a:t>VISION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608" y="1556792"/>
            <a:ext cx="7509520" cy="459797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400" dirty="0" smtClean="0"/>
              <a:t>La</a:t>
            </a:r>
            <a:r>
              <a:rPr lang="es-ES" sz="2400" dirty="0"/>
              <a:t> </a:t>
            </a:r>
            <a:r>
              <a:rPr lang="es-ES" sz="2400" b="1" i="1" dirty="0"/>
              <a:t>visión</a:t>
            </a:r>
            <a:r>
              <a:rPr lang="es-ES" sz="2400" dirty="0"/>
              <a:t> es una exposición clara que indica hacia dónde se dirige la empresa a largo plazo y en qué se deberá convertir, tomando en cuenta el impacto de las nuevas tecnologías, de las necesidades y expectativas cambiantes de los clientes, de la aparición de nuevas condiciones del mercado, etc.</a:t>
            </a:r>
          </a:p>
        </p:txBody>
      </p:sp>
    </p:spTree>
    <p:extLst>
      <p:ext uri="{BB962C8B-B14F-4D97-AF65-F5344CB8AC3E}">
        <p14:creationId xmlns="" xmlns:p14="http://schemas.microsoft.com/office/powerpoint/2010/main" val="373635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71600" y="404664"/>
            <a:ext cx="7715200" cy="597666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400" dirty="0" smtClean="0"/>
              <a:t>Se debe de </a:t>
            </a:r>
            <a:r>
              <a:rPr lang="es-ES" sz="2400" dirty="0"/>
              <a:t>considerar qué deberá hacer la compañía para satisfacer las necesidades de sus clientes el día de mañana y cómo deberá evolucionar la configuración de negocios para que pueda crecer y prosperar. </a:t>
            </a:r>
            <a:endParaRPr lang="es-ES" sz="2400" dirty="0" smtClean="0"/>
          </a:p>
          <a:p>
            <a:pPr marL="0" indent="0" algn="just">
              <a:buNone/>
            </a:pPr>
            <a:endParaRPr lang="es-ES" sz="2400" dirty="0" smtClean="0"/>
          </a:p>
          <a:p>
            <a:pPr marL="0" indent="0" algn="just">
              <a:buNone/>
            </a:pPr>
            <a:r>
              <a:rPr lang="es-ES" sz="2400" dirty="0" smtClean="0"/>
              <a:t>Por </a:t>
            </a:r>
            <a:r>
              <a:rPr lang="es-ES" sz="2400" dirty="0"/>
              <a:t>consiguiente, los administradores están obligados a ver más allá del negocio actual y pensar estratégicamente en el impacto de las nuevas tecnologías, de las necesidades y expectativas cambiantes de los clientes, de la aparición de nuevas condiciones del mercado y competitivas, etc... </a:t>
            </a:r>
            <a:endParaRPr lang="es-ES" sz="2400" dirty="0" smtClean="0"/>
          </a:p>
          <a:p>
            <a:pPr marL="0" indent="0" algn="just">
              <a:buNone/>
            </a:pPr>
            <a:endParaRPr lang="es-ES" sz="2400" smtClean="0"/>
          </a:p>
          <a:p>
            <a:pPr marL="0" indent="0" algn="just">
              <a:buNone/>
            </a:pPr>
            <a:r>
              <a:rPr lang="es-ES" sz="2400" smtClean="0"/>
              <a:t>Deben </a:t>
            </a:r>
            <a:r>
              <a:rPr lang="es-ES" sz="2400" dirty="0"/>
              <a:t>hacer algunas consideraciones fundamentales acerca de hacia dónde quieren llevar a la compañía y desarrollar una </a:t>
            </a:r>
            <a:r>
              <a:rPr lang="es-ES" sz="2400" b="1" i="1" dirty="0"/>
              <a:t>visión</a:t>
            </a:r>
            <a:r>
              <a:rPr lang="es-ES" sz="2400" dirty="0"/>
              <a:t> de la clase de empresa en la cual creen que se debe </a:t>
            </a:r>
            <a:r>
              <a:rPr lang="es-ES" sz="2400" dirty="0" smtClean="0"/>
              <a:t>convertir.</a:t>
            </a:r>
            <a:endParaRPr lang="es-ES" sz="2400" dirty="0"/>
          </a:p>
        </p:txBody>
      </p:sp>
    </p:spTree>
    <p:extLst>
      <p:ext uri="{BB962C8B-B14F-4D97-AF65-F5344CB8AC3E}">
        <p14:creationId xmlns="" xmlns:p14="http://schemas.microsoft.com/office/powerpoint/2010/main" val="3214622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404664"/>
            <a:ext cx="7498080" cy="576064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Ejemplos de Visión y Misión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124744"/>
            <a:ext cx="7890080" cy="5733256"/>
          </a:xfrm>
        </p:spPr>
        <p:txBody>
          <a:bodyPr>
            <a:normAutofit fontScale="25000" lnSpcReduction="20000"/>
          </a:bodyPr>
          <a:lstStyle/>
          <a:p>
            <a:r>
              <a:rPr lang="es-ES_tradnl" sz="6400" dirty="0" smtClean="0"/>
              <a:t>Claro (Telecomunicaciones del Perú)</a:t>
            </a:r>
            <a:br>
              <a:rPr lang="es-ES_tradnl" sz="6400" dirty="0" smtClean="0"/>
            </a:br>
            <a:r>
              <a:rPr lang="es-ES_tradnl" sz="6400" dirty="0" smtClean="0"/>
              <a:t/>
            </a:r>
            <a:br>
              <a:rPr lang="es-ES_tradnl" sz="6400" dirty="0" smtClean="0"/>
            </a:br>
            <a:r>
              <a:rPr lang="es-ES_tradnl" sz="6400" u="sng" dirty="0" smtClean="0"/>
              <a:t>Nuestra Visión</a:t>
            </a:r>
            <a:br>
              <a:rPr lang="es-ES_tradnl" sz="6400" u="sng" dirty="0" smtClean="0"/>
            </a:br>
            <a:r>
              <a:rPr lang="es-ES_tradnl" sz="6400" dirty="0" smtClean="0"/>
              <a:t/>
            </a:r>
            <a:br>
              <a:rPr lang="es-ES_tradnl" sz="6400" dirty="0" smtClean="0"/>
            </a:br>
            <a:r>
              <a:rPr lang="es-ES_tradnl" sz="6400" dirty="0" smtClean="0"/>
              <a:t>Ser la primera operadora de telecomunicaciones móviles en el Perú.</a:t>
            </a:r>
            <a:br>
              <a:rPr lang="es-ES_tradnl" sz="6400" dirty="0" smtClean="0"/>
            </a:br>
            <a:r>
              <a:rPr lang="es-ES_tradnl" sz="6400" dirty="0" smtClean="0"/>
              <a:t/>
            </a:r>
            <a:br>
              <a:rPr lang="es-ES_tradnl" sz="6400" dirty="0" smtClean="0"/>
            </a:br>
            <a:r>
              <a:rPr lang="es-ES_tradnl" sz="6400" u="sng" dirty="0" smtClean="0"/>
              <a:t>Nuestra </a:t>
            </a:r>
            <a:r>
              <a:rPr lang="es-ES_tradnl" sz="6400" u="sng" dirty="0" smtClean="0"/>
              <a:t>Misión</a:t>
            </a:r>
            <a:br>
              <a:rPr lang="es-ES_tradnl" sz="6400" u="sng" dirty="0" smtClean="0"/>
            </a:br>
            <a:r>
              <a:rPr lang="es-ES_tradnl" sz="6400" dirty="0" smtClean="0"/>
              <a:t/>
            </a:r>
            <a:br>
              <a:rPr lang="es-ES_tradnl" sz="6400" dirty="0" smtClean="0"/>
            </a:br>
            <a:r>
              <a:rPr lang="es-ES_tradnl" sz="6400" dirty="0" smtClean="0"/>
              <a:t>Alcanzar el liderazgo en el mercado nacional de telefonía móvil con el fin de exceder los objetivos financieros y de crecimiento de nuestros accionistas</a:t>
            </a:r>
            <a:r>
              <a:rPr lang="es-ES_tradnl" sz="6400" dirty="0" smtClean="0"/>
              <a:t>.</a:t>
            </a:r>
            <a:br>
              <a:rPr lang="es-ES_tradnl" sz="6400" dirty="0" smtClean="0"/>
            </a:br>
            <a:r>
              <a:rPr lang="es-ES_tradnl" sz="6400" dirty="0" smtClean="0"/>
              <a:t/>
            </a:r>
            <a:br>
              <a:rPr lang="es-ES_tradnl" sz="6400" dirty="0" smtClean="0"/>
            </a:br>
            <a:r>
              <a:rPr lang="es-ES_tradnl" sz="6400" dirty="0" smtClean="0"/>
              <a:t>Para lograr estos objetivos debemos anticiparnos a las necesidades de nuestros clientes y superar sus expectativas de servicio. Generando bienestar y desarrollo personal y profesional de quienes lo hacemos posible. Siempre vinculados al desarrollo de nuestra comunidad</a:t>
            </a:r>
            <a:r>
              <a:rPr lang="es-ES_tradnl" sz="6400" dirty="0" smtClean="0"/>
              <a:t>.</a:t>
            </a:r>
            <a:br>
              <a:rPr lang="es-ES_tradnl" sz="6400" dirty="0" smtClean="0"/>
            </a:br>
            <a:endParaRPr lang="es-ES_tradnl" sz="6400" dirty="0" smtClean="0"/>
          </a:p>
          <a:p>
            <a:r>
              <a:rPr lang="es-ES_tradnl" sz="6400" dirty="0" smtClean="0"/>
              <a:t> Mi </a:t>
            </a:r>
            <a:r>
              <a:rPr lang="es-ES_tradnl" sz="6400" dirty="0" smtClean="0"/>
              <a:t>Banco (financiera)</a:t>
            </a:r>
            <a:br>
              <a:rPr lang="es-ES_tradnl" sz="6400" dirty="0" smtClean="0"/>
            </a:br>
            <a:r>
              <a:rPr lang="es-ES_tradnl" sz="6400" dirty="0" smtClean="0"/>
              <a:t/>
            </a:r>
            <a:br>
              <a:rPr lang="es-ES_tradnl" sz="6400" dirty="0" smtClean="0"/>
            </a:br>
            <a:r>
              <a:rPr lang="es-ES_tradnl" sz="6400" u="sng" dirty="0" smtClean="0"/>
              <a:t>Nuestra </a:t>
            </a:r>
            <a:r>
              <a:rPr lang="es-ES_tradnl" sz="6400" u="sng" dirty="0" smtClean="0"/>
              <a:t>Misión</a:t>
            </a:r>
            <a:br>
              <a:rPr lang="es-ES_tradnl" sz="6400" u="sng" dirty="0" smtClean="0"/>
            </a:br>
            <a:r>
              <a:rPr lang="es-ES_tradnl" sz="6400" dirty="0" smtClean="0"/>
              <a:t/>
            </a:r>
            <a:br>
              <a:rPr lang="es-ES_tradnl" sz="6400" dirty="0" smtClean="0"/>
            </a:br>
            <a:r>
              <a:rPr lang="es-ES_tradnl" sz="6400" dirty="0" smtClean="0"/>
              <a:t>Brindar </a:t>
            </a:r>
            <a:r>
              <a:rPr lang="es-ES_tradnl" sz="6400" dirty="0" smtClean="0"/>
              <a:t>oportunidades y </a:t>
            </a:r>
            <a:r>
              <a:rPr lang="es-ES_tradnl" sz="6400" dirty="0" smtClean="0"/>
              <a:t>acompañar </a:t>
            </a:r>
            <a:r>
              <a:rPr lang="es-ES_tradnl" sz="6400" dirty="0" smtClean="0"/>
              <a:t>a los emprendedores en su crecimiento a través de servicios financieros especializados.</a:t>
            </a:r>
            <a:br>
              <a:rPr lang="es-ES_tradnl" sz="6400" dirty="0" smtClean="0"/>
            </a:br>
            <a:r>
              <a:rPr lang="es-ES_tradnl" sz="6400" dirty="0" smtClean="0"/>
              <a:t/>
            </a:r>
            <a:br>
              <a:rPr lang="es-ES_tradnl" sz="6400" dirty="0" smtClean="0"/>
            </a:br>
            <a:r>
              <a:rPr lang="es-ES_tradnl" sz="6400" u="sng" dirty="0" smtClean="0"/>
              <a:t>Nuestra </a:t>
            </a:r>
            <a:r>
              <a:rPr lang="es-ES_tradnl" sz="6400" u="sng" dirty="0" smtClean="0"/>
              <a:t>Visión</a:t>
            </a:r>
            <a:br>
              <a:rPr lang="es-ES_tradnl" sz="6400" u="sng" dirty="0" smtClean="0"/>
            </a:br>
            <a:r>
              <a:rPr lang="es-ES_tradnl" sz="6400" dirty="0" smtClean="0"/>
              <a:t/>
            </a:r>
            <a:br>
              <a:rPr lang="es-ES_tradnl" sz="6400" dirty="0" smtClean="0"/>
            </a:br>
            <a:r>
              <a:rPr lang="es-ES_tradnl" sz="6400" dirty="0" smtClean="0"/>
              <a:t>Ser líder en servicios financieros especializados en los emprendedores, contando con el mejor equipo humano</a:t>
            </a:r>
            <a:br>
              <a:rPr lang="es-ES_tradnl" sz="6400" dirty="0" smtClean="0"/>
            </a:br>
            <a:r>
              <a:rPr lang="es-ES_tradnl" dirty="0" smtClean="0"/>
              <a:t/>
            </a:r>
            <a:br>
              <a:rPr lang="es-ES_tradnl" dirty="0" smtClean="0"/>
            </a:br>
            <a:r>
              <a:rPr lang="es-ES_tradnl" dirty="0" smtClean="0"/>
              <a:t/>
            </a:r>
            <a:br>
              <a:rPr lang="es-ES_tradnl" dirty="0" smtClean="0"/>
            </a:br>
            <a:r>
              <a:rPr lang="es-ES_tradnl" dirty="0" smtClean="0"/>
              <a:t/>
            </a:r>
            <a:br>
              <a:rPr lang="es-ES_tradnl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61</TotalTime>
  <Words>200</Words>
  <Application>Microsoft Office PowerPoint</Application>
  <PresentationFormat>On-screen Show 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Solstice</vt:lpstr>
      <vt:lpstr>MISION</vt:lpstr>
      <vt:lpstr>Slide 2</vt:lpstr>
      <vt:lpstr>VISION</vt:lpstr>
      <vt:lpstr>Slide 4</vt:lpstr>
      <vt:lpstr>Ejemplos de Visión y Misión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MISION</dc:title>
  <dc:creator>user</dc:creator>
  <cp:lastModifiedBy>guille</cp:lastModifiedBy>
  <cp:revision>3</cp:revision>
  <dcterms:created xsi:type="dcterms:W3CDTF">2012-10-01T22:15:57Z</dcterms:created>
  <dcterms:modified xsi:type="dcterms:W3CDTF">2014-08-31T20:30:58Z</dcterms:modified>
</cp:coreProperties>
</file>