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4" r:id="rId5"/>
    <p:sldId id="272" r:id="rId6"/>
    <p:sldId id="273" r:id="rId7"/>
    <p:sldId id="266" r:id="rId8"/>
    <p:sldId id="265" r:id="rId9"/>
    <p:sldId id="267" r:id="rId10"/>
    <p:sldId id="274" r:id="rId11"/>
    <p:sldId id="275" r:id="rId12"/>
    <p:sldId id="276" r:id="rId13"/>
    <p:sldId id="268" r:id="rId14"/>
    <p:sldId id="270" r:id="rId15"/>
    <p:sldId id="271" r:id="rId16"/>
    <p:sldId id="261" r:id="rId17"/>
    <p:sldId id="26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9ED5-EFD4-4C90-8F4C-D05B7F789AFC}" type="datetimeFigureOut">
              <a:rPr lang="es-CO" smtClean="0"/>
              <a:pPr/>
              <a:t>06/09/2015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FCF7-FA14-4503-9924-0650BCDF4C3A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9ED5-EFD4-4C90-8F4C-D05B7F789AFC}" type="datetimeFigureOut">
              <a:rPr lang="es-CO" smtClean="0"/>
              <a:pPr/>
              <a:t>06/09/2015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FCF7-FA14-4503-9924-0650BCDF4C3A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9ED5-EFD4-4C90-8F4C-D05B7F789AFC}" type="datetimeFigureOut">
              <a:rPr lang="es-CO" smtClean="0"/>
              <a:pPr/>
              <a:t>06/09/2015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FCF7-FA14-4503-9924-0650BCDF4C3A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9ED5-EFD4-4C90-8F4C-D05B7F789AFC}" type="datetimeFigureOut">
              <a:rPr lang="es-CO" smtClean="0"/>
              <a:pPr/>
              <a:t>06/09/2015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FCF7-FA14-4503-9924-0650BCDF4C3A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9ED5-EFD4-4C90-8F4C-D05B7F789AFC}" type="datetimeFigureOut">
              <a:rPr lang="es-CO" smtClean="0"/>
              <a:pPr/>
              <a:t>06/09/2015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FCF7-FA14-4503-9924-0650BCDF4C3A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9ED5-EFD4-4C90-8F4C-D05B7F789AFC}" type="datetimeFigureOut">
              <a:rPr lang="es-CO" smtClean="0"/>
              <a:pPr/>
              <a:t>06/09/2015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FCF7-FA14-4503-9924-0650BCDF4C3A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9ED5-EFD4-4C90-8F4C-D05B7F789AFC}" type="datetimeFigureOut">
              <a:rPr lang="es-CO" smtClean="0"/>
              <a:pPr/>
              <a:t>06/09/2015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FCF7-FA14-4503-9924-0650BCDF4C3A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9ED5-EFD4-4C90-8F4C-D05B7F789AFC}" type="datetimeFigureOut">
              <a:rPr lang="es-CO" smtClean="0"/>
              <a:pPr/>
              <a:t>06/09/2015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FCF7-FA14-4503-9924-0650BCDF4C3A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9ED5-EFD4-4C90-8F4C-D05B7F789AFC}" type="datetimeFigureOut">
              <a:rPr lang="es-CO" smtClean="0"/>
              <a:pPr/>
              <a:t>06/09/2015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FCF7-FA14-4503-9924-0650BCDF4C3A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9ED5-EFD4-4C90-8F4C-D05B7F789AFC}" type="datetimeFigureOut">
              <a:rPr lang="es-CO" smtClean="0"/>
              <a:pPr/>
              <a:t>06/09/2015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FCF7-FA14-4503-9924-0650BCDF4C3A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9ED5-EFD4-4C90-8F4C-D05B7F789AFC}" type="datetimeFigureOut">
              <a:rPr lang="es-CO" smtClean="0"/>
              <a:pPr/>
              <a:t>06/09/2015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E06FCF7-FA14-4503-9924-0650BCDF4C3A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139ED5-EFD4-4C90-8F4C-D05B7F789AFC}" type="datetimeFigureOut">
              <a:rPr lang="es-CO" smtClean="0"/>
              <a:pPr/>
              <a:t>06/09/2015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06FCF7-FA14-4503-9924-0650BCDF4C3A}" type="slidenum">
              <a:rPr lang="es-CO" smtClean="0"/>
              <a:pPr/>
              <a:t>‹#›</a:t>
            </a:fld>
            <a:endParaRPr lang="es-CO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692696"/>
            <a:ext cx="8215064" cy="5616624"/>
          </a:xfrm>
        </p:spPr>
        <p:txBody>
          <a:bodyPr>
            <a:normAutofit/>
          </a:bodyPr>
          <a:lstStyle/>
          <a:p>
            <a:pPr algn="ctr"/>
            <a:endParaRPr lang="es-CO" dirty="0" smtClean="0"/>
          </a:p>
          <a:p>
            <a:pPr algn="ctr"/>
            <a:r>
              <a:rPr lang="es-CO" sz="5400" i="1" u="sng" dirty="0" smtClean="0"/>
              <a:t>UML</a:t>
            </a:r>
            <a:r>
              <a:rPr lang="es-CO" sz="5400" dirty="0" smtClean="0"/>
              <a:t>:</a:t>
            </a:r>
            <a:br>
              <a:rPr lang="es-CO" sz="5400" dirty="0" smtClean="0"/>
            </a:br>
            <a:endParaRPr lang="es-CO" sz="5400" dirty="0" smtClean="0"/>
          </a:p>
          <a:p>
            <a:pPr algn="l"/>
            <a:r>
              <a:rPr lang="es-CO" sz="5400" dirty="0" smtClean="0"/>
              <a:t>- Diagrama de casos de uso</a:t>
            </a:r>
            <a:br>
              <a:rPr lang="es-CO" sz="5400" dirty="0" smtClean="0"/>
            </a:br>
            <a:r>
              <a:rPr lang="es-CO" sz="5400" dirty="0" smtClean="0"/>
              <a:t/>
            </a:r>
            <a:br>
              <a:rPr lang="es-CO" sz="5400" dirty="0" smtClean="0"/>
            </a:br>
            <a:r>
              <a:rPr lang="es-CO" sz="5400" dirty="0" smtClean="0"/>
              <a:t>- Herramientas case</a:t>
            </a:r>
          </a:p>
          <a:p>
            <a:pPr algn="ctr"/>
            <a:endParaRPr lang="es-CO" dirty="0" smtClean="0"/>
          </a:p>
          <a:p>
            <a:pPr algn="ctr"/>
            <a:endParaRPr lang="es-CO" dirty="0" smtClean="0"/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b="1" dirty="0" err="1" smtClean="0"/>
              <a:t>Ejemplo</a:t>
            </a:r>
            <a:r>
              <a:rPr lang="en-US" sz="2700" b="1" dirty="0" smtClean="0"/>
              <a:t> de </a:t>
            </a:r>
            <a:r>
              <a:rPr lang="en-US" sz="2700" b="1" dirty="0" err="1" smtClean="0"/>
              <a:t>una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máquina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expendedora</a:t>
            </a:r>
            <a:r>
              <a:rPr lang="en-US" sz="2700" b="1" dirty="0" smtClean="0"/>
              <a:t> de café</a:t>
            </a:r>
            <a:br>
              <a:rPr lang="en-US" sz="2700" b="1" dirty="0" smtClean="0"/>
            </a:br>
            <a:r>
              <a:rPr lang="en-US" sz="2700" b="1" i="1" dirty="0" err="1" smtClean="0"/>
              <a:t>Modelado</a:t>
            </a:r>
            <a:r>
              <a:rPr lang="en-US" sz="2700" b="1" i="1" dirty="0" smtClean="0"/>
              <a:t> de </a:t>
            </a:r>
            <a:r>
              <a:rPr lang="en-US" sz="2700" b="1" i="1" dirty="0" err="1" smtClean="0"/>
              <a:t>requisitos</a:t>
            </a:r>
            <a:endParaRPr lang="en-US" sz="2700" i="1" dirty="0"/>
          </a:p>
        </p:txBody>
      </p:sp>
      <p:pic>
        <p:nvPicPr>
          <p:cNvPr id="4" name="Content Placeholder 3" descr="UMLCasosUsoMaquinaCafe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785060"/>
            <a:ext cx="6192688" cy="50729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Interpretación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dirty="0" smtClean="0"/>
              <a:t>	Existen dos actores:  - Recordemos que los actores son los sujetos de las acciones que representan los casos de uso-.  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>
                <a:solidFill>
                  <a:srgbClr val="FF0000"/>
                </a:solidFill>
              </a:rPr>
              <a:t>Cliente</a:t>
            </a:r>
            <a:r>
              <a:rPr lang="es-ES" dirty="0" smtClean="0"/>
              <a:t>.  Es el que obtiene el café de la máquina.  Realiza las acciones siguientes:</a:t>
            </a:r>
          </a:p>
          <a:p>
            <a:pPr lvl="1"/>
            <a:r>
              <a:rPr lang="es-ES" dirty="0" smtClean="0"/>
              <a:t>Entrega el dinero.</a:t>
            </a:r>
          </a:p>
          <a:p>
            <a:pPr lvl="1"/>
            <a:r>
              <a:rPr lang="es-ES" dirty="0" smtClean="0"/>
              <a:t>Escoge el producto.</a:t>
            </a:r>
          </a:p>
          <a:p>
            <a:pPr lvl="1"/>
            <a:r>
              <a:rPr lang="es-ES" dirty="0" smtClean="0"/>
              <a:t>Escoge el azúcar.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>
                <a:solidFill>
                  <a:srgbClr val="FF0000"/>
                </a:solidFill>
              </a:rPr>
              <a:t>Máquina</a:t>
            </a:r>
            <a:r>
              <a:rPr lang="es-ES" dirty="0" smtClean="0"/>
              <a:t>.  Es el actor que realiza las funciones que ponen a disposición del cliente el café.  La máquina realiza las siguientes acciones:</a:t>
            </a:r>
          </a:p>
          <a:p>
            <a:pPr lvl="1"/>
            <a:r>
              <a:rPr lang="es-ES" dirty="0" smtClean="0"/>
              <a:t>Prepara el producto.</a:t>
            </a:r>
          </a:p>
          <a:p>
            <a:pPr lvl="1"/>
            <a:r>
              <a:rPr lang="es-ES" dirty="0" smtClean="0"/>
              <a:t>Entrega el producto</a:t>
            </a:r>
          </a:p>
          <a:p>
            <a:pPr lvl="1"/>
            <a:r>
              <a:rPr lang="es-ES" dirty="0" smtClean="0"/>
              <a:t>Devuelve el cambio</a:t>
            </a:r>
          </a:p>
          <a:p>
            <a:pPr lvl="1"/>
            <a:r>
              <a:rPr lang="es-ES" dirty="0" smtClean="0"/>
              <a:t>Imprime el recibo.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Interpretación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Autofit/>
          </a:bodyPr>
          <a:lstStyle/>
          <a:p>
            <a:r>
              <a:rPr lang="es-ES" sz="2000" dirty="0" smtClean="0"/>
              <a:t>Relaciones de inclusión</a:t>
            </a:r>
            <a:r>
              <a:rPr lang="es-ES" sz="1800" dirty="0" smtClean="0"/>
              <a:t>.</a:t>
            </a:r>
            <a:br>
              <a:rPr lang="es-ES" sz="1800" dirty="0" smtClean="0"/>
            </a:b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1800" dirty="0" smtClean="0"/>
              <a:t>El caso de uso "Entrega de producto" incluye la preparación del mismo ya que si </a:t>
            </a:r>
            <a:r>
              <a:rPr lang="es-ES" sz="1800" dirty="0" err="1" smtClean="0"/>
              <a:t>nó</a:t>
            </a:r>
            <a:r>
              <a:rPr lang="es-ES" sz="1800" dirty="0" smtClean="0"/>
              <a:t>, no se podría entregar.  Así "Entrega producto" incluye "Prepara producto".</a:t>
            </a:r>
            <a:br>
              <a:rPr lang="es-ES" sz="1800" dirty="0" smtClean="0"/>
            </a:br>
            <a:r>
              <a:rPr lang="es-ES" sz="1800" dirty="0" smtClean="0"/>
              <a:t>El caso de uso "Prepara producto" incluye "escoge producto" y "Escoge azúcar" ya que no se podría realizar la primera sin estas.</a:t>
            </a:r>
            <a:br>
              <a:rPr lang="es-ES" sz="1800" dirty="0" smtClean="0"/>
            </a:br>
            <a:endParaRPr lang="es-ES" sz="1800" dirty="0" smtClean="0"/>
          </a:p>
          <a:p>
            <a:r>
              <a:rPr lang="es-ES" sz="2000" dirty="0" smtClean="0"/>
              <a:t>Relaciones de extensión.</a:t>
            </a:r>
            <a:r>
              <a:rPr lang="es-ES" sz="1800" dirty="0" smtClean="0"/>
              <a:t/>
            </a:r>
            <a:br>
              <a:rPr lang="es-ES" sz="1800" dirty="0" smtClean="0"/>
            </a:br>
            <a:endParaRPr lang="es-ES" sz="1800" dirty="0" smtClean="0"/>
          </a:p>
          <a:p>
            <a:pPr>
              <a:buNone/>
            </a:pPr>
            <a:r>
              <a:rPr lang="es-ES" sz="1800" dirty="0" smtClean="0"/>
              <a:t>	El caso de uso "Devuelve cambio" e "Imprime recibo" extienden "Entrega producto" ya que se realizan una vez hecho este.</a:t>
            </a:r>
            <a:br>
              <a:rPr lang="es-ES" sz="1800" dirty="0" smtClean="0"/>
            </a:br>
            <a:endParaRPr lang="es-ES" sz="1800" dirty="0" smtClean="0"/>
          </a:p>
          <a:p>
            <a:r>
              <a:rPr lang="es-ES" sz="2000" dirty="0" smtClean="0"/>
              <a:t>Relaciones de comunicación.</a:t>
            </a: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1800" dirty="0" smtClean="0"/>
              <a:t/>
            </a:r>
            <a:br>
              <a:rPr lang="es-ES" sz="1800" dirty="0" smtClean="0"/>
            </a:br>
            <a:r>
              <a:rPr lang="es-ES" sz="1800" dirty="0" smtClean="0"/>
              <a:t>Los casos de uso "Entrega dinero" "Escoge producto" y "Escoge azúcar" son realizados por cliente y por tanto se comunican con él.  De la misma forma "Prepara producto" y "Entrega producto" se comunican con la máquina.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76064"/>
          </a:xfrm>
        </p:spPr>
        <p:txBody>
          <a:bodyPr>
            <a:normAutofit/>
          </a:bodyPr>
          <a:lstStyle/>
          <a:p>
            <a:r>
              <a:rPr lang="es-AR" sz="2400" dirty="0" smtClean="0"/>
              <a:t>2.-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992888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a_Casos_de_Uso_Facturac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80834"/>
            <a:ext cx="9144000" cy="6477166"/>
          </a:xfrm>
        </p:spPr>
      </p:pic>
      <p:sp>
        <p:nvSpPr>
          <p:cNvPr id="3" name="TextBox 2"/>
          <p:cNvSpPr txBox="1"/>
          <p:nvPr/>
        </p:nvSpPr>
        <p:spPr>
          <a:xfrm>
            <a:off x="395536" y="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3.-</a:t>
            </a:r>
            <a:endParaRPr lang="en-U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a_Casos_de_Uso_Cajero_Automatic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99172" cy="6858000"/>
          </a:xfrm>
        </p:spPr>
      </p:pic>
      <p:sp>
        <p:nvSpPr>
          <p:cNvPr id="3" name="TextBox 2"/>
          <p:cNvSpPr txBox="1"/>
          <p:nvPr/>
        </p:nvSpPr>
        <p:spPr>
          <a:xfrm>
            <a:off x="395536" y="2606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4.-</a:t>
            </a:r>
            <a:endParaRPr lang="en-US" sz="2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Herramientas case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CO" sz="2000" dirty="0" smtClean="0">
                <a:latin typeface="Gill Sans MT" pitchFamily="34" charset="0"/>
                <a:cs typeface="Arial" pitchFamily="34" charset="0"/>
              </a:rPr>
              <a:t>	Las Herramientas CASE </a:t>
            </a:r>
            <a:r>
              <a:rPr lang="en-US" sz="2000" dirty="0" smtClean="0"/>
              <a:t>(Computer Aided Software Engineering, </a:t>
            </a:r>
            <a:r>
              <a:rPr lang="en-US" sz="2000" dirty="0" err="1" smtClean="0"/>
              <a:t>Ingeniería</a:t>
            </a:r>
            <a:r>
              <a:rPr lang="en-US" sz="2000" dirty="0" smtClean="0"/>
              <a:t> de Software </a:t>
            </a:r>
            <a:r>
              <a:rPr lang="en-US" sz="2000" dirty="0" err="1" smtClean="0"/>
              <a:t>Asistida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Computadora</a:t>
            </a:r>
            <a:r>
              <a:rPr lang="en-US" sz="2000" dirty="0" smtClean="0"/>
              <a:t>) </a:t>
            </a:r>
            <a:r>
              <a:rPr lang="es-CO" sz="2000" dirty="0" smtClean="0">
                <a:latin typeface="Gill Sans MT" pitchFamily="34" charset="0"/>
                <a:cs typeface="Arial" pitchFamily="34" charset="0"/>
              </a:rPr>
              <a:t>se pueden interpretar como un conjunto de programas de ayuda que dan asistencia a los analistas, ingenieros de software y desarrolladores, durante todos los pasos del Ciclo de Vida de desarrollo de un Software. Como es sabido, los estados en el Ciclo de Vida de desarrollo de un Software son:</a:t>
            </a:r>
          </a:p>
          <a:p>
            <a:endParaRPr lang="es-CO" sz="2000" dirty="0" smtClean="0">
              <a:latin typeface="Gill Sans MT" pitchFamily="34" charset="0"/>
              <a:cs typeface="Arial" pitchFamily="34" charset="0"/>
            </a:endParaRPr>
          </a:p>
          <a:p>
            <a:r>
              <a:rPr lang="es-CO" sz="2000" dirty="0" smtClean="0">
                <a:latin typeface="Gill Sans MT" pitchFamily="34" charset="0"/>
                <a:cs typeface="Arial" pitchFamily="34" charset="0"/>
              </a:rPr>
              <a:t>Investigación Preliminar </a:t>
            </a:r>
          </a:p>
          <a:p>
            <a:r>
              <a:rPr lang="es-CO" sz="2000" dirty="0" smtClean="0">
                <a:latin typeface="Gill Sans MT" pitchFamily="34" charset="0"/>
                <a:cs typeface="Arial" pitchFamily="34" charset="0"/>
              </a:rPr>
              <a:t>Análisis</a:t>
            </a:r>
          </a:p>
          <a:p>
            <a:r>
              <a:rPr lang="es-CO" sz="2000" dirty="0" smtClean="0">
                <a:latin typeface="Gill Sans MT" pitchFamily="34" charset="0"/>
                <a:cs typeface="Arial" pitchFamily="34" charset="0"/>
              </a:rPr>
              <a:t>Diseño </a:t>
            </a:r>
          </a:p>
          <a:p>
            <a:r>
              <a:rPr lang="es-CO" sz="2000" dirty="0" smtClean="0">
                <a:latin typeface="Gill Sans MT" pitchFamily="34" charset="0"/>
                <a:cs typeface="Arial" pitchFamily="34" charset="0"/>
              </a:rPr>
              <a:t>Implementación </a:t>
            </a:r>
          </a:p>
          <a:p>
            <a:r>
              <a:rPr lang="es-CO" sz="2000" dirty="0" smtClean="0">
                <a:latin typeface="Gill Sans MT" pitchFamily="34" charset="0"/>
                <a:cs typeface="Arial" pitchFamily="34" charset="0"/>
              </a:rPr>
              <a:t>Instalación.</a:t>
            </a:r>
            <a:endParaRPr lang="es-CO" sz="2000" dirty="0">
              <a:latin typeface="Gill Sans MT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s-CO" dirty="0" smtClean="0"/>
          </a:p>
          <a:p>
            <a:pPr>
              <a:buNone/>
            </a:pPr>
            <a:r>
              <a:rPr lang="es-CO" sz="4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Estructura general de una herramienta case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r>
              <a:rPr lang="es-CO" dirty="0" smtClean="0"/>
              <a:t>La estructura CASE se basa en la siguiente terminología:</a:t>
            </a:r>
          </a:p>
          <a:p>
            <a:pPr>
              <a:buNone/>
            </a:pPr>
            <a:endParaRPr lang="es-CO" dirty="0" smtClean="0"/>
          </a:p>
          <a:p>
            <a:r>
              <a:rPr lang="es-CO" sz="2400" u="sng" dirty="0" smtClean="0">
                <a:solidFill>
                  <a:srgbClr val="FF0000"/>
                </a:solidFill>
                <a:latin typeface="Gill Sans MT" pitchFamily="34" charset="0"/>
                <a:cs typeface="Arial" pitchFamily="34" charset="0"/>
              </a:rPr>
              <a:t>CASE de alto nivel: </a:t>
            </a:r>
            <a:r>
              <a:rPr lang="es-CO" sz="2400" dirty="0" smtClean="0">
                <a:latin typeface="Gill Sans MT" pitchFamily="34" charset="0"/>
                <a:cs typeface="Arial" pitchFamily="34" charset="0"/>
              </a:rPr>
              <a:t>son aquellas herramientas que automatizan o apoyan las fases finales o superiores del ciclo de vida del desarrollo de sistemas como la planificación de sistemas, el análisis de sistemas y el diseño de sistemas.</a:t>
            </a:r>
            <a:br>
              <a:rPr lang="es-CO" sz="2400" dirty="0" smtClean="0">
                <a:latin typeface="Gill Sans MT" pitchFamily="34" charset="0"/>
                <a:cs typeface="Arial" pitchFamily="34" charset="0"/>
              </a:rPr>
            </a:br>
            <a:endParaRPr lang="es-CO" sz="2400" dirty="0" smtClean="0">
              <a:latin typeface="Gill Sans MT" pitchFamily="34" charset="0"/>
              <a:cs typeface="Arial" pitchFamily="34" charset="0"/>
            </a:endParaRPr>
          </a:p>
          <a:p>
            <a:r>
              <a:rPr lang="es-CO" sz="2400" u="sng" dirty="0" smtClean="0">
                <a:solidFill>
                  <a:srgbClr val="FF0000"/>
                </a:solidFill>
                <a:latin typeface="Gill Sans MT" pitchFamily="34" charset="0"/>
                <a:cs typeface="Arial" pitchFamily="34" charset="0"/>
              </a:rPr>
              <a:t>CASE de bajo nivel</a:t>
            </a:r>
            <a:r>
              <a:rPr lang="es-CO" sz="2400" dirty="0" smtClean="0">
                <a:solidFill>
                  <a:srgbClr val="FF0000"/>
                </a:solidFill>
                <a:latin typeface="Gill Sans MT" pitchFamily="34" charset="0"/>
                <a:cs typeface="Arial" pitchFamily="34" charset="0"/>
              </a:rPr>
              <a:t>: </a:t>
            </a:r>
            <a:r>
              <a:rPr lang="es-CO" sz="2400" dirty="0" smtClean="0">
                <a:latin typeface="Gill Sans MT" pitchFamily="34" charset="0"/>
                <a:cs typeface="Arial" pitchFamily="34" charset="0"/>
              </a:rPr>
              <a:t>son aquellas herramientas que automatizan o apoyan las fases finales o inferiores del ciclo de vida como el diseño detallado de sistemas, la implantación de sistemas y el soporte de sistemas. </a:t>
            </a:r>
            <a:br>
              <a:rPr lang="es-CO" sz="2400" dirty="0" smtClean="0">
                <a:latin typeface="Gill Sans MT" pitchFamily="34" charset="0"/>
                <a:cs typeface="Arial" pitchFamily="34" charset="0"/>
              </a:rPr>
            </a:br>
            <a:endParaRPr lang="es-CO" sz="2400" dirty="0" smtClean="0">
              <a:latin typeface="Gill Sans MT" pitchFamily="34" charset="0"/>
              <a:cs typeface="Arial" pitchFamily="34" charset="0"/>
            </a:endParaRPr>
          </a:p>
          <a:p>
            <a:r>
              <a:rPr lang="es-CO" sz="2400" u="sng" dirty="0" smtClean="0">
                <a:solidFill>
                  <a:srgbClr val="FF0000"/>
                </a:solidFill>
                <a:latin typeface="Gill Sans MT" pitchFamily="34" charset="0"/>
                <a:cs typeface="Arial" pitchFamily="34" charset="0"/>
              </a:rPr>
              <a:t>CASE cruzado de ciclo de vida</a:t>
            </a:r>
            <a:r>
              <a:rPr lang="es-CO" sz="2400" dirty="0" smtClean="0">
                <a:latin typeface="Gill Sans MT" pitchFamily="34" charset="0"/>
                <a:cs typeface="Arial" pitchFamily="34" charset="0"/>
              </a:rPr>
              <a:t>: se aplica a aquellas herramientas que apoyan actividades que tienen lugar a lo largo de todo el ciclo de vida, se incluyen actividades como la gestión de proyectos y la estimación.</a:t>
            </a:r>
          </a:p>
          <a:p>
            <a:pPr>
              <a:buNone/>
            </a:pP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780696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Tipos de Herramientas CASE - </a:t>
            </a:r>
            <a:r>
              <a:rPr lang="es-ES" b="1" dirty="0" err="1" smtClean="0"/>
              <a:t>Erwin</a:t>
            </a:r>
            <a:endParaRPr lang="en-US" dirty="0"/>
          </a:p>
        </p:txBody>
      </p:sp>
      <p:pic>
        <p:nvPicPr>
          <p:cNvPr id="6" name="Picture 5" descr="erwin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525483"/>
            <a:ext cx="6963122" cy="5332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r>
              <a:rPr lang="es-ES" sz="2400" dirty="0" smtClean="0"/>
              <a:t>PLATINUM </a:t>
            </a:r>
            <a:r>
              <a:rPr lang="es-ES" sz="2400" dirty="0" err="1" smtClean="0">
                <a:solidFill>
                  <a:srgbClr val="FF0000"/>
                </a:solidFill>
              </a:rPr>
              <a:t>ERwin</a:t>
            </a:r>
            <a:r>
              <a:rPr lang="es-ES" sz="2400" dirty="0" smtClean="0"/>
              <a:t> es una herramienta de diseño de base de datos. </a:t>
            </a:r>
          </a:p>
          <a:p>
            <a:r>
              <a:rPr lang="es-ES" sz="2400" dirty="0" smtClean="0"/>
              <a:t>Brinda productividad en diseño, generación, y mantenimiento de aplicaciones. </a:t>
            </a:r>
          </a:p>
          <a:p>
            <a:r>
              <a:rPr lang="es-ES" sz="2400" dirty="0" smtClean="0"/>
              <a:t>Desde un modelo lógico de los requerimientos de información, hasta el modelo físico perfeccionado para las características específicas de la base de datos diseñada, </a:t>
            </a:r>
            <a:r>
              <a:rPr lang="es-ES" sz="2400" dirty="0" err="1" smtClean="0"/>
              <a:t>ERwin</a:t>
            </a:r>
            <a:r>
              <a:rPr lang="es-ES" sz="2400" dirty="0" smtClean="0"/>
              <a:t> permite visualizar la estructura, los elementos importantes, y optimizar el diseño de la base de datos. </a:t>
            </a:r>
          </a:p>
          <a:p>
            <a:r>
              <a:rPr lang="es-ES" sz="2400" dirty="0" smtClean="0"/>
              <a:t>Genera automáticamente las tablas y miles de líneas de </a:t>
            </a:r>
            <a:r>
              <a:rPr lang="es-ES" sz="2400" dirty="0" err="1" smtClean="0"/>
              <a:t>stored</a:t>
            </a:r>
            <a:r>
              <a:rPr lang="es-ES" sz="2400" dirty="0" smtClean="0"/>
              <a:t> </a:t>
            </a:r>
            <a:r>
              <a:rPr lang="es-ES" sz="2400" dirty="0" err="1" smtClean="0"/>
              <a:t>procedure</a:t>
            </a:r>
            <a:r>
              <a:rPr lang="es-ES" sz="2400" dirty="0" smtClean="0"/>
              <a:t> y </a:t>
            </a:r>
            <a:r>
              <a:rPr lang="es-ES" sz="2400" dirty="0" err="1" smtClean="0"/>
              <a:t>triggers</a:t>
            </a:r>
            <a:r>
              <a:rPr lang="es-ES" sz="2400" dirty="0" smtClean="0"/>
              <a:t> para los principales tipos de base de datos.</a:t>
            </a:r>
            <a:endParaRPr lang="es-ES" sz="24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UML (</a:t>
            </a:r>
            <a:r>
              <a:rPr lang="es-CO" i="1" dirty="0" smtClean="0"/>
              <a:t>Unified Modeling Lenguage)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CO" dirty="0" smtClean="0"/>
              <a:t> </a:t>
            </a:r>
          </a:p>
          <a:p>
            <a:pPr>
              <a:buNone/>
            </a:pPr>
            <a:r>
              <a:rPr lang="es-CO" dirty="0" smtClean="0"/>
              <a:t>Es un lenguaje gráfico para visualizar, especificar, construir y documentar un sistema.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r>
              <a:rPr lang="es-CO" dirty="0" smtClean="0"/>
              <a:t>UML no puede compararse con la programación estructurada, pues UML significa Lenguaje Unificado de Modelado, no es programación, solo se diagrama la realidad de una utilización en un requerimiento. </a:t>
            </a:r>
            <a:br>
              <a:rPr lang="es-CO" dirty="0" smtClean="0"/>
            </a:br>
            <a:endParaRPr lang="es-CO" dirty="0" smtClean="0"/>
          </a:p>
          <a:p>
            <a:pPr>
              <a:buNone/>
            </a:pPr>
            <a:r>
              <a:rPr lang="es-ES" dirty="0" smtClean="0"/>
              <a:t>UML ofrece un estándar para describir un "plano" del sistema (modelo), incluyendo aspectos conceptuales tales como procesos de negocio, funciones del sistema, y aspectos concretos como expresiones de lenguajes de programación, esquemas de bases de datos y componentes reutilizables.</a:t>
            </a:r>
            <a:br>
              <a:rPr lang="es-ES" dirty="0" smtClean="0"/>
            </a:b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36712"/>
            <a:ext cx="7488832" cy="360040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EasyCASE</a:t>
            </a:r>
            <a:endParaRPr lang="en-US" dirty="0"/>
          </a:p>
        </p:txBody>
      </p:sp>
      <p:pic>
        <p:nvPicPr>
          <p:cNvPr id="4" name="Content Placeholder 3" descr="easyca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422921"/>
            <a:ext cx="8208912" cy="543507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/>
          <a:lstStyle/>
          <a:p>
            <a:r>
              <a:rPr lang="es-ES" sz="2400" dirty="0" err="1" smtClean="0">
                <a:solidFill>
                  <a:srgbClr val="FF0000"/>
                </a:solidFill>
              </a:rPr>
              <a:t>EasyCASE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smtClean="0"/>
              <a:t>Profesional, es la herramienta fundamental para el centro de productos para procesos, </a:t>
            </a:r>
            <a:r>
              <a:rPr lang="es-ES" sz="2400" dirty="0" err="1" smtClean="0"/>
              <a:t>modelamiento</a:t>
            </a:r>
            <a:r>
              <a:rPr lang="es-ES" sz="2400" dirty="0" smtClean="0"/>
              <a:t> de datos y eventos, e Ingeniería de Base de Datos.</a:t>
            </a:r>
          </a:p>
          <a:p>
            <a:pPr>
              <a:buNone/>
            </a:pPr>
            <a:endParaRPr lang="es-ES" sz="2400" dirty="0" smtClean="0"/>
          </a:p>
          <a:p>
            <a:r>
              <a:rPr lang="es-ES" sz="2400" dirty="0" smtClean="0"/>
              <a:t>Es un producto para la generación de esquemas de base de datos e ingeniería inversa, trabaja para proveer una solución comprensible para el diseño, consistencia y documentación del sistema en conjunto.</a:t>
            </a:r>
            <a:endParaRPr lang="es-ES" sz="24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869560" cy="648072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Oracle </a:t>
            </a:r>
            <a:r>
              <a:rPr lang="es-ES" b="1" dirty="0" err="1" smtClean="0"/>
              <a:t>Designer</a:t>
            </a:r>
            <a:endParaRPr lang="en-US" dirty="0"/>
          </a:p>
        </p:txBody>
      </p:sp>
      <p:pic>
        <p:nvPicPr>
          <p:cNvPr id="4" name="Content Placeholder 3" descr="design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28288"/>
            <a:ext cx="8136904" cy="5429712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Oracle </a:t>
            </a:r>
            <a:r>
              <a:rPr lang="es-ES" dirty="0" err="1" smtClean="0">
                <a:solidFill>
                  <a:srgbClr val="FF0000"/>
                </a:solidFill>
              </a:rPr>
              <a:t>Designer</a:t>
            </a:r>
            <a:r>
              <a:rPr lang="es-ES" dirty="0" smtClean="0"/>
              <a:t> es un juego de herramientas para guardar las definiciones que necesita el usuario y automatizar la construcción rápida de aplicaciones cliente/servidor flexibles y gráficas. 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Integrado con Oracle </a:t>
            </a:r>
            <a:r>
              <a:rPr lang="es-ES" dirty="0" err="1" smtClean="0"/>
              <a:t>Developer</a:t>
            </a:r>
            <a:r>
              <a:rPr lang="es-ES" dirty="0" smtClean="0"/>
              <a:t>, Oracle </a:t>
            </a:r>
            <a:r>
              <a:rPr lang="es-ES" dirty="0" err="1" smtClean="0"/>
              <a:t>Designer</a:t>
            </a:r>
            <a:r>
              <a:rPr lang="es-ES" dirty="0" smtClean="0"/>
              <a:t> provee una solución para desarrollar sistemas empresariales cliente/servidor de segunda generación.</a:t>
            </a:r>
            <a:endParaRPr lang="es-E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PowerDesigner</a:t>
            </a:r>
            <a:endParaRPr lang="en-US" dirty="0"/>
          </a:p>
        </p:txBody>
      </p:sp>
      <p:pic>
        <p:nvPicPr>
          <p:cNvPr id="4" name="Content Placeholder 3" descr="powerdesigner_howto2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340768"/>
            <a:ext cx="8208912" cy="5373216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686800" cy="5343872"/>
          </a:xfrm>
        </p:spPr>
        <p:txBody>
          <a:bodyPr/>
          <a:lstStyle/>
          <a:p>
            <a:r>
              <a:rPr lang="es-ES" dirty="0" err="1" smtClean="0">
                <a:solidFill>
                  <a:srgbClr val="FF0000"/>
                </a:solidFill>
              </a:rPr>
              <a:t>PowerDesigner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es una suite de aplicaciones de </a:t>
            </a:r>
            <a:r>
              <a:rPr lang="es-ES" dirty="0" err="1" smtClean="0"/>
              <a:t>Powersoft</a:t>
            </a:r>
            <a:r>
              <a:rPr lang="es-ES" dirty="0" smtClean="0"/>
              <a:t>, para la construcción, diseño y modelado de datos a través de diversas aplicaciones.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Es la herramienta para el análisis, diseño inteligente y construcción sólida de una base de datos y un desarrollo orientado a modelos de datos a nivel físico y conceptual, que dan a los desarrolladores Cliente/Servidor la más firme base para aplicaciones de alto rendimiento.</a:t>
            </a:r>
            <a:endParaRPr lang="es-E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age002_l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372057"/>
            <a:ext cx="8136903" cy="548594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err="1" smtClean="0"/>
              <a:t>System</a:t>
            </a:r>
            <a:r>
              <a:rPr lang="es-ES" b="1" dirty="0" smtClean="0"/>
              <a:t> </a:t>
            </a:r>
            <a:r>
              <a:rPr lang="es-ES" b="1" dirty="0" err="1" smtClean="0"/>
              <a:t>Architect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>
            <a:norm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</a:rPr>
              <a:t>System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Architect</a:t>
            </a:r>
            <a:r>
              <a:rPr lang="es-ES" sz="2400" dirty="0" smtClean="0"/>
              <a:t> posee un repositorio único que integra todas las herramientas, y metodologías usadas. En la elaboración de los diagramas,</a:t>
            </a:r>
            <a:br>
              <a:rPr lang="es-ES" sz="2400" dirty="0" smtClean="0"/>
            </a:br>
            <a:endParaRPr lang="es-ES" sz="2400" dirty="0" smtClean="0"/>
          </a:p>
          <a:p>
            <a:r>
              <a:rPr lang="es-ES" sz="2400" dirty="0" smtClean="0"/>
              <a:t>El </a:t>
            </a:r>
            <a:r>
              <a:rPr lang="es-ES" sz="2400" dirty="0" err="1" smtClean="0"/>
              <a:t>System</a:t>
            </a:r>
            <a:r>
              <a:rPr lang="es-ES" sz="2400" dirty="0" smtClean="0"/>
              <a:t> </a:t>
            </a:r>
            <a:r>
              <a:rPr lang="es-ES" sz="2400" dirty="0" err="1" smtClean="0"/>
              <a:t>Architect</a:t>
            </a:r>
            <a:r>
              <a:rPr lang="es-ES" sz="2400" dirty="0" smtClean="0"/>
              <a:t> conecta directamente al diccionario de datos, los elementos asociados, </a:t>
            </a:r>
            <a:r>
              <a:rPr lang="es-ES" sz="2400" dirty="0" err="1" smtClean="0"/>
              <a:t>comentarios,reglas</a:t>
            </a:r>
            <a:r>
              <a:rPr lang="es-ES" sz="2400" dirty="0" smtClean="0"/>
              <a:t> de validaciones, normalización, etc.</a:t>
            </a:r>
            <a:br>
              <a:rPr lang="es-ES" sz="2400" dirty="0" smtClean="0"/>
            </a:br>
            <a:endParaRPr lang="es-ES" sz="2400" b="1" dirty="0" smtClean="0"/>
          </a:p>
          <a:p>
            <a:r>
              <a:rPr lang="es-ES" sz="2400" dirty="0" smtClean="0"/>
              <a:t>Posee control automático de diagramas y datos, normalizaciones y </a:t>
            </a:r>
            <a:r>
              <a:rPr lang="es-ES" sz="2400" dirty="0" err="1" smtClean="0"/>
              <a:t>balanceamiento</a:t>
            </a:r>
            <a:r>
              <a:rPr lang="es-ES" sz="2400" dirty="0" smtClean="0"/>
              <a:t> entre diagramas "Padre e Hijo", además de </a:t>
            </a:r>
            <a:r>
              <a:rPr lang="es-ES" sz="2400" dirty="0" err="1" smtClean="0"/>
              <a:t>balanceamiento</a:t>
            </a:r>
            <a:r>
              <a:rPr lang="es-ES" sz="2400" dirty="0" smtClean="0"/>
              <a:t> horizontal, que trabaja integrado con el diccionario de datos, asegurando la compatibilidad entre el Modelo de Datos y el Modelo Funcional.</a:t>
            </a:r>
            <a:endParaRPr lang="es-ES" sz="24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s-ES_tradnl" b="1" dirty="0" err="1" smtClean="0"/>
              <a:t>MagicDraw</a:t>
            </a:r>
            <a:endParaRPr lang="es-ES_tradnl" b="1" dirty="0"/>
          </a:p>
        </p:txBody>
      </p:sp>
      <p:pic>
        <p:nvPicPr>
          <p:cNvPr id="6" name="Content Placeholder 5" descr="magicdraw_uml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457400"/>
            <a:ext cx="7200800" cy="54006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MagicDraw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es una herramienta de modelaje con completas características UML, sin duda es una de las mejores herramientas CASE del mercado, que procura mantenerse además siempre al día con continuas actualizaciones. </a:t>
            </a:r>
          </a:p>
          <a:p>
            <a:endParaRPr lang="es-ES" dirty="0" smtClean="0"/>
          </a:p>
          <a:p>
            <a:r>
              <a:rPr lang="es-ES" dirty="0" smtClean="0"/>
              <a:t>Es desarrollada por No </a:t>
            </a:r>
            <a:r>
              <a:rPr lang="es-ES" dirty="0" err="1" smtClean="0"/>
              <a:t>Magic</a:t>
            </a:r>
            <a:r>
              <a:rPr lang="es-ES" dirty="0" smtClean="0"/>
              <a:t>, Inc. Implementada totalmente en JAVA. Diseñada para los analistas del negocio, los analistas del software, los programadores, los ingenieros de software, y los escritores de la documentación, esta herramienta de desarrollo dinámica y versátil facilita análisis y el diseño de los sistemas y de las bases de datos orientados objeto, posible derivación de modelos UML a través de códigos fuente escritos anteriormente y facilidad y rapidez para el cambio del dominio del modelado.</a:t>
            </a:r>
            <a:endParaRPr lang="es-E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casos de uso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CO" dirty="0" smtClean="0"/>
          </a:p>
          <a:p>
            <a:pPr>
              <a:buNone/>
            </a:pPr>
            <a:r>
              <a:rPr lang="es-CO" dirty="0" smtClean="0"/>
              <a:t>Un </a:t>
            </a:r>
            <a:r>
              <a:rPr lang="es-CO" b="1" dirty="0" smtClean="0"/>
              <a:t>caso de uso</a:t>
            </a:r>
            <a:r>
              <a:rPr lang="es-CO" dirty="0" smtClean="0"/>
              <a:t> es una técnica para la captura de requisitos potenciales de un nuevo sistema o una actualización de software.</a:t>
            </a:r>
          </a:p>
          <a:p>
            <a:pPr>
              <a:buNone/>
            </a:pPr>
            <a:endParaRPr lang="es-CO" dirty="0" smtClean="0"/>
          </a:p>
          <a:p>
            <a:pPr>
              <a:buNone/>
            </a:pPr>
            <a:r>
              <a:rPr lang="es-CO" dirty="0" smtClean="0"/>
              <a:t>Los diagramas de casos de uso sirven para especificar la comunicación y el comportamiento de un sistema mediante su interacción con los usuarios y/u otros sistemas.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err="1" smtClean="0"/>
              <a:t>Poseidon</a:t>
            </a:r>
            <a:endParaRPr lang="en-US" dirty="0"/>
          </a:p>
        </p:txBody>
      </p:sp>
      <p:pic>
        <p:nvPicPr>
          <p:cNvPr id="4" name="Content Placeholder 3" descr="poseid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240786"/>
            <a:ext cx="6696744" cy="5617214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s-ES" dirty="0" err="1" smtClean="0">
                <a:solidFill>
                  <a:srgbClr val="FF0000"/>
                </a:solidFill>
              </a:rPr>
              <a:t>Poseidon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es una herramienta para modelar cualquier clase de sistema, relacionado o no con programación por computadoras; el cual soporta diagramas UML, permite Generación de código para Java y exportación como HTM</a:t>
            </a:r>
            <a:endParaRPr lang="es-E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32449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s-CO" dirty="0" smtClean="0">
                <a:latin typeface="Gill Sans MT" pitchFamily="34" charset="0"/>
              </a:rPr>
              <a:t>Los </a:t>
            </a:r>
            <a:r>
              <a:rPr lang="es-CO" dirty="0" smtClean="0">
                <a:latin typeface="Gill Sans MT" pitchFamily="34" charset="0"/>
                <a:cs typeface="Arial" pitchFamily="34" charset="0"/>
              </a:rPr>
              <a:t>diagramas de casos de uso se utilizan para ilustrar los requerimientos del sistema al mostrar cómo reacciona a eventos que se producen en su ámbito o en él mismo.</a:t>
            </a:r>
          </a:p>
          <a:p>
            <a:pPr lvl="0">
              <a:buNone/>
            </a:pPr>
            <a:endParaRPr lang="es-CO" dirty="0" smtClean="0">
              <a:latin typeface="Gill Sans MT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dirty="0" smtClean="0">
                <a:latin typeface="Gill Sans MT" pitchFamily="34" charset="0"/>
              </a:rPr>
              <a:t>Las tres relaciones principales entre los casos de uso son soportadas por el estándar UML, el cual describe notación gráfica para esas relaciones:</a:t>
            </a:r>
          </a:p>
          <a:p>
            <a:pPr>
              <a:buNone/>
            </a:pPr>
            <a:endParaRPr lang="es-ES" dirty="0" smtClean="0">
              <a:latin typeface="Gill Sans MT" pitchFamily="34" charset="0"/>
            </a:endParaRPr>
          </a:p>
          <a:p>
            <a:r>
              <a:rPr lang="es-CO" dirty="0" smtClean="0">
                <a:latin typeface="Gill Sans MT" pitchFamily="34" charset="0"/>
              </a:rPr>
              <a:t>Inclusión</a:t>
            </a:r>
          </a:p>
          <a:p>
            <a:r>
              <a:rPr lang="es-CO" dirty="0" smtClean="0">
                <a:latin typeface="Gill Sans MT" pitchFamily="34" charset="0"/>
              </a:rPr>
              <a:t>Extensión</a:t>
            </a:r>
          </a:p>
          <a:p>
            <a:r>
              <a:rPr lang="es-CO" dirty="0" smtClean="0">
                <a:latin typeface="Gill Sans MT" pitchFamily="34" charset="0"/>
              </a:rPr>
              <a:t>Generalización </a:t>
            </a:r>
          </a:p>
          <a:p>
            <a:pPr lvl="0">
              <a:buNone/>
            </a:pPr>
            <a:endParaRPr lang="es-CO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endParaRPr lang="es-CO" dirty="0" smtClean="0"/>
          </a:p>
          <a:p>
            <a:pPr>
              <a:buNone/>
            </a:pP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s-AR" dirty="0" err="1" smtClean="0"/>
              <a:t>Simbologia</a:t>
            </a:r>
            <a:endParaRPr lang="en-US" dirty="0"/>
          </a:p>
        </p:txBody>
      </p:sp>
      <p:pic>
        <p:nvPicPr>
          <p:cNvPr id="4" name="Content Placeholder 3" descr="UMLCasosUsoElementos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988840"/>
            <a:ext cx="6504310" cy="44644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 fontScale="70000" lnSpcReduction="20000"/>
          </a:bodyPr>
          <a:lstStyle/>
          <a:p>
            <a:r>
              <a:rPr lang="es-ES" u="sng" dirty="0" smtClean="0"/>
              <a:t>Casos de uso</a:t>
            </a:r>
            <a:r>
              <a:rPr lang="es-ES" dirty="0" smtClean="0"/>
              <a:t>: representado por una elipse, cada caso de uso contiene un nombre, que </a:t>
            </a:r>
            <a:r>
              <a:rPr lang="es-ES" dirty="0" err="1" smtClean="0"/>
              <a:t>indiqua</a:t>
            </a:r>
            <a:r>
              <a:rPr lang="es-ES" dirty="0" smtClean="0"/>
              <a:t> </a:t>
            </a:r>
            <a:r>
              <a:rPr lang="es-ES" dirty="0" smtClean="0"/>
              <a:t>su funcionalidad. Los casos de uso pueden tener relaciones con otros caso de uso. Sus relaciones son:</a:t>
            </a:r>
            <a:br>
              <a:rPr lang="es-ES" dirty="0" smtClean="0"/>
            </a:br>
            <a:endParaRPr lang="es-ES" dirty="0" smtClean="0"/>
          </a:p>
          <a:p>
            <a:pPr lvl="1"/>
            <a:r>
              <a:rPr lang="es-ES" dirty="0" smtClean="0"/>
              <a:t>Inclusión: Representado por una flecha con línea discontinua y la palabra &lt;&lt;</a:t>
            </a:r>
            <a:r>
              <a:rPr lang="es-ES" dirty="0" err="1" smtClean="0"/>
              <a:t>include</a:t>
            </a:r>
            <a:r>
              <a:rPr lang="es-ES" dirty="0" smtClean="0"/>
              <a:t>&gt;&gt;.  A </a:t>
            </a:r>
            <a:r>
              <a:rPr lang="es-ES" dirty="0" err="1" smtClean="0"/>
              <a:t>include</a:t>
            </a:r>
            <a:r>
              <a:rPr lang="es-ES" dirty="0" smtClean="0"/>
              <a:t> B quiere decir que A incluye el caso de uso B.</a:t>
            </a:r>
          </a:p>
          <a:p>
            <a:pPr lvl="1">
              <a:buNone/>
            </a:pPr>
            <a:endParaRPr lang="es-ES" dirty="0" smtClean="0"/>
          </a:p>
          <a:p>
            <a:pPr lvl="1"/>
            <a:r>
              <a:rPr lang="es-ES" dirty="0" smtClean="0"/>
              <a:t>Extensión: Representado por una flecha con línea discontinua y la palabra &lt;&lt;</a:t>
            </a:r>
            <a:r>
              <a:rPr lang="es-ES" dirty="0" err="1" smtClean="0"/>
              <a:t>extends</a:t>
            </a:r>
            <a:r>
              <a:rPr lang="es-ES" dirty="0" smtClean="0"/>
              <a:t>&gt;&gt;. A </a:t>
            </a:r>
            <a:r>
              <a:rPr lang="es-ES" dirty="0" err="1" smtClean="0"/>
              <a:t>extends</a:t>
            </a:r>
            <a:r>
              <a:rPr lang="es-ES" dirty="0" smtClean="0"/>
              <a:t> B indica que A se usa en B. </a:t>
            </a:r>
            <a:br>
              <a:rPr lang="es-ES" dirty="0" smtClean="0"/>
            </a:br>
            <a:endParaRPr lang="es-ES" dirty="0" smtClean="0"/>
          </a:p>
          <a:p>
            <a:pPr lvl="1"/>
            <a:r>
              <a:rPr lang="es-ES" dirty="0" err="1" smtClean="0"/>
              <a:t>Generalizacion</a:t>
            </a:r>
            <a:r>
              <a:rPr lang="es-ES" dirty="0" smtClean="0"/>
              <a:t>: Representado por una flecha con línea continua. Es la típica relación de herencia A generaliza B quiere decir que B es un caso particular de A.</a:t>
            </a:r>
            <a:br>
              <a:rPr lang="es-ES" dirty="0" smtClean="0"/>
            </a:br>
            <a:endParaRPr lang="es-ES" dirty="0" smtClean="0"/>
          </a:p>
          <a:p>
            <a:r>
              <a:rPr lang="es-ES" u="sng" dirty="0" smtClean="0"/>
              <a:t>Actores: </a:t>
            </a:r>
            <a:r>
              <a:rPr lang="es-ES" dirty="0" smtClean="0"/>
              <a:t>se representan por un muñeco. Sus relaciones son:</a:t>
            </a:r>
          </a:p>
          <a:p>
            <a:pPr lvl="1"/>
            <a:r>
              <a:rPr lang="es-ES" dirty="0" smtClean="0"/>
              <a:t>Comunicación: Comunica un actor con un caso de uso, o con otro actor.</a:t>
            </a:r>
            <a:br>
              <a:rPr lang="es-ES" dirty="0" smtClean="0"/>
            </a:br>
            <a:endParaRPr lang="es-ES" dirty="0" smtClean="0"/>
          </a:p>
          <a:p>
            <a:r>
              <a:rPr lang="es-ES" u="sng" dirty="0" smtClean="0"/>
              <a:t>Límite del sistema</a:t>
            </a:r>
            <a:r>
              <a:rPr lang="es-ES" dirty="0" smtClean="0"/>
              <a:t>: Representado por un cuadro, identifica las diferentes partes del sistema y contiene los casos de uso que la forman.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5252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En su forma más simple, el caso de uso se obtiene hablando con los usuarios habituales y analizando con ellos las distintas cosas que deseen hacer con el sistema. Se debe abordar cada cosa discreta que quieran, darle un nombre y escribir un texto descriptivo breve (no más de unos cuantos párrafos).</a:t>
            </a:r>
          </a:p>
          <a:p>
            <a:endParaRPr lang="es-ES" sz="2000" dirty="0" smtClean="0"/>
          </a:p>
          <a:p>
            <a:r>
              <a:rPr lang="es-ES" sz="2000" dirty="0" smtClean="0"/>
              <a:t>Durante la elaboración, esto es todo lo que necesitará para empezar. No trate de tener todos los detalles justo desde el principio; los podrá obtener cuando los necesite. Sin embargo, si considera que un caso de uso dado tiene ramificaciones arquitectónicas de importancia, necesitará más detalles a la mano. La mayoría de los casos de uso se pueden detallar durante la iteración dada, a medida que se construyen.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 de uso: Síntesis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	Un caso de uso es, en esencia, una interacción típica entre un usuario y un sistema de cómputo.</a:t>
            </a:r>
          </a:p>
          <a:p>
            <a:endParaRPr lang="es-ES" dirty="0" smtClean="0"/>
          </a:p>
          <a:p>
            <a:r>
              <a:rPr lang="es-ES" dirty="0" smtClean="0"/>
              <a:t>El caso de uso capta alguna función visible para el usuario.</a:t>
            </a:r>
          </a:p>
          <a:p>
            <a:r>
              <a:rPr lang="es-ES" dirty="0" smtClean="0"/>
              <a:t>El caso de uso puede ser pequeño o grande.</a:t>
            </a:r>
          </a:p>
          <a:p>
            <a:r>
              <a:rPr lang="es-ES" dirty="0" smtClean="0"/>
              <a:t>El caso de uso logra un objetivo discreto para el usuario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es-AR" dirty="0" smtClean="0"/>
              <a:t>Ejemplos de Caso de uso: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19325"/>
            <a:ext cx="6707822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170080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1.- Caso simple interacción Usuario/Cajero</a:t>
            </a:r>
            <a:endParaRPr lang="en-U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3316</TotalTime>
  <Words>716</Words>
  <Application>Microsoft Office PowerPoint</Application>
  <PresentationFormat>On-screen Show (4:3)</PresentationFormat>
  <Paragraphs>104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Flujo</vt:lpstr>
      <vt:lpstr>Slide 1</vt:lpstr>
      <vt:lpstr>UML (Unified Modeling Lenguage)</vt:lpstr>
      <vt:lpstr>Diagrama de casos de uso </vt:lpstr>
      <vt:lpstr>Slide 4</vt:lpstr>
      <vt:lpstr>Simbologia</vt:lpstr>
      <vt:lpstr>Slide 6</vt:lpstr>
      <vt:lpstr>Slide 7</vt:lpstr>
      <vt:lpstr>Caso de uso: Síntesis</vt:lpstr>
      <vt:lpstr>Ejemplos de Caso de uso:</vt:lpstr>
      <vt:lpstr> Ejemplo de una máquina expendedora de café Modelado de requisitos</vt:lpstr>
      <vt:lpstr>Interpretación</vt:lpstr>
      <vt:lpstr>Interpretación</vt:lpstr>
      <vt:lpstr>2.-</vt:lpstr>
      <vt:lpstr>Slide 14</vt:lpstr>
      <vt:lpstr>Slide 15</vt:lpstr>
      <vt:lpstr>Herramientas case</vt:lpstr>
      <vt:lpstr>Slide 17</vt:lpstr>
      <vt:lpstr>Tipos de Herramientas CASE - Erwin</vt:lpstr>
      <vt:lpstr>Slide 19</vt:lpstr>
      <vt:lpstr>EasyCASE</vt:lpstr>
      <vt:lpstr>Slide 21</vt:lpstr>
      <vt:lpstr> Oracle Designer</vt:lpstr>
      <vt:lpstr>Slide 23</vt:lpstr>
      <vt:lpstr>  PowerDesigner</vt:lpstr>
      <vt:lpstr>Slide 25</vt:lpstr>
      <vt:lpstr> System Architect</vt:lpstr>
      <vt:lpstr>Slide 27</vt:lpstr>
      <vt:lpstr>MagicDraw</vt:lpstr>
      <vt:lpstr>Slide 29</vt:lpstr>
      <vt:lpstr> Poseidon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Jairo</dc:creator>
  <cp:lastModifiedBy>guille</cp:lastModifiedBy>
  <cp:revision>20</cp:revision>
  <dcterms:created xsi:type="dcterms:W3CDTF">2010-04-15T20:52:20Z</dcterms:created>
  <dcterms:modified xsi:type="dcterms:W3CDTF">2015-09-06T19:15:37Z</dcterms:modified>
</cp:coreProperties>
</file>