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notesMasterIdLst>
    <p:notesMasterId r:id="rId33"/>
  </p:notesMasterIdLst>
  <p:sldIdLst>
    <p:sldId id="323" r:id="rId2"/>
    <p:sldId id="257" r:id="rId3"/>
    <p:sldId id="297" r:id="rId4"/>
    <p:sldId id="258" r:id="rId5"/>
    <p:sldId id="298" r:id="rId6"/>
    <p:sldId id="260" r:id="rId7"/>
    <p:sldId id="299" r:id="rId8"/>
    <p:sldId id="261"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26"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27"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28"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29" name="PlaceHolder 5"/>
          <p:cNvSpPr>
            <a:spLocks noGrp="1"/>
          </p:cNvSpPr>
          <p:nvPr>
            <p:ph type="sldNum"/>
          </p:nvPr>
        </p:nvSpPr>
        <p:spPr>
          <a:xfrm>
            <a:off x="4399200" y="9555480"/>
            <a:ext cx="3372840" cy="502560"/>
          </a:xfrm>
          <a:prstGeom prst="rect">
            <a:avLst/>
          </a:prstGeom>
        </p:spPr>
        <p:txBody>
          <a:bodyPr lIns="0" tIns="0" rIns="0" bIns="0" anchor="b"/>
          <a:lstStyle/>
          <a:p>
            <a:pPr algn="r"/>
            <a:fld id="{5B327B75-E756-4186-AB64-66AD08363804}" type="slidenum">
              <a:rPr lang="en-US" sz="1400">
                <a:latin typeface="Times New Roman"/>
              </a:rPr>
              <a:t>‹Nº›</a:t>
            </a:fld>
            <a:endParaRPr/>
          </a:p>
        </p:txBody>
      </p:sp>
    </p:spTree>
    <p:extLst>
      <p:ext uri="{BB962C8B-B14F-4D97-AF65-F5344CB8AC3E}">
        <p14:creationId xmlns:p14="http://schemas.microsoft.com/office/powerpoint/2010/main" val="70466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11C41805-723F-4927-91A3-E3FA317D2F9D}" type="slidenum">
              <a:rPr lang="en-US" sz="1200">
                <a:latin typeface="Times New Roman"/>
              </a:rPr>
              <a:t>1</a:t>
            </a:fld>
            <a:endParaRPr/>
          </a:p>
        </p:txBody>
      </p:sp>
      <p:sp>
        <p:nvSpPr>
          <p:cNvPr id="93" name="PlaceHolder 2"/>
          <p:cNvSpPr>
            <a:spLocks noGrp="1"/>
          </p:cNvSpPr>
          <p:nvPr>
            <p:ph type="body"/>
          </p:nvPr>
        </p:nvSpPr>
        <p:spPr>
          <a:xfrm>
            <a:off x="685800" y="4343400"/>
            <a:ext cx="5485320" cy="4113720"/>
          </a:xfrm>
          <a:prstGeom prst="rect">
            <a:avLst/>
          </a:prstGeom>
        </p:spPr>
        <p:txBody>
          <a:bodyPr lIns="0" tIns="0" rIns="0" bIns="0"/>
          <a:lstStyle/>
          <a:p>
            <a:endParaRPr/>
          </a:p>
        </p:txBody>
      </p:sp>
    </p:spTree>
    <p:extLst>
      <p:ext uri="{BB962C8B-B14F-4D97-AF65-F5344CB8AC3E}">
        <p14:creationId xmlns:p14="http://schemas.microsoft.com/office/powerpoint/2010/main" val="104998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s-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F6247FF8-E019-4D5B-9CE9-ADC1D48E54F0}" type="datetimeFigureOut">
              <a:rPr lang="es-AR" smtClean="0"/>
              <a:t>12/10/2020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193800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F6247FF8-E019-4D5B-9CE9-ADC1D48E54F0}" type="datetimeFigureOut">
              <a:rPr lang="es-AR" smtClean="0"/>
              <a:t>12/10/2020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172695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F6247FF8-E019-4D5B-9CE9-ADC1D48E54F0}" type="datetimeFigureOut">
              <a:rPr lang="es-AR" smtClean="0"/>
              <a:t>12/10/2020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37663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F6247FF8-E019-4D5B-9CE9-ADC1D48E54F0}" type="datetimeFigureOut">
              <a:rPr lang="es-AR" smtClean="0"/>
              <a:t>12/10/2020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362373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s-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47FF8-E019-4D5B-9CE9-ADC1D48E54F0}" type="datetimeFigureOut">
              <a:rPr lang="es-AR" smtClean="0"/>
              <a:t>12/10/2020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18133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F6247FF8-E019-4D5B-9CE9-ADC1D48E54F0}" type="datetimeFigureOut">
              <a:rPr lang="es-AR" smtClean="0"/>
              <a:t>12/10/2020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285705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F6247FF8-E019-4D5B-9CE9-ADC1D48E54F0}" type="datetimeFigureOut">
              <a:rPr lang="es-AR" smtClean="0"/>
              <a:t>12/10/2020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237322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F6247FF8-E019-4D5B-9CE9-ADC1D48E54F0}" type="datetimeFigureOut">
              <a:rPr lang="es-AR" smtClean="0"/>
              <a:t>12/10/2020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29777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47FF8-E019-4D5B-9CE9-ADC1D48E54F0}" type="datetimeFigureOut">
              <a:rPr lang="es-AR" smtClean="0"/>
              <a:t>12/10/2020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7734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s-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247FF8-E019-4D5B-9CE9-ADC1D48E54F0}" type="datetimeFigureOut">
              <a:rPr lang="es-AR" smtClean="0"/>
              <a:t>12/10/2020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23475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s-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247FF8-E019-4D5B-9CE9-ADC1D48E54F0}" type="datetimeFigureOut">
              <a:rPr lang="es-AR" smtClean="0"/>
              <a:t>12/10/2020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7C16F68-440F-4503-B9F1-1646C9FA3C32}" type="slidenum">
              <a:rPr lang="es-AR" smtClean="0"/>
              <a:t>‹Nº›</a:t>
            </a:fld>
            <a:endParaRPr lang="es-AR"/>
          </a:p>
        </p:txBody>
      </p:sp>
    </p:spTree>
    <p:extLst>
      <p:ext uri="{BB962C8B-B14F-4D97-AF65-F5344CB8AC3E}">
        <p14:creationId xmlns:p14="http://schemas.microsoft.com/office/powerpoint/2010/main" val="217755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6247FF8-E019-4D5B-9CE9-ADC1D48E54F0}" type="datetimeFigureOut">
              <a:rPr lang="es-AR" smtClean="0"/>
              <a:t>12/10/2020</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C16F68-440F-4503-B9F1-1646C9FA3C32}" type="slidenum">
              <a:rPr lang="es-AR" smtClean="0"/>
              <a:t>‹Nº›</a:t>
            </a:fld>
            <a:endParaRPr lang="es-AR"/>
          </a:p>
        </p:txBody>
      </p:sp>
    </p:spTree>
    <p:extLst>
      <p:ext uri="{BB962C8B-B14F-4D97-AF65-F5344CB8AC3E}">
        <p14:creationId xmlns:p14="http://schemas.microsoft.com/office/powerpoint/2010/main" val="218907014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trategy.com/us/deskto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community.microstrategy.com/s/gallery?tabset-89baf=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456DC25B-258A-44D9-B6BD-B8B93D7780FE}"/>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s-AR" sz="2800" dirty="0">
                <a:solidFill>
                  <a:srgbClr val="9BBB59">
                    <a:lumMod val="75000"/>
                  </a:srgbClr>
                </a:solidFill>
                <a:latin typeface="Calibri"/>
              </a:rPr>
              <a:t>Escuela de Formación Continua</a:t>
            </a:r>
            <a:br>
              <a:rPr lang="es-AR" sz="2800" dirty="0">
                <a:solidFill>
                  <a:srgbClr val="9BBB59">
                    <a:lumMod val="75000"/>
                  </a:srgbClr>
                </a:solidFill>
                <a:latin typeface="Calibri"/>
              </a:rPr>
            </a:br>
            <a:r>
              <a:rPr lang="es-ES" sz="2800" dirty="0">
                <a:solidFill>
                  <a:srgbClr val="9BBB59">
                    <a:lumMod val="75000"/>
                  </a:srgbClr>
                </a:solidFill>
                <a:latin typeface="Calibri"/>
              </a:rPr>
              <a:t>Licenciatura en Gestión Tecnológica</a:t>
            </a:r>
          </a:p>
          <a:p>
            <a:pPr>
              <a:lnSpc>
                <a:spcPct val="120000"/>
              </a:lnSpc>
            </a:pPr>
            <a:br>
              <a:rPr lang="es-ES" sz="2800" dirty="0">
                <a:solidFill>
                  <a:srgbClr val="9BBB59">
                    <a:lumMod val="75000"/>
                  </a:srgbClr>
                </a:solidFill>
                <a:latin typeface="Calibri"/>
              </a:rPr>
            </a:br>
            <a:r>
              <a:rPr lang="es-ES" sz="5300" b="1" dirty="0">
                <a:solidFill>
                  <a:sysClr val="windowText" lastClr="000000"/>
                </a:solidFill>
                <a:latin typeface="Calibri"/>
              </a:rPr>
              <a:t>Explotación y administración</a:t>
            </a:r>
          </a:p>
          <a:p>
            <a:r>
              <a:rPr lang="es-ES" sz="5300" b="1" dirty="0">
                <a:solidFill>
                  <a:sysClr val="windowText" lastClr="000000"/>
                </a:solidFill>
                <a:latin typeface="Calibri"/>
              </a:rPr>
              <a:t>de Base de datos</a:t>
            </a:r>
          </a:p>
        </p:txBody>
      </p:sp>
      <p:sp>
        <p:nvSpPr>
          <p:cNvPr id="7" name="Rectangle 3">
            <a:extLst>
              <a:ext uri="{FF2B5EF4-FFF2-40B4-BE49-F238E27FC236}">
                <a16:creationId xmlns:a16="http://schemas.microsoft.com/office/drawing/2014/main" id="{4257135A-36CE-4ACE-9E6E-3AAD20F23B0B}"/>
              </a:ext>
            </a:extLst>
          </p:cNvPr>
          <p:cNvSpPr/>
          <p:nvPr/>
        </p:nvSpPr>
        <p:spPr>
          <a:xfrm>
            <a:off x="153045" y="2817846"/>
            <a:ext cx="8864345" cy="1015663"/>
          </a:xfrm>
          <a:prstGeom prst="rect">
            <a:avLst/>
          </a:prstGeom>
        </p:spPr>
        <p:txBody>
          <a:bodyPr wrap="square">
            <a:spAutoFit/>
          </a:bodyPr>
          <a:lstStyle/>
          <a:p>
            <a:pPr lvl="0" algn="ctr"/>
            <a:r>
              <a:rPr lang="es-ES" sz="6000" kern="0" dirty="0" err="1">
                <a:ln>
                  <a:solidFill>
                    <a:srgbClr val="5B9BD5"/>
                  </a:solidFill>
                </a:ln>
                <a:solidFill>
                  <a:srgbClr val="44546A"/>
                </a:solidFill>
              </a:rPr>
              <a:t>Microstrategy</a:t>
            </a:r>
            <a:r>
              <a:rPr lang="es-ES" sz="6000" kern="0" dirty="0">
                <a:ln>
                  <a:solidFill>
                    <a:srgbClr val="5B9BD5"/>
                  </a:solidFill>
                </a:ln>
                <a:solidFill>
                  <a:srgbClr val="44546A"/>
                </a:solidFill>
              </a:rPr>
              <a:t> Desktop</a:t>
            </a:r>
          </a:p>
        </p:txBody>
      </p:sp>
      <p:sp>
        <p:nvSpPr>
          <p:cNvPr id="8" name="2 Subtítulo">
            <a:extLst>
              <a:ext uri="{FF2B5EF4-FFF2-40B4-BE49-F238E27FC236}">
                <a16:creationId xmlns:a16="http://schemas.microsoft.com/office/drawing/2014/main" id="{9FDBB609-7817-4F5D-8BE5-3C06EB14837D}"/>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3568" y="0"/>
            <a:ext cx="7981193" cy="851144"/>
          </a:xfrm>
          <a:prstGeom prst="rect">
            <a:avLst/>
          </a:prstGeom>
        </p:spPr>
        <p:txBody>
          <a:bodyPr/>
          <a:lstStyle/>
          <a:p>
            <a:pPr algn="ctr"/>
            <a:r>
              <a:rPr lang="es-AR" sz="4400" kern="0" dirty="0">
                <a:solidFill>
                  <a:srgbClr val="572314"/>
                </a:solidFill>
                <a:latin typeface="Gill Sans MT"/>
              </a:rPr>
              <a:t>Navegación y componentes</a:t>
            </a:r>
            <a:endParaRPr lang="es-AR" sz="4400" kern="0" dirty="0">
              <a:solidFill>
                <a:sysClr val="windowText" lastClr="000000"/>
              </a:solidFill>
            </a:endParaRPr>
          </a:p>
        </p:txBody>
      </p:sp>
      <p:sp>
        <p:nvSpPr>
          <p:cNvPr id="5" name="2 Subtítulo"/>
          <p:cNvSpPr>
            <a:spLocks noGrp="1"/>
          </p:cNvSpPr>
          <p:nvPr>
            <p:ph type="subTitle" idx="1"/>
          </p:nvPr>
        </p:nvSpPr>
        <p:spPr>
          <a:xfrm>
            <a:off x="323528" y="851144"/>
            <a:ext cx="8362912" cy="1497736"/>
          </a:xfrm>
        </p:spPr>
        <p:txBody>
          <a:bodyPr anchor="t" anchorCtr="0">
            <a:normAutofit/>
          </a:bodyPr>
          <a:lstStyle/>
          <a:p>
            <a:pPr algn="l"/>
            <a:r>
              <a:rPr lang="es-ES" sz="2800" dirty="0"/>
              <a:t>Al colocar el cursor sobre la primera barra del panel de Ingresos en el tiempo se mostrará la siguiente información:</a:t>
            </a:r>
          </a:p>
          <a:p>
            <a:pPr algn="l"/>
            <a:endParaRPr lang="es-ES" sz="2800" dirty="0"/>
          </a:p>
          <a:p>
            <a:pPr algn="l"/>
            <a:endParaRPr lang="es-ES" sz="2800" dirty="0"/>
          </a:p>
        </p:txBody>
      </p:sp>
      <p:pic>
        <p:nvPicPr>
          <p:cNvPr id="3074" name="Picture 2" descr="C:\Users\jose\Desktop\Capturas\Snap 2017-10-11 at 10.25.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736022"/>
            <a:ext cx="3258951" cy="4936555"/>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499047" y="2708920"/>
            <a:ext cx="4649018" cy="2664296"/>
          </a:xfrm>
          <a:prstGeom prst="rect">
            <a:avLst/>
          </a:prstGeom>
          <a:noFill/>
        </p:spPr>
        <p:txBody>
          <a:bodyPr wrap="square" rtlCol="0">
            <a:noAutofit/>
          </a:bodyPr>
          <a:lstStyle/>
          <a:p>
            <a:r>
              <a:rPr lang="es-AR" sz="2800" dirty="0"/>
              <a:t>De la información mostrada podemos deducir que de acuerdo</a:t>
            </a:r>
            <a:r>
              <a:rPr lang="es-ES" sz="2800" dirty="0"/>
              <a:t> a los ingresos por semana, en la primera semana de 2016 la ganancia fue de $3118 y el costo $2543.</a:t>
            </a:r>
            <a:r>
              <a:rPr lang="es-AR" sz="2800" dirty="0"/>
              <a:t> </a:t>
            </a:r>
          </a:p>
        </p:txBody>
      </p:sp>
    </p:spTree>
    <p:extLst>
      <p:ext uri="{BB962C8B-B14F-4D97-AF65-F5344CB8AC3E}">
        <p14:creationId xmlns:p14="http://schemas.microsoft.com/office/powerpoint/2010/main" val="316150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124744"/>
            <a:ext cx="7200800" cy="5328591"/>
          </a:xfrm>
        </p:spPr>
        <p:txBody>
          <a:bodyPr anchor="t" anchorCtr="0">
            <a:noAutofit/>
          </a:bodyPr>
          <a:lstStyle/>
          <a:p>
            <a:pPr algn="l"/>
            <a:r>
              <a:rPr lang="es-ES" sz="2800" dirty="0"/>
              <a:t>El gráfico de barras utilizado es una interfaz sencilla con colores que permite al usuario entender como los costos acompañan a los ingresos. Sin embargo, si un usuario necesita entender rápidamente la trayectoria general de los costos, un gráfico de barras acompañado con uno de líneas podría ser una mejor opción para la visualización.</a:t>
            </a:r>
          </a:p>
          <a:p>
            <a:pPr algn="l"/>
            <a:endParaRPr lang="es-ES" sz="2800" dirty="0"/>
          </a:p>
          <a:p>
            <a:pPr algn="l"/>
            <a:r>
              <a:rPr lang="es-ES" sz="2800" dirty="0"/>
              <a:t>Las otras opciones para visualizaciones ubicadas en la galería de visualización en el lado derecho.</a:t>
            </a:r>
            <a:endParaRPr lang="es-AR" sz="2800" dirty="0"/>
          </a:p>
        </p:txBody>
      </p:sp>
      <p:sp>
        <p:nvSpPr>
          <p:cNvPr id="4" name="1 Título"/>
          <p:cNvSpPr txBox="1">
            <a:spLocks/>
          </p:cNvSpPr>
          <p:nvPr/>
        </p:nvSpPr>
        <p:spPr>
          <a:xfrm>
            <a:off x="1043608" y="273600"/>
            <a:ext cx="7642832" cy="851144"/>
          </a:xfrm>
          <a:prstGeom prst="rect">
            <a:avLst/>
          </a:prstGeom>
        </p:spPr>
        <p:txBody>
          <a:bodyPr/>
          <a:lstStyle/>
          <a:p>
            <a:r>
              <a:rPr lang="es-AR" sz="4400" kern="0" dirty="0">
                <a:solidFill>
                  <a:srgbClr val="572314"/>
                </a:solidFill>
                <a:latin typeface="Gill Sans MT"/>
              </a:rPr>
              <a:t>Navegación y componentes</a:t>
            </a:r>
            <a:endParaRPr lang="es-AR" sz="4400" kern="0" dirty="0">
              <a:solidFill>
                <a:sysClr val="windowText" lastClr="000000"/>
              </a:solidFill>
            </a:endParaRPr>
          </a:p>
        </p:txBody>
      </p:sp>
      <p:pic>
        <p:nvPicPr>
          <p:cNvPr id="4098" name="Picture 2" descr="C:\Users\jose\Desktop\Capturas\Snap 2017-10-11 at 10.43.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370" y="476672"/>
            <a:ext cx="794075" cy="561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0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3568" y="32048"/>
            <a:ext cx="7997259" cy="851144"/>
          </a:xfrm>
          <a:prstGeom prst="rect">
            <a:avLst/>
          </a:prstGeom>
        </p:spPr>
        <p:txBody>
          <a:bodyPr/>
          <a:lstStyle/>
          <a:p>
            <a:pPr algn="ctr"/>
            <a:r>
              <a:rPr lang="es-AR" sz="4400" kern="0" dirty="0">
                <a:solidFill>
                  <a:srgbClr val="572314"/>
                </a:solidFill>
                <a:latin typeface="Gill Sans MT"/>
              </a:rPr>
              <a:t>Navegación y componentes</a:t>
            </a:r>
            <a:endParaRPr lang="es-AR" sz="4400" kern="0" dirty="0">
              <a:solidFill>
                <a:sysClr val="windowText" lastClr="000000"/>
              </a:solidFill>
            </a:endParaRPr>
          </a:p>
        </p:txBody>
      </p:sp>
      <p:pic>
        <p:nvPicPr>
          <p:cNvPr id="5122" name="Picture 2" descr="C:\Users\jose\Desktop\Capturas\Snap 2017-10-11 at 10.56.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67968"/>
            <a:ext cx="8563592" cy="5205762"/>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539553" y="883193"/>
            <a:ext cx="7434258" cy="584775"/>
          </a:xfrm>
          <a:prstGeom prst="rect">
            <a:avLst/>
          </a:prstGeom>
          <a:noFill/>
        </p:spPr>
        <p:txBody>
          <a:bodyPr wrap="square" rtlCol="0">
            <a:spAutoFit/>
          </a:bodyPr>
          <a:lstStyle/>
          <a:p>
            <a:r>
              <a:rPr lang="es-AR" sz="3200" dirty="0"/>
              <a:t>El gráfico se vería de esta manera:</a:t>
            </a:r>
          </a:p>
        </p:txBody>
      </p:sp>
    </p:spTree>
    <p:extLst>
      <p:ext uri="{BB962C8B-B14F-4D97-AF65-F5344CB8AC3E}">
        <p14:creationId xmlns:p14="http://schemas.microsoft.com/office/powerpoint/2010/main" val="15211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9" y="908720"/>
            <a:ext cx="6336704" cy="5792976"/>
          </a:xfrm>
        </p:spPr>
        <p:txBody>
          <a:bodyPr anchor="t" anchorCtr="0">
            <a:noAutofit/>
          </a:bodyPr>
          <a:lstStyle/>
          <a:p>
            <a:pPr algn="l"/>
            <a:r>
              <a:rPr lang="es-ES" sz="2800" dirty="0"/>
              <a:t>Si se selecciona la flecha hacia abajo que se encuentra en la esquina superior derecha del panel. Aparece el siguiente menú desplegable.</a:t>
            </a:r>
            <a:endParaRPr lang="es-AR" sz="2800" dirty="0"/>
          </a:p>
          <a:p>
            <a:pPr algn="l"/>
            <a:endParaRPr lang="es-AR" sz="2600" dirty="0"/>
          </a:p>
          <a:p>
            <a:pPr marL="457200" indent="-457200" algn="l">
              <a:buFont typeface="Arial" panose="020B0604020202020204" pitchFamily="34" charset="0"/>
              <a:buChar char="•"/>
            </a:pPr>
            <a:r>
              <a:rPr lang="es-AR" sz="2600" dirty="0"/>
              <a:t>La primera opción permite cambiar la visualización.</a:t>
            </a:r>
          </a:p>
          <a:p>
            <a:pPr marL="457200" indent="-457200" algn="l">
              <a:buFont typeface="Arial" panose="020B0604020202020204" pitchFamily="34" charset="0"/>
              <a:buChar char="•"/>
            </a:pPr>
            <a:r>
              <a:rPr lang="es-AR" sz="2600" dirty="0"/>
              <a:t>La segunda opción permite cambiar la forma de los objetos.</a:t>
            </a:r>
          </a:p>
          <a:p>
            <a:pPr marL="457200" indent="-457200" algn="l">
              <a:buFont typeface="Arial" panose="020B0604020202020204" pitchFamily="34" charset="0"/>
              <a:buChar char="•"/>
            </a:pPr>
            <a:r>
              <a:rPr lang="es-AR" sz="2600" dirty="0"/>
              <a:t>Las otras opciones se refieren a los datos utilizados para construir el </a:t>
            </a:r>
            <a:r>
              <a:rPr lang="es-AR" sz="2600" dirty="0" err="1"/>
              <a:t>dataset</a:t>
            </a:r>
            <a:r>
              <a:rPr lang="es-AR" sz="2600" dirty="0"/>
              <a:t>, que como ya mencionamos es la base de esta visualización.</a:t>
            </a:r>
          </a:p>
        </p:txBody>
      </p:sp>
      <p:sp>
        <p:nvSpPr>
          <p:cNvPr id="4" name="1 Título"/>
          <p:cNvSpPr txBox="1">
            <a:spLocks/>
          </p:cNvSpPr>
          <p:nvPr/>
        </p:nvSpPr>
        <p:spPr>
          <a:xfrm>
            <a:off x="539552" y="-12483"/>
            <a:ext cx="8111697" cy="851144"/>
          </a:xfrm>
          <a:prstGeom prst="rect">
            <a:avLst/>
          </a:prstGeom>
        </p:spPr>
        <p:txBody>
          <a:bodyPr/>
          <a:lstStyle/>
          <a:p>
            <a:pPr algn="ctr"/>
            <a:r>
              <a:rPr lang="es-AR" sz="4400" kern="0" dirty="0">
                <a:solidFill>
                  <a:srgbClr val="572314"/>
                </a:solidFill>
                <a:latin typeface="Gill Sans MT"/>
              </a:rPr>
              <a:t>Navegación y componentes</a:t>
            </a:r>
            <a:endParaRPr lang="es-AR" sz="4400" kern="0" dirty="0">
              <a:solidFill>
                <a:sysClr val="windowText" lastClr="000000"/>
              </a:solidFill>
            </a:endParaRPr>
          </a:p>
        </p:txBody>
      </p:sp>
      <p:pic>
        <p:nvPicPr>
          <p:cNvPr id="6146" name="Picture 2" descr="C:\Users\jose\Desktop\Capturas\Snap 2017-10-11 at 11.06.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233587"/>
            <a:ext cx="1944216" cy="546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6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868904"/>
            <a:ext cx="8496944" cy="5728448"/>
          </a:xfrm>
        </p:spPr>
        <p:txBody>
          <a:bodyPr anchor="t" anchorCtr="0">
            <a:noAutofit/>
          </a:bodyPr>
          <a:lstStyle/>
          <a:p>
            <a:pPr algn="l"/>
            <a:r>
              <a:rPr lang="es-ES" sz="2800" dirty="0"/>
              <a:t>Todas las visualizaciones se basan en datos cargados desde una o varias fuentes, por lo que los usuarios pueden importar datos de archivos desde un equipo o una ubicación compartida utilizando una ruta de acceso de archivo.</a:t>
            </a:r>
          </a:p>
          <a:p>
            <a:pPr algn="l"/>
            <a:r>
              <a:rPr lang="es-ES" sz="2800" dirty="0"/>
              <a:t>En nuestro caso, los datos ya se han cargado desde su fuente y se han depurado.</a:t>
            </a:r>
          </a:p>
          <a:p>
            <a:pPr algn="l"/>
            <a:r>
              <a:rPr lang="es-ES" sz="2800" dirty="0"/>
              <a:t>Para demostrar el proceso de importación sin tener que crear un nuevo conjunto de datos, primero exportaremos los datos al equipo local, luego crearemos un nuevo proyecto y cargaremos los datos nuevamente para recrear la visualización. El objetivo es familiarizase con la funcionalidad básica para cargar datos y crear conjuntos de datos desde un origen.</a:t>
            </a:r>
          </a:p>
        </p:txBody>
      </p:sp>
      <p:sp>
        <p:nvSpPr>
          <p:cNvPr id="4" name="1 Título"/>
          <p:cNvSpPr txBox="1">
            <a:spLocks/>
          </p:cNvSpPr>
          <p:nvPr/>
        </p:nvSpPr>
        <p:spPr>
          <a:xfrm>
            <a:off x="539552" y="17760"/>
            <a:ext cx="8146888" cy="851144"/>
          </a:xfrm>
          <a:prstGeom prst="rect">
            <a:avLst/>
          </a:prstGeom>
        </p:spPr>
        <p:txBody>
          <a:bodyPr/>
          <a:lstStyle/>
          <a:p>
            <a:pPr algn="ctr"/>
            <a:r>
              <a:rPr lang="es-AR" sz="4400" kern="0" dirty="0">
                <a:solidFill>
                  <a:srgbClr val="572314"/>
                </a:solidFill>
                <a:latin typeface="Gill Sans MT"/>
              </a:rPr>
              <a:t>Exportación de datos</a:t>
            </a:r>
          </a:p>
        </p:txBody>
      </p:sp>
    </p:spTree>
    <p:extLst>
      <p:ext uri="{BB962C8B-B14F-4D97-AF65-F5344CB8AC3E}">
        <p14:creationId xmlns:p14="http://schemas.microsoft.com/office/powerpoint/2010/main" val="415232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927636"/>
            <a:ext cx="4320480" cy="3293452"/>
          </a:xfrm>
        </p:spPr>
        <p:txBody>
          <a:bodyPr anchor="t" anchorCtr="0">
            <a:noAutofit/>
          </a:bodyPr>
          <a:lstStyle/>
          <a:p>
            <a:pPr algn="l"/>
            <a:r>
              <a:rPr lang="es-AR" sz="2500" dirty="0"/>
              <a:t>Para exportar los datos hay que dirigirse al panel de datos, </a:t>
            </a:r>
            <a:r>
              <a:rPr lang="es-ES" sz="2500" dirty="0"/>
              <a:t>se selecciona la flecha hacia abajo que se encuentra a la derecha de cada tabla, seleccionar mostrar datos.</a:t>
            </a:r>
          </a:p>
          <a:p>
            <a:pPr algn="l"/>
            <a:r>
              <a:rPr lang="es-ES" sz="2500" dirty="0"/>
              <a:t>Luego exportar datos y se selecciona el formato.</a:t>
            </a:r>
            <a:endParaRPr lang="es-AR" sz="2500" dirty="0"/>
          </a:p>
        </p:txBody>
      </p:sp>
      <p:sp>
        <p:nvSpPr>
          <p:cNvPr id="4" name="1 Título"/>
          <p:cNvSpPr txBox="1">
            <a:spLocks/>
          </p:cNvSpPr>
          <p:nvPr/>
        </p:nvSpPr>
        <p:spPr>
          <a:xfrm>
            <a:off x="539552" y="76492"/>
            <a:ext cx="8146888" cy="851144"/>
          </a:xfrm>
          <a:prstGeom prst="rect">
            <a:avLst/>
          </a:prstGeom>
        </p:spPr>
        <p:txBody>
          <a:bodyPr/>
          <a:lstStyle/>
          <a:p>
            <a:pPr algn="ctr"/>
            <a:r>
              <a:rPr lang="es-AR" sz="4400" kern="0" dirty="0">
                <a:solidFill>
                  <a:srgbClr val="572314"/>
                </a:solidFill>
                <a:latin typeface="Gill Sans MT"/>
              </a:rPr>
              <a:t>Exportación de datos</a:t>
            </a:r>
          </a:p>
        </p:txBody>
      </p:sp>
      <p:pic>
        <p:nvPicPr>
          <p:cNvPr id="7172" name="Picture 4" descr="C:\Users\jose\Desktop\Capturas\Snap 2017-10-11 at 15.21.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12" y="1000080"/>
            <a:ext cx="4277795" cy="2356912"/>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jose\Desktop\Capturas\Snap 2017-10-11 at 15.25.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5" y="4005064"/>
            <a:ext cx="7134149" cy="24079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5 Conector recto de flecha"/>
          <p:cNvCxnSpPr/>
          <p:nvPr/>
        </p:nvCxnSpPr>
        <p:spPr>
          <a:xfrm flipH="1">
            <a:off x="6305184" y="3432859"/>
            <a:ext cx="648072" cy="9356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14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851144"/>
            <a:ext cx="8362912" cy="5530184"/>
          </a:xfrm>
        </p:spPr>
        <p:txBody>
          <a:bodyPr anchor="t" anchorCtr="0">
            <a:normAutofit/>
          </a:bodyPr>
          <a:lstStyle/>
          <a:p>
            <a:pPr algn="l"/>
            <a:r>
              <a:rPr lang="es-AR" sz="2800" dirty="0"/>
              <a:t>Crearemos un </a:t>
            </a:r>
            <a:r>
              <a:rPr lang="es-ES" sz="2800" dirty="0"/>
              <a:t>panel de control </a:t>
            </a:r>
            <a:r>
              <a:rPr lang="es-AR" sz="2800" dirty="0"/>
              <a:t>basados en datos importados.</a:t>
            </a:r>
          </a:p>
          <a:p>
            <a:pPr algn="l"/>
            <a:endParaRPr lang="es-AR" sz="2800" dirty="0"/>
          </a:p>
          <a:p>
            <a:pPr algn="l"/>
            <a:r>
              <a:rPr lang="es-ES" sz="2800" dirty="0"/>
              <a:t>Al importar datos, tendremos que asignar las columnas del origen de datos a atributos y métricas para crear el panel de control. </a:t>
            </a:r>
          </a:p>
          <a:p>
            <a:pPr algn="l"/>
            <a:endParaRPr lang="es-ES" sz="2800" dirty="0"/>
          </a:p>
          <a:p>
            <a:pPr algn="l"/>
            <a:r>
              <a:rPr lang="es-AR" sz="2800" dirty="0"/>
              <a:t>En nuestro caso los datos se importaran desde la tabla “sales report.xlsx”, esta tabla se puede exportar desde el proyecto </a:t>
            </a:r>
            <a:r>
              <a:rPr lang="es-ES" sz="2800" dirty="0"/>
              <a:t>“</a:t>
            </a:r>
            <a:r>
              <a:rPr lang="es-ES" sz="2800" dirty="0" err="1"/>
              <a:t>ProductSalesAnalysis.mstr</a:t>
            </a:r>
            <a:r>
              <a:rPr lang="es-ES" sz="2800" dirty="0"/>
              <a:t>” que es con el que venimos trabajando.</a:t>
            </a:r>
            <a:endParaRPr lang="es-AR" sz="2800" dirty="0"/>
          </a:p>
        </p:txBody>
      </p:sp>
      <p:sp>
        <p:nvSpPr>
          <p:cNvPr id="4" name="1 Título"/>
          <p:cNvSpPr txBox="1">
            <a:spLocks/>
          </p:cNvSpPr>
          <p:nvPr/>
        </p:nvSpPr>
        <p:spPr>
          <a:xfrm>
            <a:off x="611560" y="0"/>
            <a:ext cx="8077187" cy="851144"/>
          </a:xfrm>
          <a:prstGeom prst="rect">
            <a:avLst/>
          </a:prstGeom>
        </p:spPr>
        <p:txBody>
          <a:bodyPr/>
          <a:lstStyle/>
          <a:p>
            <a:pPr algn="ctr"/>
            <a:r>
              <a:rPr lang="es-ES" sz="4400" dirty="0">
                <a:solidFill>
                  <a:srgbClr val="361309"/>
                </a:solidFill>
                <a:latin typeface="Gill Sans MT"/>
              </a:rPr>
              <a:t>Importación básica de datos</a:t>
            </a:r>
          </a:p>
        </p:txBody>
      </p:sp>
    </p:spTree>
    <p:extLst>
      <p:ext uri="{BB962C8B-B14F-4D97-AF65-F5344CB8AC3E}">
        <p14:creationId xmlns:p14="http://schemas.microsoft.com/office/powerpoint/2010/main" val="382872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91009" y="1048974"/>
            <a:ext cx="3821416" cy="960384"/>
          </a:xfrm>
        </p:spPr>
        <p:txBody>
          <a:bodyPr anchor="t" anchorCtr="0">
            <a:normAutofit/>
          </a:bodyPr>
          <a:lstStyle/>
          <a:p>
            <a:r>
              <a:rPr lang="es-AR" sz="2800" dirty="0"/>
              <a:t>Para comenzar debemos crear un nuevo dosier.</a:t>
            </a:r>
          </a:p>
        </p:txBody>
      </p:sp>
      <p:sp>
        <p:nvSpPr>
          <p:cNvPr id="4" name="1 Título"/>
          <p:cNvSpPr txBox="1">
            <a:spLocks/>
          </p:cNvSpPr>
          <p:nvPr/>
        </p:nvSpPr>
        <p:spPr>
          <a:xfrm>
            <a:off x="467544" y="-10700"/>
            <a:ext cx="8136904" cy="851144"/>
          </a:xfrm>
          <a:prstGeom prst="rect">
            <a:avLst/>
          </a:prstGeom>
        </p:spPr>
        <p:txBody>
          <a:bodyPr/>
          <a:lstStyle/>
          <a:p>
            <a:pPr algn="ctr"/>
            <a:r>
              <a:rPr lang="es-ES" sz="4400" dirty="0">
                <a:solidFill>
                  <a:srgbClr val="361309"/>
                </a:solidFill>
                <a:latin typeface="Gill Sans MT"/>
              </a:rPr>
              <a:t>Importación básica de datos</a:t>
            </a:r>
          </a:p>
        </p:txBody>
      </p:sp>
      <p:sp>
        <p:nvSpPr>
          <p:cNvPr id="5" name="4 CuadroTexto"/>
          <p:cNvSpPr txBox="1"/>
          <p:nvPr/>
        </p:nvSpPr>
        <p:spPr>
          <a:xfrm>
            <a:off x="561229" y="2966288"/>
            <a:ext cx="4104456" cy="1384995"/>
          </a:xfrm>
          <a:prstGeom prst="rect">
            <a:avLst/>
          </a:prstGeom>
          <a:noFill/>
        </p:spPr>
        <p:txBody>
          <a:bodyPr wrap="square" rtlCol="0">
            <a:spAutoFit/>
          </a:bodyPr>
          <a:lstStyle/>
          <a:p>
            <a:r>
              <a:rPr lang="es-ES" sz="2800" dirty="0"/>
              <a:t>Hacer clic en el botón Agregar datos de la página principal de Escritorio.</a:t>
            </a:r>
            <a:endParaRPr lang="es-AR" sz="2800" dirty="0"/>
          </a:p>
        </p:txBody>
      </p:sp>
      <p:sp>
        <p:nvSpPr>
          <p:cNvPr id="6" name="5 CuadroTexto"/>
          <p:cNvSpPr txBox="1"/>
          <p:nvPr/>
        </p:nvSpPr>
        <p:spPr>
          <a:xfrm>
            <a:off x="670278" y="5092831"/>
            <a:ext cx="3829410" cy="954107"/>
          </a:xfrm>
          <a:prstGeom prst="rect">
            <a:avLst/>
          </a:prstGeom>
          <a:noFill/>
        </p:spPr>
        <p:txBody>
          <a:bodyPr wrap="square" rtlCol="0">
            <a:spAutoFit/>
          </a:bodyPr>
          <a:lstStyle/>
          <a:p>
            <a:r>
              <a:rPr lang="es-ES" sz="2800" dirty="0"/>
              <a:t>Hacer clic en “Datos nuevos…” en el menú.</a:t>
            </a:r>
          </a:p>
        </p:txBody>
      </p:sp>
      <p:pic>
        <p:nvPicPr>
          <p:cNvPr id="8195" name="Picture 3" descr="C:\Users\jose\Desktop\Capturas\Snap 2017-10-11 at 15.5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900" y="3023651"/>
            <a:ext cx="1872208" cy="148555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jose\Desktop\Capturas\Snap 2017-10-11 at 15.51.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17" y="4996780"/>
            <a:ext cx="3101388" cy="138454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8 Conector recto de flecha"/>
          <p:cNvCxnSpPr/>
          <p:nvPr/>
        </p:nvCxnSpPr>
        <p:spPr>
          <a:xfrm>
            <a:off x="2267744" y="1855633"/>
            <a:ext cx="0" cy="11106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2267744" y="4372751"/>
            <a:ext cx="0"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788" y="909948"/>
            <a:ext cx="4155746" cy="1810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27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907327"/>
            <a:ext cx="8400558" cy="1249809"/>
          </a:xfrm>
        </p:spPr>
        <p:txBody>
          <a:bodyPr>
            <a:normAutofit/>
          </a:bodyPr>
          <a:lstStyle/>
          <a:p>
            <a:pPr algn="l"/>
            <a:r>
              <a:rPr lang="es-ES" sz="2500" dirty="0"/>
              <a:t>Se mostrará la siguiente ventana, aquí debemos hacer clic sobre la opción “Archivo desde disco” y seleccionar el archivo “</a:t>
            </a:r>
            <a:r>
              <a:rPr lang="es-AR" sz="2500" dirty="0"/>
              <a:t>sales report.xlsx” que fue exportado.</a:t>
            </a:r>
          </a:p>
        </p:txBody>
      </p:sp>
      <p:sp>
        <p:nvSpPr>
          <p:cNvPr id="4" name="1 Título"/>
          <p:cNvSpPr txBox="1">
            <a:spLocks/>
          </p:cNvSpPr>
          <p:nvPr/>
        </p:nvSpPr>
        <p:spPr>
          <a:xfrm>
            <a:off x="395536" y="56183"/>
            <a:ext cx="8290903" cy="851144"/>
          </a:xfrm>
          <a:prstGeom prst="rect">
            <a:avLst/>
          </a:prstGeom>
        </p:spPr>
        <p:txBody>
          <a:bodyPr/>
          <a:lstStyle/>
          <a:p>
            <a:pPr algn="ctr"/>
            <a:r>
              <a:rPr lang="es-ES" sz="4400" dirty="0">
                <a:solidFill>
                  <a:srgbClr val="361309"/>
                </a:solidFill>
                <a:latin typeface="Gill Sans MT"/>
              </a:rPr>
              <a:t>Importación básica de datos</a:t>
            </a:r>
          </a:p>
        </p:txBody>
      </p:sp>
      <p:pic>
        <p:nvPicPr>
          <p:cNvPr id="9218" name="Picture 2" descr="C:\Users\jose\Desktop\Capturas\Snap 2017-10-11 at 15.54.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83" y="2157136"/>
            <a:ext cx="7901431" cy="43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37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851144"/>
            <a:ext cx="8218896" cy="1425728"/>
          </a:xfrm>
        </p:spPr>
        <p:txBody>
          <a:bodyPr>
            <a:normAutofit/>
          </a:bodyPr>
          <a:lstStyle/>
          <a:p>
            <a:pPr algn="l"/>
            <a:r>
              <a:rPr lang="es-ES" sz="2800" dirty="0"/>
              <a:t>Una vez seleccionado el archivo, hay que hacer clic sobre el botón “Preparación de datos” en la parte inferior de la pantalla “Cargar sus archivos”:</a:t>
            </a:r>
            <a:endParaRPr lang="es-AR" sz="2800" dirty="0"/>
          </a:p>
        </p:txBody>
      </p:sp>
      <p:sp>
        <p:nvSpPr>
          <p:cNvPr id="4" name="1 Título"/>
          <p:cNvSpPr txBox="1">
            <a:spLocks/>
          </p:cNvSpPr>
          <p:nvPr/>
        </p:nvSpPr>
        <p:spPr>
          <a:xfrm>
            <a:off x="467544" y="0"/>
            <a:ext cx="8218896" cy="851144"/>
          </a:xfrm>
          <a:prstGeom prst="rect">
            <a:avLst/>
          </a:prstGeom>
        </p:spPr>
        <p:txBody>
          <a:bodyPr/>
          <a:lstStyle/>
          <a:p>
            <a:pPr algn="ctr"/>
            <a:r>
              <a:rPr lang="es-ES" sz="4400" dirty="0">
                <a:solidFill>
                  <a:srgbClr val="361309"/>
                </a:solidFill>
                <a:latin typeface="Gill Sans MT"/>
              </a:rPr>
              <a:t>Importación básica de datos</a:t>
            </a:r>
          </a:p>
        </p:txBody>
      </p:sp>
      <p:pic>
        <p:nvPicPr>
          <p:cNvPr id="10243" name="Picture 3" descr="C:\Users\jose\Desktop\Capturas\Snap 2017-10-11 at 15.58.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74806"/>
            <a:ext cx="8064896" cy="443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4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827584" y="0"/>
            <a:ext cx="7765600" cy="980768"/>
          </a:xfrm>
          <a:prstGeom prst="rect">
            <a:avLst/>
          </a:prstGeom>
          <a:noFill/>
          <a:ln>
            <a:noFill/>
          </a:ln>
        </p:spPr>
        <p:txBody>
          <a:bodyPr lIns="90000" tIns="45000" rIns="90000" bIns="45000" anchor="b"/>
          <a:lstStyle/>
          <a:p>
            <a:pPr algn="ctr">
              <a:lnSpc>
                <a:spcPct val="100000"/>
              </a:lnSpc>
            </a:pPr>
            <a:r>
              <a:rPr lang="en-US" sz="4300" dirty="0" err="1">
                <a:solidFill>
                  <a:srgbClr val="572314"/>
                </a:solidFill>
                <a:latin typeface="Gill Sans MT"/>
              </a:rPr>
              <a:t>Microstrategy</a:t>
            </a:r>
            <a:r>
              <a:rPr lang="en-US" sz="4300" dirty="0">
                <a:solidFill>
                  <a:srgbClr val="572314"/>
                </a:solidFill>
                <a:latin typeface="Gill Sans MT"/>
              </a:rPr>
              <a:t> Desktop</a:t>
            </a:r>
            <a:endParaRPr dirty="0"/>
          </a:p>
        </p:txBody>
      </p:sp>
      <p:sp>
        <p:nvSpPr>
          <p:cNvPr id="133" name="CustomShape 2"/>
          <p:cNvSpPr/>
          <p:nvPr/>
        </p:nvSpPr>
        <p:spPr>
          <a:xfrm>
            <a:off x="323528" y="1196752"/>
            <a:ext cx="8514472" cy="4824536"/>
          </a:xfrm>
          <a:prstGeom prst="rect">
            <a:avLst/>
          </a:prstGeom>
          <a:noFill/>
          <a:ln>
            <a:noFill/>
          </a:ln>
        </p:spPr>
        <p:txBody>
          <a:bodyPr lIns="90000" tIns="0" rIns="90000" bIns="45000"/>
          <a:lstStyle/>
          <a:p>
            <a:pPr>
              <a:lnSpc>
                <a:spcPct val="100000"/>
              </a:lnSpc>
            </a:pPr>
            <a:r>
              <a:rPr lang="es-ES" sz="3400" dirty="0">
                <a:solidFill>
                  <a:srgbClr val="361309"/>
                </a:solidFill>
              </a:rPr>
              <a:t>Objetivo</a:t>
            </a:r>
          </a:p>
          <a:p>
            <a:pPr>
              <a:lnSpc>
                <a:spcPct val="100000"/>
              </a:lnSpc>
            </a:pPr>
            <a:r>
              <a:rPr lang="es-ES" sz="3400" dirty="0">
                <a:solidFill>
                  <a:srgbClr val="361309"/>
                </a:solidFill>
              </a:rPr>
              <a:t>Descripción general</a:t>
            </a:r>
          </a:p>
          <a:p>
            <a:r>
              <a:rPr lang="es-ES" sz="3400" dirty="0">
                <a:solidFill>
                  <a:srgbClr val="361309"/>
                </a:solidFill>
              </a:rPr>
              <a:t>Descarga e instalación de </a:t>
            </a:r>
            <a:r>
              <a:rPr lang="en-US" sz="3400" dirty="0" err="1">
                <a:solidFill>
                  <a:srgbClr val="572314"/>
                </a:solidFill>
              </a:rPr>
              <a:t>Microstrategy</a:t>
            </a:r>
            <a:r>
              <a:rPr lang="en-US" sz="3400" dirty="0">
                <a:solidFill>
                  <a:srgbClr val="572314"/>
                </a:solidFill>
              </a:rPr>
              <a:t> Desktop</a:t>
            </a:r>
            <a:endParaRPr lang="es-ES" sz="3400" dirty="0">
              <a:solidFill>
                <a:srgbClr val="361309"/>
              </a:solidFill>
            </a:endParaRPr>
          </a:p>
          <a:p>
            <a:pPr>
              <a:lnSpc>
                <a:spcPct val="100000"/>
              </a:lnSpc>
            </a:pPr>
            <a:r>
              <a:rPr lang="es-ES" sz="3400" dirty="0">
                <a:solidFill>
                  <a:srgbClr val="361309"/>
                </a:solidFill>
              </a:rPr>
              <a:t>Navegación y componentes</a:t>
            </a:r>
          </a:p>
          <a:p>
            <a:pPr>
              <a:lnSpc>
                <a:spcPct val="100000"/>
              </a:lnSpc>
            </a:pPr>
            <a:r>
              <a:rPr lang="es-ES" sz="3400" dirty="0">
                <a:solidFill>
                  <a:srgbClr val="361309"/>
                </a:solidFill>
              </a:rPr>
              <a:t>Exportación de datos</a:t>
            </a:r>
          </a:p>
          <a:p>
            <a:pPr>
              <a:lnSpc>
                <a:spcPct val="100000"/>
              </a:lnSpc>
            </a:pPr>
            <a:r>
              <a:rPr lang="es-ES" sz="3400" dirty="0">
                <a:solidFill>
                  <a:srgbClr val="361309"/>
                </a:solidFill>
              </a:rPr>
              <a:t>Importación básica de datos</a:t>
            </a:r>
          </a:p>
          <a:p>
            <a:pPr>
              <a:lnSpc>
                <a:spcPct val="100000"/>
              </a:lnSpc>
            </a:pPr>
            <a:r>
              <a:rPr lang="es-ES" sz="3400" dirty="0">
                <a:solidFill>
                  <a:srgbClr val="361309"/>
                </a:solidFill>
              </a:rPr>
              <a:t>Creando una visualización simple</a:t>
            </a:r>
          </a:p>
          <a:p>
            <a:pPr>
              <a:lnSpc>
                <a:spcPct val="100000"/>
              </a:lnSpc>
            </a:pPr>
            <a:r>
              <a:rPr lang="es-ES" sz="3400" dirty="0">
                <a:solidFill>
                  <a:srgbClr val="361309"/>
                </a:solidFill>
              </a:rPr>
              <a:t>Editando y optimizando datos</a:t>
            </a:r>
            <a:endParaRPr sz="3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539552" y="32048"/>
            <a:ext cx="8164433" cy="851144"/>
          </a:xfrm>
          <a:prstGeom prst="rect">
            <a:avLst/>
          </a:prstGeom>
        </p:spPr>
        <p:txBody>
          <a:bodyPr/>
          <a:lstStyle/>
          <a:p>
            <a:pPr algn="ctr"/>
            <a:r>
              <a:rPr lang="es-ES" sz="4400" dirty="0">
                <a:solidFill>
                  <a:srgbClr val="361309"/>
                </a:solidFill>
                <a:latin typeface="Gill Sans MT"/>
              </a:rPr>
              <a:t>Importación básica de datos</a:t>
            </a:r>
          </a:p>
        </p:txBody>
      </p:sp>
      <p:sp>
        <p:nvSpPr>
          <p:cNvPr id="5" name="4 CuadroTexto"/>
          <p:cNvSpPr txBox="1"/>
          <p:nvPr/>
        </p:nvSpPr>
        <p:spPr>
          <a:xfrm>
            <a:off x="333851" y="883192"/>
            <a:ext cx="4454938" cy="523220"/>
          </a:xfrm>
          <a:prstGeom prst="rect">
            <a:avLst/>
          </a:prstGeom>
          <a:noFill/>
        </p:spPr>
        <p:txBody>
          <a:bodyPr wrap="none" rtlCol="0">
            <a:spAutoFit/>
          </a:bodyPr>
          <a:lstStyle/>
          <a:p>
            <a:r>
              <a:rPr lang="es-ES" sz="2800" dirty="0"/>
              <a:t>Se abrirá la siguiente ventana</a:t>
            </a:r>
            <a:endParaRPr lang="es-AR" sz="2800" dirty="0"/>
          </a:p>
        </p:txBody>
      </p:sp>
      <p:pic>
        <p:nvPicPr>
          <p:cNvPr id="11266" name="Picture 2" descr="C:\Users\jose\Desktop\Capturas\Snap 2017-10-11 at 15.59.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1" y="1414424"/>
            <a:ext cx="8564032" cy="49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5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851144"/>
            <a:ext cx="8424936" cy="5530184"/>
          </a:xfrm>
        </p:spPr>
        <p:txBody>
          <a:bodyPr anchor="t" anchorCtr="0">
            <a:noAutofit/>
          </a:bodyPr>
          <a:lstStyle/>
          <a:p>
            <a:pPr algn="l"/>
            <a:r>
              <a:rPr lang="es-ES" sz="2800" dirty="0"/>
              <a:t>El conjunto de datos contenido en la tabla expresa la evolución de venta de productos en distintos lugares a través del tiempo. Dependiendo de lo que el usuario quiera representar se deben seleccionar los atributos e indicadores para realizar y visualizar las métricas.</a:t>
            </a:r>
          </a:p>
          <a:p>
            <a:pPr algn="l">
              <a:spcBef>
                <a:spcPts val="1800"/>
              </a:spcBef>
              <a:spcAft>
                <a:spcPts val="1800"/>
              </a:spcAft>
            </a:pPr>
            <a:r>
              <a:rPr lang="es-ES" sz="2800" dirty="0"/>
              <a:t>Observe el botón “Agregar una nueva tabla”. Si el usuario desea agregar información adicional al conjunto de datos entonces basta con solo hacer clic en este botón para importar un nueva tabla.</a:t>
            </a:r>
          </a:p>
          <a:p>
            <a:pPr algn="l"/>
            <a:r>
              <a:rPr lang="es-ES" sz="2800" dirty="0"/>
              <a:t>Por otro lado el enlace “Transformar…” en el lado derecho de la ventana  permite explorar los datos para evaluar su calidad y usabilidad.</a:t>
            </a:r>
            <a:endParaRPr lang="es-AR" sz="2800" dirty="0"/>
          </a:p>
        </p:txBody>
      </p:sp>
      <p:sp>
        <p:nvSpPr>
          <p:cNvPr id="4" name="1 Título"/>
          <p:cNvSpPr txBox="1">
            <a:spLocks/>
          </p:cNvSpPr>
          <p:nvPr/>
        </p:nvSpPr>
        <p:spPr>
          <a:xfrm>
            <a:off x="539552" y="0"/>
            <a:ext cx="8146888" cy="851144"/>
          </a:xfrm>
          <a:prstGeom prst="rect">
            <a:avLst/>
          </a:prstGeom>
        </p:spPr>
        <p:txBody>
          <a:bodyPr/>
          <a:lstStyle/>
          <a:p>
            <a:pPr algn="ctr"/>
            <a:r>
              <a:rPr lang="es-ES" sz="4400" dirty="0">
                <a:solidFill>
                  <a:srgbClr val="361309"/>
                </a:solidFill>
                <a:latin typeface="Gill Sans MT"/>
              </a:rPr>
              <a:t>Importación básica de datos</a:t>
            </a:r>
          </a:p>
        </p:txBody>
      </p:sp>
    </p:spTree>
    <p:extLst>
      <p:ext uri="{BB962C8B-B14F-4D97-AF65-F5344CB8AC3E}">
        <p14:creationId xmlns:p14="http://schemas.microsoft.com/office/powerpoint/2010/main" val="172963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778165"/>
            <a:ext cx="8218896" cy="920700"/>
          </a:xfrm>
        </p:spPr>
        <p:txBody>
          <a:bodyPr>
            <a:normAutofit/>
          </a:bodyPr>
          <a:lstStyle/>
          <a:p>
            <a:pPr algn="l"/>
            <a:r>
              <a:rPr lang="es-ES" sz="2800" dirty="0"/>
              <a:t>Luego de hacer clic en “Transformar…” se abrirá la siguiente ventana:</a:t>
            </a:r>
            <a:endParaRPr lang="es-AR" sz="2800" dirty="0"/>
          </a:p>
        </p:txBody>
      </p:sp>
      <p:sp>
        <p:nvSpPr>
          <p:cNvPr id="4" name="1 Título"/>
          <p:cNvSpPr txBox="1">
            <a:spLocks/>
          </p:cNvSpPr>
          <p:nvPr/>
        </p:nvSpPr>
        <p:spPr>
          <a:xfrm>
            <a:off x="467544" y="0"/>
            <a:ext cx="8218896" cy="851144"/>
          </a:xfrm>
          <a:prstGeom prst="rect">
            <a:avLst/>
          </a:prstGeom>
        </p:spPr>
        <p:txBody>
          <a:bodyPr/>
          <a:lstStyle/>
          <a:p>
            <a:pPr algn="ctr"/>
            <a:r>
              <a:rPr lang="es-ES" sz="4400" dirty="0">
                <a:solidFill>
                  <a:srgbClr val="361309"/>
                </a:solidFill>
                <a:latin typeface="Gill Sans MT"/>
              </a:rPr>
              <a:t>Importación básica de datos</a:t>
            </a:r>
          </a:p>
        </p:txBody>
      </p:sp>
      <p:pic>
        <p:nvPicPr>
          <p:cNvPr id="12290" name="Picture 2" descr="C:\Users\jose\Desktop\Capturas\Snap 2017-10-11 at 16.18.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98865"/>
            <a:ext cx="8712968" cy="503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11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861889"/>
            <a:ext cx="5472608" cy="2063055"/>
          </a:xfrm>
        </p:spPr>
        <p:txBody>
          <a:bodyPr>
            <a:normAutofit/>
          </a:bodyPr>
          <a:lstStyle/>
          <a:p>
            <a:pPr algn="l"/>
            <a:r>
              <a:rPr lang="es-ES" sz="2800" dirty="0"/>
              <a:t>Si hacemos clic en el desplegable “Seleccionar columna” (esquina superior izquierda) podremos  seleccionar la columna que necesita revisar.</a:t>
            </a:r>
            <a:endParaRPr lang="es-AR" sz="2800" dirty="0"/>
          </a:p>
        </p:txBody>
      </p:sp>
      <p:sp>
        <p:nvSpPr>
          <p:cNvPr id="4" name="1 Título"/>
          <p:cNvSpPr txBox="1">
            <a:spLocks/>
          </p:cNvSpPr>
          <p:nvPr/>
        </p:nvSpPr>
        <p:spPr>
          <a:xfrm>
            <a:off x="467544" y="16619"/>
            <a:ext cx="8230560" cy="851144"/>
          </a:xfrm>
          <a:prstGeom prst="rect">
            <a:avLst/>
          </a:prstGeom>
        </p:spPr>
        <p:txBody>
          <a:bodyPr/>
          <a:lstStyle/>
          <a:p>
            <a:pPr algn="ctr"/>
            <a:r>
              <a:rPr lang="es-ES" sz="4400" dirty="0">
                <a:solidFill>
                  <a:srgbClr val="361309"/>
                </a:solidFill>
                <a:latin typeface="Gill Sans MT"/>
              </a:rPr>
              <a:t>Importación básica de datos</a:t>
            </a:r>
          </a:p>
        </p:txBody>
      </p:sp>
      <p:sp>
        <p:nvSpPr>
          <p:cNvPr id="5" name="4 CuadroTexto"/>
          <p:cNvSpPr txBox="1"/>
          <p:nvPr/>
        </p:nvSpPr>
        <p:spPr>
          <a:xfrm>
            <a:off x="3417590" y="3284984"/>
            <a:ext cx="5370282" cy="3539430"/>
          </a:xfrm>
          <a:prstGeom prst="rect">
            <a:avLst/>
          </a:prstGeom>
          <a:noFill/>
        </p:spPr>
        <p:txBody>
          <a:bodyPr wrap="square" rtlCol="0">
            <a:normAutofit/>
          </a:bodyPr>
          <a:lstStyle/>
          <a:p>
            <a:r>
              <a:rPr lang="es-ES" sz="2800" dirty="0"/>
              <a:t>Luego al hacer clic en el desplegable “Seleccionar función” se pueden eliminar, extraer o filtrar datos de la columna de varias maneras.</a:t>
            </a:r>
          </a:p>
          <a:p>
            <a:pPr>
              <a:spcBef>
                <a:spcPts val="1800"/>
              </a:spcBef>
            </a:pPr>
            <a:r>
              <a:rPr lang="es-ES" sz="2800" dirty="0"/>
              <a:t>Hacer clic en Finalizar para volver al tablero principal.</a:t>
            </a:r>
            <a:endParaRPr lang="es-AR" sz="2800" dirty="0"/>
          </a:p>
        </p:txBody>
      </p:sp>
      <p:pic>
        <p:nvPicPr>
          <p:cNvPr id="13318" name="Picture 6" descr="C:\Users\jose\Desktop\Capturas\Snap 2017-10-11 at 16.29.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893340"/>
            <a:ext cx="2847721" cy="2247627"/>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C:\Users\jose\Desktop\Capturas\Snap 2017-10-11 at 16.3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24944"/>
            <a:ext cx="2664296" cy="375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85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904115"/>
            <a:ext cx="8362912" cy="1732797"/>
          </a:xfrm>
        </p:spPr>
        <p:txBody>
          <a:bodyPr anchor="t" anchorCtr="0">
            <a:noAutofit/>
          </a:bodyPr>
          <a:lstStyle/>
          <a:p>
            <a:pPr algn="l"/>
            <a:r>
              <a:rPr lang="es-ES" sz="2800" dirty="0"/>
              <a:t>Una vez en el tablero principal y antes de colocar los atributos y métricas en los cuadros apropiados, es conveniente hacer clic en el menú desplegable del panel de visualización y cambiarle el nombre a la visualización.</a:t>
            </a:r>
            <a:endParaRPr lang="es-AR" sz="2800" dirty="0"/>
          </a:p>
        </p:txBody>
      </p:sp>
      <p:sp>
        <p:nvSpPr>
          <p:cNvPr id="4" name="1 Título"/>
          <p:cNvSpPr txBox="1">
            <a:spLocks/>
          </p:cNvSpPr>
          <p:nvPr/>
        </p:nvSpPr>
        <p:spPr>
          <a:xfrm>
            <a:off x="778353" y="52971"/>
            <a:ext cx="7642832" cy="851144"/>
          </a:xfrm>
          <a:prstGeom prst="rect">
            <a:avLst/>
          </a:prstGeom>
        </p:spPr>
        <p:txBody>
          <a:bodyPr/>
          <a:lstStyle/>
          <a:p>
            <a:r>
              <a:rPr lang="es-ES" sz="4400" dirty="0">
                <a:solidFill>
                  <a:srgbClr val="361309"/>
                </a:solidFill>
                <a:latin typeface="Gill Sans MT"/>
              </a:rPr>
              <a:t>Creando una visualización simple</a:t>
            </a:r>
          </a:p>
        </p:txBody>
      </p:sp>
      <p:pic>
        <p:nvPicPr>
          <p:cNvPr id="14338" name="Picture 2" descr="C:\Users\jose\Desktop\Capturas\Snap 2017-10-11 at 16.4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780928"/>
            <a:ext cx="5328592" cy="1722536"/>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323528" y="4812820"/>
            <a:ext cx="8362912" cy="1352484"/>
          </a:xfrm>
          <a:prstGeom prst="rect">
            <a:avLst/>
          </a:prstGeom>
        </p:spPr>
        <p:txBody>
          <a:bodyPr lIns="0" tIns="0" rIns="0" bIns="0" anchor="t" anchorCtr="0">
            <a:noAutofit/>
          </a:bodyPr>
          <a:lstStyle>
            <a:lvl1pPr>
              <a:defRPr sz="2400"/>
            </a:lvl1pPr>
          </a:lstStyle>
          <a:p>
            <a:r>
              <a:rPr lang="es-AR" sz="2800" dirty="0"/>
              <a:t>En nuestro caso mostraremos cuales fueron los ingresos y costos en cada estado por lo que el nuevo nombre será “</a:t>
            </a:r>
            <a:r>
              <a:rPr lang="es-ES" sz="2800" dirty="0"/>
              <a:t>Ingresos y Costos por Estado</a:t>
            </a:r>
            <a:r>
              <a:rPr lang="es-AR" sz="2800" dirty="0"/>
              <a:t>”.</a:t>
            </a:r>
          </a:p>
        </p:txBody>
      </p:sp>
    </p:spTree>
    <p:extLst>
      <p:ext uri="{BB962C8B-B14F-4D97-AF65-F5344CB8AC3E}">
        <p14:creationId xmlns:p14="http://schemas.microsoft.com/office/powerpoint/2010/main" val="2056379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916272"/>
            <a:ext cx="8494956" cy="2368712"/>
          </a:xfrm>
        </p:spPr>
        <p:txBody>
          <a:bodyPr anchor="t" anchorCtr="0">
            <a:noAutofit/>
          </a:bodyPr>
          <a:lstStyle/>
          <a:p>
            <a:pPr algn="l"/>
            <a:r>
              <a:rPr lang="es-AR" sz="2800" dirty="0"/>
              <a:t>Ya estamos en condiciones de </a:t>
            </a:r>
            <a:r>
              <a:rPr lang="es-ES" sz="2800" dirty="0"/>
              <a:t>expresar cuales son los ingresos y costos producidos en cada estado. De esta manera podremos crear una visualización que permite al usuario averiguar esta información rápidamente. Para ello crearemos un gráfico de barras que presenta los ingresos y costos.</a:t>
            </a:r>
          </a:p>
          <a:p>
            <a:pPr algn="l"/>
            <a:endParaRPr lang="es-AR" sz="2800" dirty="0"/>
          </a:p>
        </p:txBody>
      </p:sp>
      <p:sp>
        <p:nvSpPr>
          <p:cNvPr id="4" name="1 Título"/>
          <p:cNvSpPr txBox="1">
            <a:spLocks/>
          </p:cNvSpPr>
          <p:nvPr/>
        </p:nvSpPr>
        <p:spPr>
          <a:xfrm>
            <a:off x="894600" y="65127"/>
            <a:ext cx="7642832" cy="851144"/>
          </a:xfrm>
          <a:prstGeom prst="rect">
            <a:avLst/>
          </a:prstGeom>
        </p:spPr>
        <p:txBody>
          <a:bodyPr/>
          <a:lstStyle/>
          <a:p>
            <a:r>
              <a:rPr lang="es-ES" sz="4400" dirty="0">
                <a:solidFill>
                  <a:srgbClr val="361309"/>
                </a:solidFill>
                <a:latin typeface="Gill Sans MT"/>
              </a:rPr>
              <a:t>Creando una visualización simple</a:t>
            </a:r>
          </a:p>
        </p:txBody>
      </p:sp>
      <p:sp>
        <p:nvSpPr>
          <p:cNvPr id="5" name="4 CuadroTexto"/>
          <p:cNvSpPr txBox="1"/>
          <p:nvPr/>
        </p:nvSpPr>
        <p:spPr>
          <a:xfrm>
            <a:off x="179512" y="3789040"/>
            <a:ext cx="4680520" cy="2736304"/>
          </a:xfrm>
          <a:prstGeom prst="rect">
            <a:avLst/>
          </a:prstGeom>
          <a:noFill/>
        </p:spPr>
        <p:txBody>
          <a:bodyPr wrap="square" rtlCol="0">
            <a:normAutofit/>
          </a:bodyPr>
          <a:lstStyle/>
          <a:p>
            <a:r>
              <a:rPr lang="es-ES" sz="2800" dirty="0"/>
              <a:t>Coloque los indicadores de costos e ingresos en el cuadro desplegable Horizontal y el atributo Estado en el cuadro desplegable Vertical.</a:t>
            </a:r>
            <a:endParaRPr lang="es-AR" sz="2800" dirty="0"/>
          </a:p>
        </p:txBody>
      </p:sp>
      <p:pic>
        <p:nvPicPr>
          <p:cNvPr id="15362" name="Picture 2" descr="C:\Users\jose\Desktop\Capturas\Snap 2017-10-11 at 16.57.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068960"/>
            <a:ext cx="2520280" cy="358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763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764705"/>
            <a:ext cx="8774168" cy="792087"/>
          </a:xfrm>
        </p:spPr>
        <p:txBody>
          <a:bodyPr>
            <a:noAutofit/>
          </a:bodyPr>
          <a:lstStyle/>
          <a:p>
            <a:pPr algn="l"/>
            <a:r>
              <a:rPr lang="es-AR" sz="2800" dirty="0"/>
              <a:t>El resultado de los pasos previos debería ser la siguiente vista:</a:t>
            </a:r>
          </a:p>
        </p:txBody>
      </p:sp>
      <p:sp>
        <p:nvSpPr>
          <p:cNvPr id="4" name="1 Título"/>
          <p:cNvSpPr txBox="1">
            <a:spLocks/>
          </p:cNvSpPr>
          <p:nvPr/>
        </p:nvSpPr>
        <p:spPr>
          <a:xfrm>
            <a:off x="745592" y="1"/>
            <a:ext cx="7642832" cy="764704"/>
          </a:xfrm>
          <a:prstGeom prst="rect">
            <a:avLst/>
          </a:prstGeom>
        </p:spPr>
        <p:txBody>
          <a:bodyPr/>
          <a:lstStyle/>
          <a:p>
            <a:r>
              <a:rPr lang="es-ES" sz="4400" dirty="0">
                <a:solidFill>
                  <a:srgbClr val="361309"/>
                </a:solidFill>
                <a:latin typeface="Gill Sans MT"/>
              </a:rPr>
              <a:t>Creando una visualización simple</a:t>
            </a:r>
          </a:p>
          <a:p>
            <a:endParaRPr lang="es-ES" sz="4400" dirty="0">
              <a:solidFill>
                <a:srgbClr val="361309"/>
              </a:solidFill>
              <a:latin typeface="Gill Sans MT"/>
            </a:endParaRPr>
          </a:p>
        </p:txBody>
      </p:sp>
      <p:pic>
        <p:nvPicPr>
          <p:cNvPr id="16386" name="Picture 2" descr="C:\Users\jose\Desktop\Capturas\Snap 2017-10-11 at 17.09.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78" y="1556792"/>
            <a:ext cx="8536102" cy="50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45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692696"/>
            <a:ext cx="8506928" cy="2088232"/>
          </a:xfrm>
        </p:spPr>
        <p:txBody>
          <a:bodyPr>
            <a:normAutofit/>
          </a:bodyPr>
          <a:lstStyle/>
          <a:p>
            <a:pPr algn="l"/>
            <a:r>
              <a:rPr lang="es-ES" sz="2400" dirty="0"/>
              <a:t>Ambas métricas son de color azul de forma predeterminada por lo que es difícil distinguir rápidamente entre los ingresos y los costos, surge la necesidad de cambiar uno de los colores, para ello se debe arrastrar el indicador “Nombres de indicadores” al cuadro “Colorear por”. Esto creará una visualización que muestra un contraste de color entre las dos métricas.</a:t>
            </a:r>
          </a:p>
        </p:txBody>
      </p:sp>
      <p:sp>
        <p:nvSpPr>
          <p:cNvPr id="4" name="1 Título"/>
          <p:cNvSpPr txBox="1">
            <a:spLocks/>
          </p:cNvSpPr>
          <p:nvPr/>
        </p:nvSpPr>
        <p:spPr>
          <a:xfrm>
            <a:off x="467544" y="0"/>
            <a:ext cx="8205204" cy="851144"/>
          </a:xfrm>
          <a:prstGeom prst="rect">
            <a:avLst/>
          </a:prstGeom>
        </p:spPr>
        <p:txBody>
          <a:bodyPr/>
          <a:lstStyle/>
          <a:p>
            <a:pPr algn="ctr"/>
            <a:r>
              <a:rPr lang="es-ES" sz="4400" dirty="0">
                <a:solidFill>
                  <a:srgbClr val="361309"/>
                </a:solidFill>
                <a:latin typeface="Gill Sans MT"/>
              </a:rPr>
              <a:t>Creando una visualización simple</a:t>
            </a:r>
          </a:p>
        </p:txBody>
      </p:sp>
      <p:pic>
        <p:nvPicPr>
          <p:cNvPr id="17410" name="Picture 2" descr="C:\Users\jose\Desktop\Capturas\Snap 2017-10-11 at 17.12.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780928"/>
            <a:ext cx="6336704" cy="390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5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91555" y="692696"/>
            <a:ext cx="8362912" cy="1569266"/>
          </a:xfrm>
        </p:spPr>
        <p:txBody>
          <a:bodyPr anchor="t" anchorCtr="0">
            <a:normAutofit/>
          </a:bodyPr>
          <a:lstStyle/>
          <a:p>
            <a:pPr algn="l"/>
            <a:r>
              <a:rPr lang="es-ES" sz="2400" dirty="0"/>
              <a:t>Es posible editar la información desde el conjunto de datos de origen y volver a publicarlo actualizado. Para ello considerar la siguiente visualización de cuadrícula armada en base al archivo “</a:t>
            </a:r>
            <a:r>
              <a:rPr lang="es-AR" sz="2400" dirty="0"/>
              <a:t>sales report.xlsx”.</a:t>
            </a:r>
          </a:p>
        </p:txBody>
      </p:sp>
      <p:sp>
        <p:nvSpPr>
          <p:cNvPr id="4" name="1 Título"/>
          <p:cNvSpPr txBox="1">
            <a:spLocks/>
          </p:cNvSpPr>
          <p:nvPr/>
        </p:nvSpPr>
        <p:spPr>
          <a:xfrm>
            <a:off x="755576" y="478"/>
            <a:ext cx="7930864" cy="692218"/>
          </a:xfrm>
          <a:prstGeom prst="rect">
            <a:avLst/>
          </a:prstGeom>
        </p:spPr>
        <p:txBody>
          <a:bodyPr/>
          <a:lstStyle/>
          <a:p>
            <a:pPr algn="ctr"/>
            <a:r>
              <a:rPr lang="es-ES" sz="4400" dirty="0">
                <a:solidFill>
                  <a:srgbClr val="361309"/>
                </a:solidFill>
                <a:latin typeface="Gill Sans MT"/>
              </a:rPr>
              <a:t>Editando y optimizando datos</a:t>
            </a:r>
          </a:p>
        </p:txBody>
      </p:sp>
      <p:pic>
        <p:nvPicPr>
          <p:cNvPr id="1026" name="Picture 2" descr="C:\Users\jose\Desktop\Capturas\Snap 2017-10-12 at 10.38.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60848"/>
            <a:ext cx="6926628" cy="457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11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883192"/>
            <a:ext cx="8568952" cy="2473800"/>
          </a:xfrm>
        </p:spPr>
        <p:txBody>
          <a:bodyPr anchor="t" anchorCtr="0">
            <a:noAutofit/>
          </a:bodyPr>
          <a:lstStyle/>
          <a:p>
            <a:pPr algn="l"/>
            <a:r>
              <a:rPr lang="es-ES" sz="2400" dirty="0"/>
              <a:t>Hacer clic sobre Actualizar para asegurarse de que el panel de control nos muestra los datos más recientes.</a:t>
            </a:r>
          </a:p>
          <a:p>
            <a:pPr algn="l"/>
            <a:r>
              <a:rPr lang="es-ES" sz="2400" dirty="0"/>
              <a:t>Luego editar el archivo “</a:t>
            </a:r>
            <a:r>
              <a:rPr lang="es-AR" sz="2400" dirty="0"/>
              <a:t>sales report.xlsx”</a:t>
            </a:r>
            <a:r>
              <a:rPr lang="es-ES" sz="2400" dirty="0"/>
              <a:t> y eliminar la primera fila.</a:t>
            </a:r>
          </a:p>
          <a:p>
            <a:pPr algn="l"/>
            <a:r>
              <a:rPr lang="es-ES" sz="2400" dirty="0"/>
              <a:t>Guardar el archivo como “</a:t>
            </a:r>
            <a:r>
              <a:rPr lang="es-AR" sz="2400" dirty="0"/>
              <a:t>sales </a:t>
            </a:r>
            <a:r>
              <a:rPr lang="es-AR" sz="2400" dirty="0" err="1"/>
              <a:t>report</a:t>
            </a:r>
            <a:r>
              <a:rPr lang="es-AR" sz="2400" dirty="0"/>
              <a:t> II.xlsx”</a:t>
            </a:r>
            <a:r>
              <a:rPr lang="es-ES" sz="2400" dirty="0"/>
              <a:t>.</a:t>
            </a:r>
          </a:p>
          <a:p>
            <a:pPr algn="l"/>
            <a:r>
              <a:rPr lang="es-AR" sz="2400" dirty="0"/>
              <a:t>En </a:t>
            </a:r>
            <a:r>
              <a:rPr lang="es-AR" sz="2400" dirty="0" err="1"/>
              <a:t>Microstrategy</a:t>
            </a:r>
            <a:r>
              <a:rPr lang="es-AR" sz="2400" dirty="0"/>
              <a:t> Desktop dirigirse al panel de datos, </a:t>
            </a:r>
            <a:r>
              <a:rPr lang="es-ES" sz="2400" dirty="0"/>
              <a:t>seleccionar la flecha hacia abajo que se encuentra a la derecha de cada tabla, seleccionar “Volver a publicar cubo...”.</a:t>
            </a:r>
            <a:endParaRPr lang="es-AR" sz="2400" dirty="0"/>
          </a:p>
        </p:txBody>
      </p:sp>
      <p:sp>
        <p:nvSpPr>
          <p:cNvPr id="4" name="1 Título"/>
          <p:cNvSpPr txBox="1">
            <a:spLocks/>
          </p:cNvSpPr>
          <p:nvPr/>
        </p:nvSpPr>
        <p:spPr>
          <a:xfrm>
            <a:off x="1043608" y="32048"/>
            <a:ext cx="7642832" cy="851144"/>
          </a:xfrm>
          <a:prstGeom prst="rect">
            <a:avLst/>
          </a:prstGeom>
        </p:spPr>
        <p:txBody>
          <a:bodyPr/>
          <a:lstStyle/>
          <a:p>
            <a:r>
              <a:rPr lang="es-ES" sz="4400" dirty="0">
                <a:solidFill>
                  <a:srgbClr val="361309"/>
                </a:solidFill>
                <a:latin typeface="Gill Sans MT"/>
              </a:rPr>
              <a:t>Editando y optimizando datos</a:t>
            </a:r>
          </a:p>
        </p:txBody>
      </p:sp>
      <p:pic>
        <p:nvPicPr>
          <p:cNvPr id="2050" name="Picture 2" descr="C:\Users\jose\Desktop\Capturas\Snap 2017-10-12 at 10.47.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645024"/>
            <a:ext cx="34671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0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604" y="17760"/>
            <a:ext cx="7138776" cy="962968"/>
          </a:xfrm>
        </p:spPr>
        <p:txBody>
          <a:bodyPr/>
          <a:lstStyle/>
          <a:p>
            <a:pPr>
              <a:lnSpc>
                <a:spcPct val="100000"/>
              </a:lnSpc>
            </a:pPr>
            <a:r>
              <a:rPr lang="es-AR" sz="4300" dirty="0">
                <a:solidFill>
                  <a:srgbClr val="572314"/>
                </a:solidFill>
                <a:latin typeface="Gill Sans MT"/>
              </a:rPr>
              <a:t>Objetivo</a:t>
            </a:r>
            <a:endParaRPr lang="es-AR" sz="4300" dirty="0"/>
          </a:p>
        </p:txBody>
      </p:sp>
      <p:sp>
        <p:nvSpPr>
          <p:cNvPr id="3" name="2 Subtítulo"/>
          <p:cNvSpPr>
            <a:spLocks noGrp="1"/>
          </p:cNvSpPr>
          <p:nvPr>
            <p:ph type="subTitle" idx="1"/>
          </p:nvPr>
        </p:nvSpPr>
        <p:spPr>
          <a:xfrm>
            <a:off x="467544" y="1340768"/>
            <a:ext cx="8218896" cy="4241392"/>
          </a:xfrm>
        </p:spPr>
        <p:txBody>
          <a:bodyPr anchor="t" anchorCtr="0">
            <a:normAutofit/>
          </a:bodyPr>
          <a:lstStyle/>
          <a:p>
            <a:pPr algn="l" rtl="0">
              <a:buSzPct val="80000"/>
            </a:pPr>
            <a:r>
              <a:rPr lang="es-ES" sz="3200" kern="1200" dirty="0">
                <a:solidFill>
                  <a:srgbClr val="000000"/>
                </a:solidFill>
                <a:ea typeface="+mn-ea"/>
                <a:cs typeface="+mn-cs"/>
              </a:rPr>
              <a:t>Estudiar y analizar las mejores prácticas recomendadas para crear visualizaciones de datos efectivas y convincentes.</a:t>
            </a:r>
          </a:p>
          <a:p>
            <a:pPr algn="l" rtl="0">
              <a:buSzPct val="80000"/>
            </a:pPr>
            <a:endParaRPr lang="es-ES" sz="3200" kern="1200" dirty="0">
              <a:solidFill>
                <a:srgbClr val="000000"/>
              </a:solidFill>
              <a:ea typeface="+mn-ea"/>
              <a:cs typeface="+mn-cs"/>
            </a:endParaRPr>
          </a:p>
        </p:txBody>
      </p:sp>
    </p:spTree>
    <p:extLst>
      <p:ext uri="{BB962C8B-B14F-4D97-AF65-F5344CB8AC3E}">
        <p14:creationId xmlns:p14="http://schemas.microsoft.com/office/powerpoint/2010/main" val="1376404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863643"/>
            <a:ext cx="8496944" cy="432048"/>
          </a:xfrm>
        </p:spPr>
        <p:txBody>
          <a:bodyPr anchor="t" anchorCtr="0">
            <a:noAutofit/>
          </a:bodyPr>
          <a:lstStyle/>
          <a:p>
            <a:pPr algn="l"/>
            <a:r>
              <a:rPr lang="es-AR" sz="2800" dirty="0"/>
              <a:t>Se muestra la siguiente ventana:</a:t>
            </a:r>
          </a:p>
        </p:txBody>
      </p:sp>
      <p:sp>
        <p:nvSpPr>
          <p:cNvPr id="4" name="1 Título"/>
          <p:cNvSpPr txBox="1">
            <a:spLocks/>
          </p:cNvSpPr>
          <p:nvPr/>
        </p:nvSpPr>
        <p:spPr>
          <a:xfrm>
            <a:off x="827584" y="32618"/>
            <a:ext cx="7642832" cy="851144"/>
          </a:xfrm>
          <a:prstGeom prst="rect">
            <a:avLst/>
          </a:prstGeom>
        </p:spPr>
        <p:txBody>
          <a:bodyPr/>
          <a:lstStyle/>
          <a:p>
            <a:pPr algn="ctr"/>
            <a:r>
              <a:rPr lang="es-ES" sz="4400" dirty="0">
                <a:solidFill>
                  <a:srgbClr val="361309"/>
                </a:solidFill>
                <a:latin typeface="Gill Sans MT"/>
              </a:rPr>
              <a:t>Editando y optimizando datos</a:t>
            </a:r>
          </a:p>
        </p:txBody>
      </p:sp>
      <p:pic>
        <p:nvPicPr>
          <p:cNvPr id="3074" name="Picture 2" descr="C:\Users\jose\Desktop\Capturas\Snap 2017-10-12 at 10.51.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824" y="1360076"/>
            <a:ext cx="5960678" cy="1668990"/>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79512" y="3169831"/>
            <a:ext cx="8640960" cy="1224136"/>
          </a:xfrm>
          <a:prstGeom prst="rect">
            <a:avLst/>
          </a:prstGeom>
        </p:spPr>
        <p:txBody>
          <a:bodyPr lIns="0" tIns="0" rIns="0" bIns="0" anchor="t" anchorCtr="0">
            <a:normAutofit/>
          </a:bodyPr>
          <a:lstStyle>
            <a:lvl1pPr>
              <a:defRPr sz="2400"/>
            </a:lvl1pPr>
          </a:lstStyle>
          <a:p>
            <a:r>
              <a:rPr lang="es-AR" sz="2800" dirty="0"/>
              <a:t>Debemos seleccionar el archivo </a:t>
            </a:r>
            <a:r>
              <a:rPr lang="es-ES" sz="2800" dirty="0"/>
              <a:t>“</a:t>
            </a:r>
            <a:r>
              <a:rPr lang="es-AR" sz="2800" dirty="0"/>
              <a:t>sales </a:t>
            </a:r>
            <a:r>
              <a:rPr lang="es-AR" sz="2800" dirty="0" err="1"/>
              <a:t>report</a:t>
            </a:r>
            <a:r>
              <a:rPr lang="es-AR" sz="2800" dirty="0"/>
              <a:t> II.xlsx” y la directiva de actualización, una vez hecho esto finalizamos</a:t>
            </a:r>
          </a:p>
        </p:txBody>
      </p:sp>
      <p:pic>
        <p:nvPicPr>
          <p:cNvPr id="3075" name="Picture 3" descr="C:\Users\jose\Desktop\Capturas\Snap 2017-10-12 at 10.55.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116201"/>
            <a:ext cx="7507797" cy="217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28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896771"/>
            <a:ext cx="8568952" cy="1308093"/>
          </a:xfrm>
        </p:spPr>
        <p:txBody>
          <a:bodyPr anchor="t" anchorCtr="0">
            <a:normAutofit/>
          </a:bodyPr>
          <a:lstStyle/>
          <a:p>
            <a:pPr algn="l"/>
            <a:r>
              <a:rPr lang="es-AR" sz="2800" dirty="0"/>
              <a:t>Una vez realizados estos pasos la </a:t>
            </a:r>
            <a:r>
              <a:rPr lang="es-ES" sz="2800" dirty="0"/>
              <a:t>visualización de cuadrícula previamente armada se actualizará en base al archivo “</a:t>
            </a:r>
            <a:r>
              <a:rPr lang="es-AR" sz="2800" dirty="0"/>
              <a:t>sales </a:t>
            </a:r>
            <a:r>
              <a:rPr lang="es-AR" sz="2800" dirty="0" err="1"/>
              <a:t>report</a:t>
            </a:r>
            <a:r>
              <a:rPr lang="es-AR" sz="2800" dirty="0"/>
              <a:t> II.xlsx”.</a:t>
            </a:r>
          </a:p>
        </p:txBody>
      </p:sp>
      <p:sp>
        <p:nvSpPr>
          <p:cNvPr id="4" name="1 Título"/>
          <p:cNvSpPr txBox="1">
            <a:spLocks/>
          </p:cNvSpPr>
          <p:nvPr/>
        </p:nvSpPr>
        <p:spPr>
          <a:xfrm>
            <a:off x="755576" y="45627"/>
            <a:ext cx="7901743" cy="851144"/>
          </a:xfrm>
          <a:prstGeom prst="rect">
            <a:avLst/>
          </a:prstGeom>
        </p:spPr>
        <p:txBody>
          <a:bodyPr/>
          <a:lstStyle/>
          <a:p>
            <a:pPr algn="ctr"/>
            <a:r>
              <a:rPr lang="es-ES" sz="4400" dirty="0">
                <a:solidFill>
                  <a:srgbClr val="361309"/>
                </a:solidFill>
                <a:latin typeface="Gill Sans MT"/>
              </a:rPr>
              <a:t>Editando y optimizando datos</a:t>
            </a:r>
          </a:p>
        </p:txBody>
      </p:sp>
      <p:pic>
        <p:nvPicPr>
          <p:cNvPr id="4098" name="Picture 2" descr="C:\Users\jose\Desktop\Capturas\Snap 2017-10-12 at 10.57.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361190" cy="444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4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27584" y="43447"/>
            <a:ext cx="7621028" cy="93728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Descripción general</a:t>
            </a:r>
            <a:endParaRPr lang="es-AR" dirty="0"/>
          </a:p>
        </p:txBody>
      </p:sp>
      <p:sp>
        <p:nvSpPr>
          <p:cNvPr id="135" name="CustomShape 2"/>
          <p:cNvSpPr/>
          <p:nvPr/>
        </p:nvSpPr>
        <p:spPr>
          <a:xfrm>
            <a:off x="467544" y="1196752"/>
            <a:ext cx="8465136" cy="5400600"/>
          </a:xfrm>
          <a:prstGeom prst="rect">
            <a:avLst/>
          </a:prstGeom>
          <a:noFill/>
          <a:ln>
            <a:noFill/>
          </a:ln>
        </p:spPr>
        <p:txBody>
          <a:bodyPr lIns="90000" tIns="45000" rIns="90000" bIns="45000">
            <a:noAutofit/>
          </a:bodyPr>
          <a:lstStyle/>
          <a:p>
            <a:r>
              <a:rPr lang="es-ES" sz="2800" dirty="0"/>
              <a:t>Es necesario depurar y analizar datos para adquirir conocimientos sofisticados sobre las prácticas empresariales a través de diversos escenarios hipotéticos. </a:t>
            </a:r>
            <a:endParaRPr lang="es-AR" sz="2800" dirty="0"/>
          </a:p>
          <a:p>
            <a:r>
              <a:rPr lang="es-ES" sz="2800" dirty="0"/>
              <a:t>Los </a:t>
            </a:r>
            <a:r>
              <a:rPr lang="es-ES" sz="2800" dirty="0" err="1"/>
              <a:t>datasets</a:t>
            </a:r>
            <a:r>
              <a:rPr lang="es-ES" sz="2800" dirty="0"/>
              <a:t> proporcionan los datos que se muestran en un panel de control.</a:t>
            </a:r>
          </a:p>
          <a:p>
            <a:r>
              <a:rPr lang="es-ES" sz="2800" dirty="0"/>
              <a:t>Por medio de la herramienta Desktop es posible importar datos y seleccionar varias tablas para crear un solo conjunto de datos. </a:t>
            </a:r>
          </a:p>
          <a:p>
            <a:r>
              <a:rPr lang="es-ES" sz="2800" dirty="0"/>
              <a:t>Después de la importación es posible agregar representaciones visuales como paneles para facilitar la interpretación de los datos.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0"/>
            <a:ext cx="7642832" cy="1283192"/>
          </a:xfrm>
        </p:spPr>
        <p:txBody>
          <a:bodyPr/>
          <a:lstStyle/>
          <a:p>
            <a:r>
              <a:rPr lang="es-AR" sz="4300" dirty="0">
                <a:solidFill>
                  <a:srgbClr val="572314"/>
                </a:solidFill>
                <a:latin typeface="Gill Sans MT"/>
              </a:rPr>
              <a:t>Descarga e instalación </a:t>
            </a:r>
            <a:r>
              <a:rPr lang="es-ES" sz="4300" dirty="0">
                <a:solidFill>
                  <a:srgbClr val="572314"/>
                </a:solidFill>
                <a:latin typeface="Gill Sans MT"/>
              </a:rPr>
              <a:t>de </a:t>
            </a:r>
            <a:r>
              <a:rPr lang="en-US" sz="4300" dirty="0" err="1">
                <a:solidFill>
                  <a:srgbClr val="572314"/>
                </a:solidFill>
                <a:latin typeface="Gill Sans MT"/>
              </a:rPr>
              <a:t>Microstrategy</a:t>
            </a:r>
            <a:r>
              <a:rPr lang="en-US" sz="4300" dirty="0">
                <a:solidFill>
                  <a:srgbClr val="572314"/>
                </a:solidFill>
                <a:latin typeface="Gill Sans MT"/>
              </a:rPr>
              <a:t> Desktop</a:t>
            </a:r>
            <a:endParaRPr lang="es-AR" sz="4300" dirty="0">
              <a:solidFill>
                <a:srgbClr val="572314"/>
              </a:solidFill>
              <a:latin typeface="Gill Sans MT"/>
            </a:endParaRPr>
          </a:p>
        </p:txBody>
      </p:sp>
      <p:sp>
        <p:nvSpPr>
          <p:cNvPr id="3" name="2 Subtítulo"/>
          <p:cNvSpPr>
            <a:spLocks noGrp="1"/>
          </p:cNvSpPr>
          <p:nvPr>
            <p:ph type="subTitle" idx="1"/>
          </p:nvPr>
        </p:nvSpPr>
        <p:spPr>
          <a:xfrm>
            <a:off x="611560" y="1412776"/>
            <a:ext cx="8074880" cy="4824536"/>
          </a:xfrm>
        </p:spPr>
        <p:txBody>
          <a:bodyPr/>
          <a:lstStyle/>
          <a:p>
            <a:pPr algn="l" rtl="0">
              <a:buSzPct val="80000"/>
            </a:pPr>
            <a:r>
              <a:rPr lang="es-AR" sz="3200" kern="1200" dirty="0" err="1">
                <a:solidFill>
                  <a:srgbClr val="000000"/>
                </a:solidFill>
              </a:rPr>
              <a:t>Microstrategy</a:t>
            </a:r>
            <a:r>
              <a:rPr lang="es-AR" sz="3200" kern="1200" dirty="0">
                <a:solidFill>
                  <a:srgbClr val="000000"/>
                </a:solidFill>
              </a:rPr>
              <a:t> Desktop es una herramienta gratuita que puede descargarse desde el siguiente link:</a:t>
            </a:r>
          </a:p>
          <a:p>
            <a:pPr algn="l" rtl="0">
              <a:buSzPct val="80000"/>
            </a:pPr>
            <a:endParaRPr lang="es-AR" sz="3200" kern="1200" dirty="0">
              <a:solidFill>
                <a:srgbClr val="000000"/>
              </a:solidFill>
            </a:endParaRPr>
          </a:p>
          <a:p>
            <a:pPr algn="l" rtl="0">
              <a:buSzPct val="80000"/>
            </a:pPr>
            <a:r>
              <a:rPr lang="en-US" sz="3200" kern="1200" dirty="0">
                <a:solidFill>
                  <a:srgbClr val="000000"/>
                </a:solidFill>
                <a:hlinkClick r:id="rId2"/>
              </a:rPr>
              <a:t>https://www.microstrategy.com/us/desktop</a:t>
            </a:r>
            <a:endParaRPr lang="en-US" sz="3200" kern="1200" dirty="0">
              <a:solidFill>
                <a:srgbClr val="000000"/>
              </a:solidFill>
            </a:endParaRPr>
          </a:p>
          <a:p>
            <a:pPr algn="l" rtl="0">
              <a:buSzPct val="80000"/>
            </a:pPr>
            <a:endParaRPr lang="en-US" sz="3200" kern="1200" dirty="0">
              <a:solidFill>
                <a:srgbClr val="000000"/>
              </a:solidFill>
            </a:endParaRPr>
          </a:p>
          <a:p>
            <a:pPr algn="l" rtl="0">
              <a:buSzPct val="80000"/>
            </a:pPr>
            <a:r>
              <a:rPr lang="es-AR" sz="3200" kern="1200" dirty="0">
                <a:solidFill>
                  <a:srgbClr val="000000"/>
                </a:solidFill>
              </a:rPr>
              <a:t>Se deben completar lo datos solicitados descargar el instalador y luego instalarlo.</a:t>
            </a:r>
            <a:endParaRPr lang="es-AR" dirty="0"/>
          </a:p>
        </p:txBody>
      </p:sp>
    </p:spTree>
    <p:extLst>
      <p:ext uri="{BB962C8B-B14F-4D97-AF65-F5344CB8AC3E}">
        <p14:creationId xmlns:p14="http://schemas.microsoft.com/office/powerpoint/2010/main" val="30828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55576" y="0"/>
            <a:ext cx="7930504" cy="114192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Navegación y componentes</a:t>
            </a:r>
            <a:endParaRPr lang="es-AR" dirty="0"/>
          </a:p>
        </p:txBody>
      </p:sp>
      <p:sp>
        <p:nvSpPr>
          <p:cNvPr id="142" name="CustomShape 2"/>
          <p:cNvSpPr/>
          <p:nvPr/>
        </p:nvSpPr>
        <p:spPr>
          <a:xfrm>
            <a:off x="323528" y="908720"/>
            <a:ext cx="8496944" cy="5760640"/>
          </a:xfrm>
          <a:prstGeom prst="rect">
            <a:avLst/>
          </a:prstGeom>
          <a:noFill/>
          <a:ln>
            <a:noFill/>
          </a:ln>
        </p:spPr>
        <p:txBody>
          <a:bodyPr lIns="90000" tIns="45000" rIns="90000" bIns="45000">
            <a:noAutofit/>
          </a:bodyPr>
          <a:lstStyle/>
          <a:p>
            <a:r>
              <a:rPr lang="es-ES" sz="2800" dirty="0"/>
              <a:t>En principio se examinarán las características y funcionalidades básicas de un panel de control completo con su conjunto de datos y visualizaciones. El objetivo es familiarizarse con los diversos elementos del panel de control utilizando un escenario relativamente sencillo. Para ello trabajaremos con un panel de control de Venta de Productos.</a:t>
            </a:r>
          </a:p>
          <a:p>
            <a:endParaRPr lang="es-ES" sz="2800" dirty="0"/>
          </a:p>
          <a:p>
            <a:r>
              <a:rPr lang="es-ES" sz="2800" dirty="0"/>
              <a:t>Se pueden encontrar más paneles de control en el siguiente link:</a:t>
            </a:r>
          </a:p>
          <a:p>
            <a:endParaRPr lang="es-ES" sz="2800" dirty="0"/>
          </a:p>
          <a:p>
            <a:r>
              <a:rPr lang="es-ES" sz="2800" dirty="0">
                <a:hlinkClick r:id="rId2"/>
              </a:rPr>
              <a:t>https://community.microstrategy.com/s/gallery?tabset-89baf=2</a:t>
            </a:r>
            <a:r>
              <a:rPr lang="es-ES" sz="2800" dirty="0"/>
              <a:t> </a:t>
            </a:r>
          </a:p>
          <a:p>
            <a:pPr>
              <a:lnSpc>
                <a:spcPct val="100000"/>
              </a:lnSpc>
              <a:buSzPct val="80000"/>
            </a:pP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473"/>
            <a:ext cx="7642832" cy="851144"/>
          </a:xfrm>
        </p:spPr>
        <p:txBody>
          <a:bodyPr/>
          <a:lstStyle/>
          <a:p>
            <a:pPr>
              <a:lnSpc>
                <a:spcPct val="100000"/>
              </a:lnSpc>
            </a:pPr>
            <a:r>
              <a:rPr lang="es-AR" sz="4400" dirty="0">
                <a:solidFill>
                  <a:srgbClr val="572314"/>
                </a:solidFill>
                <a:latin typeface="Gill Sans MT"/>
              </a:rPr>
              <a:t>Navegación y componentes</a:t>
            </a:r>
            <a:endParaRPr lang="es-AR" sz="4400" dirty="0"/>
          </a:p>
        </p:txBody>
      </p:sp>
      <p:sp>
        <p:nvSpPr>
          <p:cNvPr id="3" name="2 Subtítulo"/>
          <p:cNvSpPr>
            <a:spLocks noGrp="1"/>
          </p:cNvSpPr>
          <p:nvPr>
            <p:ph type="subTitle" idx="1"/>
          </p:nvPr>
        </p:nvSpPr>
        <p:spPr>
          <a:xfrm>
            <a:off x="251520" y="854617"/>
            <a:ext cx="8640960" cy="1134223"/>
          </a:xfrm>
        </p:spPr>
        <p:txBody>
          <a:bodyPr>
            <a:normAutofit/>
          </a:bodyPr>
          <a:lstStyle/>
          <a:p>
            <a:pPr algn="l"/>
            <a:r>
              <a:rPr lang="es-ES" sz="2400" dirty="0"/>
              <a:t>Un panel de control es una pantalla interactiva creada para mostrar y explorar datos. Al abrir el aplicativo Desktop y crear un nuevo panel de control veremos el escritorio vacío así:</a:t>
            </a:r>
          </a:p>
        </p:txBody>
      </p:sp>
      <p:pic>
        <p:nvPicPr>
          <p:cNvPr id="1026" name="Picture 2" descr="C:\Users\jose\Desktop\Capturas\Snap 2017-10-10 at 10.14.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326"/>
            <a:ext cx="7416824" cy="446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2"/>
          <p:cNvSpPr/>
          <p:nvPr/>
        </p:nvSpPr>
        <p:spPr>
          <a:xfrm>
            <a:off x="323528" y="730721"/>
            <a:ext cx="8609152" cy="1455124"/>
          </a:xfrm>
          <a:prstGeom prst="rect">
            <a:avLst/>
          </a:prstGeom>
          <a:noFill/>
          <a:ln>
            <a:noFill/>
          </a:ln>
        </p:spPr>
        <p:txBody>
          <a:bodyPr lIns="90000" tIns="45000" rIns="90000" bIns="45000">
            <a:noAutofit/>
          </a:bodyPr>
          <a:lstStyle/>
          <a:p>
            <a:r>
              <a:rPr lang="es-ES" sz="2400" dirty="0"/>
              <a:t>Luego debemos realizar los siguientes pasos:</a:t>
            </a:r>
          </a:p>
          <a:p>
            <a:r>
              <a:rPr lang="es-ES" sz="2400" dirty="0"/>
              <a:t>1. Descargue el archivo “</a:t>
            </a:r>
            <a:r>
              <a:rPr lang="es-ES" sz="2400" dirty="0" err="1"/>
              <a:t>ProductSalesAnalysis.mstr</a:t>
            </a:r>
            <a:r>
              <a:rPr lang="es-ES" sz="2400" dirty="0"/>
              <a:t>”.</a:t>
            </a:r>
          </a:p>
          <a:p>
            <a:r>
              <a:rPr lang="es-ES" sz="2400" dirty="0"/>
              <a:t>2. Localícelo y ábralo.</a:t>
            </a:r>
          </a:p>
          <a:p>
            <a:r>
              <a:rPr lang="es-ES" sz="2400" dirty="0"/>
              <a:t>3. Examinemos las características individuales.</a:t>
            </a:r>
          </a:p>
        </p:txBody>
      </p:sp>
      <p:sp>
        <p:nvSpPr>
          <p:cNvPr id="5" name="1 Título"/>
          <p:cNvSpPr txBox="1">
            <a:spLocks/>
          </p:cNvSpPr>
          <p:nvPr/>
        </p:nvSpPr>
        <p:spPr>
          <a:xfrm>
            <a:off x="467544" y="42612"/>
            <a:ext cx="8218896" cy="688109"/>
          </a:xfrm>
          <a:prstGeom prst="rect">
            <a:avLst/>
          </a:prstGeom>
        </p:spPr>
        <p:txBody>
          <a:bodyPr/>
          <a:lstStyle/>
          <a:p>
            <a:pPr algn="ctr"/>
            <a:r>
              <a:rPr lang="es-AR" sz="4400" kern="0" dirty="0">
                <a:solidFill>
                  <a:srgbClr val="572314"/>
                </a:solidFill>
                <a:latin typeface="Gill Sans MT"/>
              </a:rPr>
              <a:t>Navegación y componentes</a:t>
            </a:r>
            <a:endParaRPr lang="es-AR" sz="4400" kern="0" dirty="0">
              <a:solidFill>
                <a:sysClr val="windowText" lastClr="000000"/>
              </a:solidFill>
            </a:endParaRPr>
          </a:p>
        </p:txBody>
      </p:sp>
      <p:grpSp>
        <p:nvGrpSpPr>
          <p:cNvPr id="3" name="Group 2"/>
          <p:cNvGrpSpPr/>
          <p:nvPr/>
        </p:nvGrpSpPr>
        <p:grpSpPr>
          <a:xfrm>
            <a:off x="694902" y="2141237"/>
            <a:ext cx="7609202" cy="4456115"/>
            <a:chOff x="694902" y="2141237"/>
            <a:chExt cx="7609202" cy="4456115"/>
          </a:xfrm>
        </p:grpSpPr>
        <p:sp>
          <p:nvSpPr>
            <p:cNvPr id="14" name="13 Abrir llave"/>
            <p:cNvSpPr/>
            <p:nvPr/>
          </p:nvSpPr>
          <p:spPr>
            <a:xfrm>
              <a:off x="1672444" y="4293096"/>
              <a:ext cx="207640" cy="72008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nvGrpSpPr>
            <p:cNvPr id="2" name="Group 1"/>
            <p:cNvGrpSpPr/>
            <p:nvPr/>
          </p:nvGrpSpPr>
          <p:grpSpPr>
            <a:xfrm>
              <a:off x="694902" y="2141237"/>
              <a:ext cx="7609202" cy="4325769"/>
              <a:chOff x="694902" y="2141237"/>
              <a:chExt cx="7609202" cy="4325769"/>
            </a:xfrm>
          </p:grpSpPr>
          <p:pic>
            <p:nvPicPr>
              <p:cNvPr id="2050" name="Picture 2" descr="C:\Users\jose\Desktop\Capturas\Snap 2017-10-11 at 09.35.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84" y="2525863"/>
                <a:ext cx="6424020" cy="3941143"/>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694902" y="3431799"/>
                <a:ext cx="1095172" cy="369332"/>
              </a:xfrm>
              <a:prstGeom prst="rect">
                <a:avLst/>
              </a:prstGeom>
              <a:noFill/>
            </p:spPr>
            <p:txBody>
              <a:bodyPr wrap="square" rtlCol="0">
                <a:spAutoFit/>
              </a:bodyPr>
              <a:lstStyle/>
              <a:p>
                <a:r>
                  <a:rPr lang="es-AR" dirty="0">
                    <a:solidFill>
                      <a:srgbClr val="FF0000"/>
                    </a:solidFill>
                  </a:rPr>
                  <a:t>Atributos</a:t>
                </a:r>
              </a:p>
            </p:txBody>
          </p:sp>
          <p:sp>
            <p:nvSpPr>
              <p:cNvPr id="13" name="12 Abrir llave"/>
              <p:cNvSpPr/>
              <p:nvPr/>
            </p:nvSpPr>
            <p:spPr>
              <a:xfrm>
                <a:off x="1700064" y="3140968"/>
                <a:ext cx="180020" cy="100811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14 CuadroTexto"/>
              <p:cNvSpPr txBox="1"/>
              <p:nvPr/>
            </p:nvSpPr>
            <p:spPr>
              <a:xfrm>
                <a:off x="702487" y="4263108"/>
                <a:ext cx="1088504" cy="923330"/>
              </a:xfrm>
              <a:prstGeom prst="rect">
                <a:avLst/>
              </a:prstGeom>
              <a:noFill/>
            </p:spPr>
            <p:txBody>
              <a:bodyPr wrap="square" rtlCol="0">
                <a:spAutoFit/>
              </a:bodyPr>
              <a:lstStyle/>
              <a:p>
                <a:pPr algn="ctr"/>
                <a:r>
                  <a:rPr lang="es-AR" dirty="0">
                    <a:solidFill>
                      <a:srgbClr val="FF0000"/>
                    </a:solidFill>
                  </a:rPr>
                  <a:t>Métricas o Hechos</a:t>
                </a:r>
              </a:p>
            </p:txBody>
          </p:sp>
          <p:sp>
            <p:nvSpPr>
              <p:cNvPr id="24" name="23 CuadroTexto"/>
              <p:cNvSpPr txBox="1"/>
              <p:nvPr/>
            </p:nvSpPr>
            <p:spPr>
              <a:xfrm>
                <a:off x="4427984" y="2141237"/>
                <a:ext cx="1584176" cy="369332"/>
              </a:xfrm>
              <a:prstGeom prst="rect">
                <a:avLst/>
              </a:prstGeom>
              <a:noFill/>
            </p:spPr>
            <p:txBody>
              <a:bodyPr wrap="square" rtlCol="0">
                <a:spAutoFit/>
              </a:bodyPr>
              <a:lstStyle/>
              <a:p>
                <a:r>
                  <a:rPr lang="es-AR" dirty="0">
                    <a:solidFill>
                      <a:srgbClr val="FF0000"/>
                    </a:solidFill>
                  </a:rPr>
                  <a:t>Visualización</a:t>
                </a:r>
              </a:p>
            </p:txBody>
          </p:sp>
        </p:grpSp>
        <p:sp>
          <p:nvSpPr>
            <p:cNvPr id="18" name="17 Rectángulo"/>
            <p:cNvSpPr/>
            <p:nvPr/>
          </p:nvSpPr>
          <p:spPr>
            <a:xfrm>
              <a:off x="2699792" y="2492896"/>
              <a:ext cx="5400600"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851144"/>
            <a:ext cx="8424936" cy="5674200"/>
          </a:xfrm>
        </p:spPr>
        <p:txBody>
          <a:bodyPr anchor="t" anchorCtr="0">
            <a:normAutofit/>
          </a:bodyPr>
          <a:lstStyle/>
          <a:p>
            <a:pPr algn="l">
              <a:spcBef>
                <a:spcPts val="1200"/>
              </a:spcBef>
            </a:pPr>
            <a:r>
              <a:rPr lang="es-ES" sz="2600" dirty="0"/>
              <a:t>Las </a:t>
            </a:r>
            <a:r>
              <a:rPr lang="es-ES" sz="2600" b="1" dirty="0"/>
              <a:t>visualizaciones</a:t>
            </a:r>
            <a:r>
              <a:rPr lang="es-ES" sz="2600" dirty="0"/>
              <a:t> son pantallas interactivas creadas para mostrar y explorar datos. Pueden agregarse representaciones visuales de los datos al panel de control para facilitar su interpretación, así mismo pueden realizarse cambios y manipulaciones sobre las visualizaciones para personalizar la información que mostrada.</a:t>
            </a:r>
            <a:endParaRPr lang="es-AR" sz="2600" dirty="0"/>
          </a:p>
          <a:p>
            <a:pPr algn="l">
              <a:spcBef>
                <a:spcPts val="2400"/>
              </a:spcBef>
            </a:pPr>
            <a:r>
              <a:rPr lang="es-ES" sz="2600" dirty="0"/>
              <a:t>En nuestro caso nos concentraremos en la visualización “</a:t>
            </a:r>
            <a:r>
              <a:rPr lang="es-ES" sz="2600" dirty="0" err="1"/>
              <a:t>Revenue</a:t>
            </a:r>
            <a:r>
              <a:rPr lang="es-ES" sz="2600" dirty="0"/>
              <a:t> </a:t>
            </a:r>
            <a:r>
              <a:rPr lang="es-ES" sz="2600" dirty="0" err="1"/>
              <a:t>over</a:t>
            </a:r>
            <a:r>
              <a:rPr lang="es-ES" sz="2600" dirty="0"/>
              <a:t> Time” (Ingresos en el tiempo):</a:t>
            </a:r>
          </a:p>
          <a:p>
            <a:pPr marL="342900" indent="-342900" algn="l">
              <a:spcBef>
                <a:spcPts val="1800"/>
              </a:spcBef>
              <a:spcAft>
                <a:spcPts val="1800"/>
              </a:spcAft>
              <a:buFont typeface="Arial" panose="020B0604020202020204" pitchFamily="34" charset="0"/>
              <a:buChar char="•"/>
            </a:pPr>
            <a:r>
              <a:rPr lang="es-ES" sz="2600" dirty="0"/>
              <a:t>Los </a:t>
            </a:r>
            <a:r>
              <a:rPr lang="es-ES" sz="2600" b="1" dirty="0"/>
              <a:t>atributos</a:t>
            </a:r>
            <a:r>
              <a:rPr lang="es-ES" sz="2600" dirty="0"/>
              <a:t> son Ingresos y Semanas. Estos atributos permiten crear un marco para datos a ser presentados.</a:t>
            </a:r>
          </a:p>
          <a:p>
            <a:pPr marL="342900" indent="-342900" algn="l">
              <a:buFont typeface="Arial" panose="020B0604020202020204" pitchFamily="34" charset="0"/>
              <a:buChar char="•"/>
            </a:pPr>
            <a:r>
              <a:rPr lang="es-ES" sz="2600" dirty="0"/>
              <a:t>La </a:t>
            </a:r>
            <a:r>
              <a:rPr lang="es-ES" sz="2600" b="1" dirty="0"/>
              <a:t>métrica</a:t>
            </a:r>
            <a:r>
              <a:rPr lang="es-ES" sz="2600" dirty="0"/>
              <a:t> es el costo. Los usuarios pueden analizar este dato teniendo como parámetros a los atributos Ingresos y Semanas.</a:t>
            </a:r>
          </a:p>
        </p:txBody>
      </p:sp>
      <p:sp>
        <p:nvSpPr>
          <p:cNvPr id="4" name="1 Título"/>
          <p:cNvSpPr txBox="1">
            <a:spLocks/>
          </p:cNvSpPr>
          <p:nvPr/>
        </p:nvSpPr>
        <p:spPr>
          <a:xfrm>
            <a:off x="1043608" y="0"/>
            <a:ext cx="7642832" cy="851144"/>
          </a:xfrm>
          <a:prstGeom prst="rect">
            <a:avLst/>
          </a:prstGeom>
        </p:spPr>
        <p:txBody>
          <a:bodyPr/>
          <a:lstStyle/>
          <a:p>
            <a:r>
              <a:rPr lang="es-AR" sz="4400" kern="0" dirty="0">
                <a:solidFill>
                  <a:srgbClr val="572314"/>
                </a:solidFill>
                <a:latin typeface="Gill Sans MT"/>
              </a:rPr>
              <a:t>Navegación y componentes</a:t>
            </a:r>
            <a:endParaRPr lang="es-AR" sz="4400" kern="0" dirty="0">
              <a:solidFill>
                <a:sysClr val="windowText" lastClr="000000"/>
              </a:solidFill>
            </a:endParaRPr>
          </a:p>
        </p:txBody>
      </p:sp>
    </p:spTree>
    <p:extLst>
      <p:ext uri="{BB962C8B-B14F-4D97-AF65-F5344CB8AC3E}">
        <p14:creationId xmlns:p14="http://schemas.microsoft.com/office/powerpoint/2010/main" val="245440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1005</TotalTime>
  <Words>1652</Words>
  <Application>Microsoft Office PowerPoint</Application>
  <PresentationFormat>Presentación en pantalla (4:3)</PresentationFormat>
  <Paragraphs>121</Paragraphs>
  <Slides>31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Gill Sans MT</vt:lpstr>
      <vt:lpstr>Times New Roman</vt:lpstr>
      <vt:lpstr>Office Theme</vt:lpstr>
      <vt:lpstr>Presentación de PowerPoint</vt:lpstr>
      <vt:lpstr>Presentación de PowerPoint</vt:lpstr>
      <vt:lpstr>Objetivo</vt:lpstr>
      <vt:lpstr>Presentación de PowerPoint</vt:lpstr>
      <vt:lpstr>Descarga e instalación de Microstrategy Desktop</vt:lpstr>
      <vt:lpstr>Presentación de PowerPoint</vt:lpstr>
      <vt:lpstr>Navegación y componentes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Jose Eduardo Leta</cp:lastModifiedBy>
  <cp:revision>145</cp:revision>
  <dcterms:modified xsi:type="dcterms:W3CDTF">2020-10-12T19:58:36Z</dcterms:modified>
</cp:coreProperties>
</file>