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3" r:id="rId1"/>
  </p:sldMasterIdLst>
  <p:notesMasterIdLst>
    <p:notesMasterId r:id="rId28"/>
  </p:notesMasterIdLst>
  <p:sldIdLst>
    <p:sldId id="323" r:id="rId2"/>
    <p:sldId id="257" r:id="rId3"/>
    <p:sldId id="258" r:id="rId4"/>
    <p:sldId id="259" r:id="rId5"/>
    <p:sldId id="260" r:id="rId6"/>
    <p:sldId id="263"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492" autoAdjust="0"/>
  </p:normalViewPr>
  <p:slideViewPr>
    <p:cSldViewPr>
      <p:cViewPr varScale="1">
        <p:scale>
          <a:sx n="64" d="100"/>
          <a:sy n="64" d="100"/>
        </p:scale>
        <p:origin x="148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9"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150"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151"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152"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153" name="PlaceHolder 5"/>
          <p:cNvSpPr>
            <a:spLocks noGrp="1"/>
          </p:cNvSpPr>
          <p:nvPr>
            <p:ph type="sldNum"/>
          </p:nvPr>
        </p:nvSpPr>
        <p:spPr>
          <a:xfrm>
            <a:off x="4399200" y="9555480"/>
            <a:ext cx="3372840" cy="502560"/>
          </a:xfrm>
          <a:prstGeom prst="rect">
            <a:avLst/>
          </a:prstGeom>
        </p:spPr>
        <p:txBody>
          <a:bodyPr lIns="0" tIns="0" rIns="0" bIns="0" anchor="b"/>
          <a:lstStyle/>
          <a:p>
            <a:pPr algn="r"/>
            <a:fld id="{DFC4809B-28BA-4DDF-ADE6-9744137A1906}" type="slidenum">
              <a:rPr lang="en-US" sz="1400">
                <a:latin typeface="Times New Roman"/>
              </a:rPr>
              <a:t>‹Nº›</a:t>
            </a:fld>
            <a:endParaRPr/>
          </a:p>
        </p:txBody>
      </p:sp>
    </p:spTree>
    <p:extLst>
      <p:ext uri="{BB962C8B-B14F-4D97-AF65-F5344CB8AC3E}">
        <p14:creationId xmlns:p14="http://schemas.microsoft.com/office/powerpoint/2010/main" val="1168086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ustomShape 1"/>
          <p:cNvSpPr/>
          <p:nvPr/>
        </p:nvSpPr>
        <p:spPr>
          <a:xfrm>
            <a:off x="3884760" y="8685360"/>
            <a:ext cx="2970720" cy="456120"/>
          </a:xfrm>
          <a:prstGeom prst="rect">
            <a:avLst/>
          </a:prstGeom>
          <a:noFill/>
          <a:ln>
            <a:noFill/>
          </a:ln>
        </p:spPr>
        <p:txBody>
          <a:bodyPr lIns="90000" tIns="45000" rIns="90000" bIns="45000" anchor="b"/>
          <a:lstStyle/>
          <a:p>
            <a:pPr algn="r">
              <a:lnSpc>
                <a:spcPct val="100000"/>
              </a:lnSpc>
            </a:pPr>
            <a:fld id="{11C41805-723F-4927-91A3-E3FA317D2F9D}" type="slidenum">
              <a:rPr lang="en-US" sz="1200">
                <a:latin typeface="Times New Roman"/>
              </a:rPr>
              <a:t>1</a:t>
            </a:fld>
            <a:endParaRPr/>
          </a:p>
        </p:txBody>
      </p:sp>
      <p:sp>
        <p:nvSpPr>
          <p:cNvPr id="93" name="PlaceHolder 2"/>
          <p:cNvSpPr>
            <a:spLocks noGrp="1"/>
          </p:cNvSpPr>
          <p:nvPr>
            <p:ph type="body"/>
          </p:nvPr>
        </p:nvSpPr>
        <p:spPr>
          <a:xfrm>
            <a:off x="685800" y="4343400"/>
            <a:ext cx="5485320" cy="4113720"/>
          </a:xfrm>
          <a:prstGeom prst="rect">
            <a:avLst/>
          </a:prstGeom>
        </p:spPr>
        <p:txBody>
          <a:bodyPr lIns="0" tIns="0" rIns="0" bIns="0"/>
          <a:lstStyle/>
          <a:p>
            <a:endParaRPr/>
          </a:p>
        </p:txBody>
      </p:sp>
    </p:spTree>
    <p:extLst>
      <p:ext uri="{BB962C8B-B14F-4D97-AF65-F5344CB8AC3E}">
        <p14:creationId xmlns:p14="http://schemas.microsoft.com/office/powerpoint/2010/main" val="1049985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p:cNvSpPr>
          <p:nvPr>
            <p:ph type="body"/>
          </p:nvPr>
        </p:nvSpPr>
        <p:spPr>
          <a:xfrm>
            <a:off x="685800" y="4400640"/>
            <a:ext cx="5485680" cy="3599640"/>
          </a:xfrm>
          <a:prstGeom prst="rect">
            <a:avLst/>
          </a:prstGeom>
        </p:spPr>
        <p:txBody>
          <a:bodyPr lIns="0" tIns="0" rIns="0" bIns="0"/>
          <a:lstStyle/>
          <a:p>
            <a:endParaRPr/>
          </a:p>
        </p:txBody>
      </p:sp>
      <p:sp>
        <p:nvSpPr>
          <p:cNvPr id="302"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4A2DB103-7283-43F0-B4D6-3F53F37C8806}" type="slidenum">
              <a:rPr lang="en-US" sz="1200">
                <a:solidFill>
                  <a:srgbClr val="000000"/>
                </a:solidFill>
                <a:latin typeface="+mn-lt"/>
                <a:ea typeface="+mn-ea"/>
              </a:rPr>
              <a:t>20</a:t>
            </a:fld>
            <a:endParaRPr/>
          </a:p>
        </p:txBody>
      </p:sp>
    </p:spTree>
    <p:extLst>
      <p:ext uri="{BB962C8B-B14F-4D97-AF65-F5344CB8AC3E}">
        <p14:creationId xmlns:p14="http://schemas.microsoft.com/office/powerpoint/2010/main" val="759630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p:cNvSpPr>
          <p:nvPr>
            <p:ph type="body"/>
          </p:nvPr>
        </p:nvSpPr>
        <p:spPr>
          <a:xfrm>
            <a:off x="685800" y="4400640"/>
            <a:ext cx="5485680" cy="3599640"/>
          </a:xfrm>
          <a:prstGeom prst="rect">
            <a:avLst/>
          </a:prstGeom>
        </p:spPr>
        <p:txBody>
          <a:bodyPr lIns="0" tIns="0" rIns="0" bIns="0"/>
          <a:lstStyle/>
          <a:p>
            <a:r>
              <a:rPr lang="en-US" sz="1200">
                <a:solidFill>
                  <a:srgbClr val="000000"/>
                </a:solidFill>
                <a:latin typeface="+mn-lt"/>
                <a:ea typeface="+mn-ea"/>
              </a:rPr>
              <a:t>El consumidor no gestiona ni controla la infraestructura fundamental de la nube, sin embargo tiene el control sobre los sistemas operativos, almacenamiento, aplicaciones desplegadas y, en su caso, control limitado sobre ciertos componentes específicos de redes.</a:t>
            </a:r>
            <a:endParaRPr/>
          </a:p>
          <a:p>
            <a:endParaRPr/>
          </a:p>
          <a:p>
            <a:endParaRPr/>
          </a:p>
          <a:p>
            <a:r>
              <a:rPr lang="en-US" sz="1200">
                <a:solidFill>
                  <a:srgbClr val="000000"/>
                </a:solidFill>
                <a:latin typeface="+mn-lt"/>
                <a:ea typeface="+mn-ea"/>
              </a:rPr>
              <a:t>En lugar de comprar un servidor, switches, firewalls, cables, etc y alojarlos en nuestra oficina o alquilar un servidor dedicado, contratamos capacidad de procesamiento, memoria, disco y ancho de banda a un proveedor de cloud hosting. Esto último es IaaS.</a:t>
            </a:r>
            <a:endParaRPr/>
          </a:p>
        </p:txBody>
      </p:sp>
      <p:sp>
        <p:nvSpPr>
          <p:cNvPr id="304"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DFFC8710-E6A5-422D-A9AE-474E9EB772EC}" type="slidenum">
              <a:rPr lang="en-US" sz="1200">
                <a:solidFill>
                  <a:srgbClr val="000000"/>
                </a:solidFill>
                <a:latin typeface="+mn-lt"/>
                <a:ea typeface="+mn-ea"/>
              </a:rPr>
              <a:t>21</a:t>
            </a:fld>
            <a:endParaRPr/>
          </a:p>
        </p:txBody>
      </p:sp>
    </p:spTree>
    <p:extLst>
      <p:ext uri="{BB962C8B-B14F-4D97-AF65-F5344CB8AC3E}">
        <p14:creationId xmlns:p14="http://schemas.microsoft.com/office/powerpoint/2010/main" val="2754371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Si no quisiéramos</a:t>
            </a:r>
            <a:r>
              <a:rPr lang="es-AR" baseline="0" dirty="0"/>
              <a:t> tener nunca ningún problema de escases de recursos en una plataforma deberíamos estimar muy bien los picos y proyectar un delta extra (imagen 1).</a:t>
            </a:r>
          </a:p>
          <a:p>
            <a:r>
              <a:rPr lang="es-AR" baseline="0" dirty="0"/>
              <a:t>Lo ideal sería “acompañar la demanda” (imagen 2)</a:t>
            </a:r>
            <a:endParaRPr lang="es-AR" dirty="0"/>
          </a:p>
        </p:txBody>
      </p:sp>
      <p:sp>
        <p:nvSpPr>
          <p:cNvPr id="4" name="Marcador de número de diapositiva 3"/>
          <p:cNvSpPr>
            <a:spLocks noGrp="1"/>
          </p:cNvSpPr>
          <p:nvPr>
            <p:ph type="sldNum" idx="10"/>
          </p:nvPr>
        </p:nvSpPr>
        <p:spPr/>
        <p:txBody>
          <a:bodyPr/>
          <a:lstStyle/>
          <a:p>
            <a:pPr algn="r"/>
            <a:fld id="{DFC4809B-28BA-4DDF-ADE6-9744137A1906}" type="slidenum">
              <a:rPr lang="en-US" sz="1400" smtClean="0">
                <a:latin typeface="Times New Roman"/>
              </a:rPr>
              <a:t>23</a:t>
            </a:fld>
            <a:endParaRPr lang="en-US"/>
          </a:p>
        </p:txBody>
      </p:sp>
    </p:spTree>
    <p:extLst>
      <p:ext uri="{BB962C8B-B14F-4D97-AF65-F5344CB8AC3E}">
        <p14:creationId xmlns:p14="http://schemas.microsoft.com/office/powerpoint/2010/main" val="3070067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Es muy común que una escases</a:t>
            </a:r>
            <a:r>
              <a:rPr lang="es-AR" baseline="0" dirty="0"/>
              <a:t> de recursos termine haciendo que la demanda baje con la consiguiente perdida de </a:t>
            </a:r>
            <a:r>
              <a:rPr lang="es-AR" baseline="0" dirty="0" err="1"/>
              <a:t>revenue</a:t>
            </a:r>
            <a:r>
              <a:rPr lang="es-AR" baseline="0" dirty="0"/>
              <a:t> (signifique lo que signifique).</a:t>
            </a:r>
          </a:p>
          <a:p>
            <a:r>
              <a:rPr lang="es-AR" baseline="0" dirty="0"/>
              <a:t>Un programador producirá menos. Un </a:t>
            </a:r>
            <a:r>
              <a:rPr lang="es-AR" baseline="0" dirty="0" err="1"/>
              <a:t>eCommerce</a:t>
            </a:r>
            <a:r>
              <a:rPr lang="es-AR" baseline="0" dirty="0"/>
              <a:t> venderá menos. Una Web reducirá sus visitas.</a:t>
            </a:r>
            <a:endParaRPr lang="es-AR" dirty="0"/>
          </a:p>
        </p:txBody>
      </p:sp>
      <p:sp>
        <p:nvSpPr>
          <p:cNvPr id="4" name="Marcador de número de diapositiva 3"/>
          <p:cNvSpPr>
            <a:spLocks noGrp="1"/>
          </p:cNvSpPr>
          <p:nvPr>
            <p:ph type="sldNum" idx="10"/>
          </p:nvPr>
        </p:nvSpPr>
        <p:spPr/>
        <p:txBody>
          <a:bodyPr/>
          <a:lstStyle/>
          <a:p>
            <a:pPr algn="r"/>
            <a:fld id="{DFC4809B-28BA-4DDF-ADE6-9744137A1906}" type="slidenum">
              <a:rPr lang="en-US" sz="1400" smtClean="0">
                <a:latin typeface="Times New Roman"/>
              </a:rPr>
              <a:t>24</a:t>
            </a:fld>
            <a:endParaRPr lang="en-US"/>
          </a:p>
        </p:txBody>
      </p:sp>
    </p:spTree>
    <p:extLst>
      <p:ext uri="{BB962C8B-B14F-4D97-AF65-F5344CB8AC3E}">
        <p14:creationId xmlns:p14="http://schemas.microsoft.com/office/powerpoint/2010/main" val="4114050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Una </a:t>
            </a:r>
            <a:r>
              <a:rPr lang="es-ES" sz="1200" b="0" i="0" kern="1200" dirty="0" err="1">
                <a:solidFill>
                  <a:schemeClr val="tx1"/>
                </a:solidFill>
                <a:effectLst/>
                <a:latin typeface="+mn-lt"/>
                <a:ea typeface="+mn-ea"/>
                <a:cs typeface="+mn-cs"/>
              </a:rPr>
              <a:t>hipervisor</a:t>
            </a:r>
            <a:r>
              <a:rPr lang="es-ES" sz="1200" b="0" i="0" kern="1200" dirty="0">
                <a:solidFill>
                  <a:schemeClr val="tx1"/>
                </a:solidFill>
                <a:effectLst/>
                <a:latin typeface="+mn-lt"/>
                <a:ea typeface="+mn-ea"/>
                <a:cs typeface="+mn-cs"/>
              </a:rPr>
              <a:t> (en inglés </a:t>
            </a:r>
            <a:r>
              <a:rPr lang="es-ES" sz="1200" b="0" i="0" kern="1200" dirty="0" err="1">
                <a:solidFill>
                  <a:schemeClr val="tx1"/>
                </a:solidFill>
                <a:effectLst/>
                <a:latin typeface="+mn-lt"/>
                <a:ea typeface="+mn-ea"/>
                <a:cs typeface="+mn-cs"/>
              </a:rPr>
              <a:t>hypervisor</a:t>
            </a:r>
            <a:r>
              <a:rPr lang="es-ES" sz="1200" b="0" i="0" kern="1200" dirty="0">
                <a:solidFill>
                  <a:schemeClr val="tx1"/>
                </a:solidFill>
                <a:effectLst/>
                <a:latin typeface="+mn-lt"/>
                <a:ea typeface="+mn-ea"/>
                <a:cs typeface="+mn-cs"/>
              </a:rPr>
              <a:t>) o </a:t>
            </a:r>
            <a:r>
              <a:rPr lang="es-ES" sz="1200" b="1" i="0" kern="1200" dirty="0">
                <a:solidFill>
                  <a:schemeClr val="tx1"/>
                </a:solidFill>
                <a:effectLst/>
                <a:latin typeface="+mn-lt"/>
                <a:ea typeface="+mn-ea"/>
                <a:cs typeface="+mn-cs"/>
              </a:rPr>
              <a:t>monitor</a:t>
            </a:r>
            <a:r>
              <a:rPr lang="es-ES" sz="1200" b="0" i="0" kern="1200" dirty="0">
                <a:solidFill>
                  <a:schemeClr val="tx1"/>
                </a:solidFill>
                <a:effectLst/>
                <a:latin typeface="+mn-lt"/>
                <a:ea typeface="+mn-ea"/>
                <a:cs typeface="+mn-cs"/>
              </a:rPr>
              <a:t> de máquina </a:t>
            </a:r>
            <a:r>
              <a:rPr lang="es-ES" sz="1200" b="1" i="0" kern="1200" dirty="0">
                <a:solidFill>
                  <a:schemeClr val="tx1"/>
                </a:solidFill>
                <a:effectLst/>
                <a:latin typeface="+mn-lt"/>
                <a:ea typeface="+mn-ea"/>
                <a:cs typeface="+mn-cs"/>
              </a:rPr>
              <a:t>virtual</a:t>
            </a:r>
            <a:r>
              <a:rPr lang="es-ES" sz="1200" b="0" i="0" kern="1200" dirty="0">
                <a:solidFill>
                  <a:schemeClr val="tx1"/>
                </a:solidFill>
                <a:effectLst/>
                <a:latin typeface="+mn-lt"/>
                <a:ea typeface="+mn-ea"/>
                <a:cs typeface="+mn-cs"/>
              </a:rPr>
              <a:t> (</a:t>
            </a:r>
            <a:r>
              <a:rPr lang="es-ES" sz="1200" b="1" i="0" kern="1200" dirty="0">
                <a:solidFill>
                  <a:schemeClr val="tx1"/>
                </a:solidFill>
                <a:effectLst/>
                <a:latin typeface="+mn-lt"/>
                <a:ea typeface="+mn-ea"/>
                <a:cs typeface="+mn-cs"/>
              </a:rPr>
              <a:t>virtual machine monitor</a:t>
            </a:r>
            <a:r>
              <a:rPr lang="es-ES" sz="1200" b="0" i="0" kern="1200" dirty="0">
                <a:solidFill>
                  <a:schemeClr val="tx1"/>
                </a:solidFill>
                <a:effectLst/>
                <a:latin typeface="+mn-lt"/>
                <a:ea typeface="+mn-ea"/>
                <a:cs typeface="+mn-cs"/>
              </a:rPr>
              <a:t>)​ es una plataforma que permite aplicar diversas técnicas de control de virtualización para utilizar, al mismo tiempo, diferentes sistemas operativos (sin modificar o modificados, en el caso de </a:t>
            </a:r>
            <a:r>
              <a:rPr lang="es-ES" sz="1200" b="0" i="0" kern="1200" dirty="0" err="1">
                <a:solidFill>
                  <a:schemeClr val="tx1"/>
                </a:solidFill>
                <a:effectLst/>
                <a:latin typeface="+mn-lt"/>
                <a:ea typeface="+mn-ea"/>
                <a:cs typeface="+mn-cs"/>
              </a:rPr>
              <a:t>paravirtualización</a:t>
            </a:r>
            <a:r>
              <a:rPr lang="es-ES" sz="1200" b="0" i="0" kern="1200" dirty="0">
                <a:solidFill>
                  <a:schemeClr val="tx1"/>
                </a:solidFill>
                <a:effectLst/>
                <a:latin typeface="+mn-lt"/>
                <a:ea typeface="+mn-ea"/>
                <a:cs typeface="+mn-cs"/>
              </a:rPr>
              <a:t>) en una misma .</a:t>
            </a:r>
          </a:p>
          <a:p>
            <a:r>
              <a:rPr lang="es-ES" sz="1200" b="0" i="0" kern="1200" dirty="0">
                <a:solidFill>
                  <a:schemeClr val="tx1"/>
                </a:solidFill>
                <a:effectLst/>
                <a:latin typeface="+mn-lt"/>
                <a:ea typeface="+mn-ea"/>
                <a:cs typeface="+mn-cs"/>
              </a:rPr>
              <a:t>Proviene del termino anterior &lt;&lt;superviso&gt;&gt; que se aplica a </a:t>
            </a:r>
            <a:r>
              <a:rPr lang="es-ES" sz="1200" b="0" i="0" kern="1200" dirty="0" err="1">
                <a:solidFill>
                  <a:schemeClr val="tx1"/>
                </a:solidFill>
                <a:effectLst/>
                <a:latin typeface="+mn-lt"/>
                <a:ea typeface="+mn-ea"/>
                <a:cs typeface="+mn-cs"/>
              </a:rPr>
              <a:t>kernels</a:t>
            </a:r>
            <a:r>
              <a:rPr lang="es-ES" sz="1200" b="0" i="0" kern="1200" dirty="0">
                <a:solidFill>
                  <a:schemeClr val="tx1"/>
                </a:solidFill>
                <a:effectLst/>
                <a:latin typeface="+mn-lt"/>
                <a:ea typeface="+mn-ea"/>
                <a:cs typeface="+mn-cs"/>
              </a:rPr>
              <a:t> en SO. Viene desde los 60/70s cuando</a:t>
            </a:r>
            <a:r>
              <a:rPr lang="es-ES" sz="1200" b="0" i="0" kern="1200" baseline="0" dirty="0">
                <a:solidFill>
                  <a:schemeClr val="tx1"/>
                </a:solidFill>
                <a:effectLst/>
                <a:latin typeface="+mn-lt"/>
                <a:ea typeface="+mn-ea"/>
                <a:cs typeface="+mn-cs"/>
              </a:rPr>
              <a:t> en MAINFRAME de IBM se ponían varios SO virtuales sirviendo a múltiples usuarios.</a:t>
            </a:r>
          </a:p>
          <a:p>
            <a:r>
              <a:rPr lang="es-ES" sz="1200" b="0" i="0" kern="1200" baseline="0" dirty="0">
                <a:solidFill>
                  <a:schemeClr val="tx1"/>
                </a:solidFill>
                <a:effectLst/>
                <a:latin typeface="+mn-lt"/>
                <a:ea typeface="+mn-ea"/>
                <a:cs typeface="+mn-cs"/>
              </a:rPr>
              <a:t>Uno de los 1ros para PC fue VMWare. (finales de los 90s) AMD e Intel </a:t>
            </a:r>
            <a:r>
              <a:rPr lang="es-ES" sz="1200" b="0" i="0" kern="1200" baseline="0" dirty="0" err="1">
                <a:solidFill>
                  <a:schemeClr val="tx1"/>
                </a:solidFill>
                <a:effectLst/>
                <a:latin typeface="+mn-lt"/>
                <a:ea typeface="+mn-ea"/>
                <a:cs typeface="+mn-cs"/>
              </a:rPr>
              <a:t>promorcionaron</a:t>
            </a:r>
            <a:r>
              <a:rPr lang="es-ES" sz="1200" b="0" i="0" kern="1200" baseline="0" dirty="0">
                <a:solidFill>
                  <a:schemeClr val="tx1"/>
                </a:solidFill>
                <a:effectLst/>
                <a:latin typeface="+mn-lt"/>
                <a:ea typeface="+mn-ea"/>
                <a:cs typeface="+mn-cs"/>
              </a:rPr>
              <a:t> </a:t>
            </a:r>
            <a:r>
              <a:rPr lang="es-ES" sz="1200" b="0" i="0" kern="1200" baseline="0" dirty="0" err="1">
                <a:solidFill>
                  <a:schemeClr val="tx1"/>
                </a:solidFill>
                <a:effectLst/>
                <a:latin typeface="+mn-lt"/>
                <a:ea typeface="+mn-ea"/>
                <a:cs typeface="+mn-cs"/>
              </a:rPr>
              <a:t>hard</a:t>
            </a:r>
            <a:r>
              <a:rPr lang="es-ES" sz="1200" b="0" i="0" kern="1200" baseline="0" dirty="0">
                <a:solidFill>
                  <a:schemeClr val="tx1"/>
                </a:solidFill>
                <a:effectLst/>
                <a:latin typeface="+mn-lt"/>
                <a:ea typeface="+mn-ea"/>
                <a:cs typeface="+mn-cs"/>
              </a:rPr>
              <a:t> adicional para poder </a:t>
            </a:r>
            <a:r>
              <a:rPr lang="es-ES" sz="1200" b="0" i="0" kern="1200" baseline="0" dirty="0" err="1">
                <a:solidFill>
                  <a:schemeClr val="tx1"/>
                </a:solidFill>
                <a:effectLst/>
                <a:latin typeface="+mn-lt"/>
                <a:ea typeface="+mn-ea"/>
                <a:cs typeface="+mn-cs"/>
              </a:rPr>
              <a:t>virtualizar</a:t>
            </a:r>
            <a:r>
              <a:rPr lang="es-ES" sz="1200" b="0" i="0" kern="1200" baseline="0" dirty="0">
                <a:solidFill>
                  <a:schemeClr val="tx1"/>
                </a:solidFill>
                <a:effectLst/>
                <a:latin typeface="+mn-lt"/>
                <a:ea typeface="+mn-ea"/>
                <a:cs typeface="+mn-cs"/>
              </a:rPr>
              <a:t> arquitectura x86.</a:t>
            </a:r>
          </a:p>
          <a:p>
            <a:r>
              <a:rPr lang="es-ES" sz="1200" b="0" i="0" kern="1200" baseline="0" dirty="0" err="1">
                <a:solidFill>
                  <a:schemeClr val="tx1"/>
                </a:solidFill>
                <a:effectLst/>
                <a:latin typeface="+mn-lt"/>
                <a:ea typeface="+mn-ea"/>
                <a:cs typeface="+mn-cs"/>
              </a:rPr>
              <a:t>Hipervisor</a:t>
            </a:r>
            <a:r>
              <a:rPr lang="es-ES" sz="1200" b="0" i="0" kern="1200" baseline="0" dirty="0">
                <a:solidFill>
                  <a:schemeClr val="tx1"/>
                </a:solidFill>
                <a:effectLst/>
                <a:latin typeface="+mn-lt"/>
                <a:ea typeface="+mn-ea"/>
                <a:cs typeface="+mn-cs"/>
              </a:rPr>
              <a:t> tipo 1 o Nativo corre directamente sobre el HARDWARE. VMWare </a:t>
            </a:r>
            <a:r>
              <a:rPr lang="es-ES" sz="1200" b="0" i="0" kern="1200" baseline="0" dirty="0" err="1">
                <a:solidFill>
                  <a:schemeClr val="tx1"/>
                </a:solidFill>
                <a:effectLst/>
                <a:latin typeface="+mn-lt"/>
                <a:ea typeface="+mn-ea"/>
                <a:cs typeface="+mn-cs"/>
              </a:rPr>
              <a:t>ESXi</a:t>
            </a:r>
            <a:r>
              <a:rPr lang="es-ES" sz="1200" b="0" i="0" kern="1200" baseline="0" dirty="0">
                <a:solidFill>
                  <a:schemeClr val="tx1"/>
                </a:solidFill>
                <a:effectLst/>
                <a:latin typeface="+mn-lt"/>
                <a:ea typeface="+mn-ea"/>
                <a:cs typeface="+mn-cs"/>
              </a:rPr>
              <a:t>. </a:t>
            </a:r>
            <a:r>
              <a:rPr lang="es-ES" sz="1200" b="0" i="0" kern="1200" baseline="0" dirty="0" err="1">
                <a:solidFill>
                  <a:schemeClr val="tx1"/>
                </a:solidFill>
                <a:effectLst/>
                <a:latin typeface="+mn-lt"/>
                <a:ea typeface="+mn-ea"/>
                <a:cs typeface="+mn-cs"/>
              </a:rPr>
              <a:t>XEN.Oracle</a:t>
            </a:r>
            <a:r>
              <a:rPr lang="es-ES" sz="1200" b="0" i="0" kern="1200" baseline="0" dirty="0">
                <a:solidFill>
                  <a:schemeClr val="tx1"/>
                </a:solidFill>
                <a:effectLst/>
                <a:latin typeface="+mn-lt"/>
                <a:ea typeface="+mn-ea"/>
                <a:cs typeface="+mn-cs"/>
              </a:rPr>
              <a:t> VM Server. Microsoft </a:t>
            </a:r>
            <a:r>
              <a:rPr lang="es-ES" sz="1200" b="0" i="0" kern="1200" baseline="0" dirty="0" err="1">
                <a:solidFill>
                  <a:schemeClr val="tx1"/>
                </a:solidFill>
                <a:effectLst/>
                <a:latin typeface="+mn-lt"/>
                <a:ea typeface="+mn-ea"/>
                <a:cs typeface="+mn-cs"/>
              </a:rPr>
              <a:t>HiperV</a:t>
            </a:r>
            <a:r>
              <a:rPr lang="es-ES" sz="1200" b="0" i="0" kern="1200" baseline="0" dirty="0">
                <a:solidFill>
                  <a:schemeClr val="tx1"/>
                </a:solidFill>
                <a:effectLst/>
                <a:latin typeface="+mn-lt"/>
                <a:ea typeface="+mn-ea"/>
                <a:cs typeface="+mn-cs"/>
              </a:rPr>
              <a:t> Server.</a:t>
            </a:r>
          </a:p>
          <a:p>
            <a:r>
              <a:rPr lang="es-ES" sz="1200" b="0" i="0" kern="1200" baseline="0" dirty="0" err="1">
                <a:solidFill>
                  <a:schemeClr val="tx1"/>
                </a:solidFill>
                <a:effectLst/>
                <a:latin typeface="+mn-lt"/>
                <a:ea typeface="+mn-ea"/>
                <a:cs typeface="+mn-cs"/>
              </a:rPr>
              <a:t>Hipervisor</a:t>
            </a:r>
            <a:r>
              <a:rPr lang="es-ES" sz="1200" b="0" i="0" kern="1200" baseline="0" dirty="0">
                <a:solidFill>
                  <a:schemeClr val="tx1"/>
                </a:solidFill>
                <a:effectLst/>
                <a:latin typeface="+mn-lt"/>
                <a:ea typeface="+mn-ea"/>
                <a:cs typeface="+mn-cs"/>
              </a:rPr>
              <a:t> tipo 2 o </a:t>
            </a:r>
            <a:r>
              <a:rPr lang="es-ES" sz="1200" b="0" i="0" kern="1200" baseline="0" dirty="0" err="1">
                <a:solidFill>
                  <a:schemeClr val="tx1"/>
                </a:solidFill>
                <a:effectLst/>
                <a:latin typeface="+mn-lt"/>
                <a:ea typeface="+mn-ea"/>
                <a:cs typeface="+mn-cs"/>
              </a:rPr>
              <a:t>Hosted</a:t>
            </a:r>
            <a:r>
              <a:rPr lang="es-ES" sz="1200" b="0" i="0" kern="1200" baseline="0" dirty="0">
                <a:solidFill>
                  <a:schemeClr val="tx1"/>
                </a:solidFill>
                <a:effectLst/>
                <a:latin typeface="+mn-lt"/>
                <a:ea typeface="+mn-ea"/>
                <a:cs typeface="+mn-cs"/>
              </a:rPr>
              <a:t> corre sobre un SO. </a:t>
            </a:r>
            <a:r>
              <a:rPr lang="es-ES" sz="1200" b="0" i="0" kern="1200" baseline="0" dirty="0" err="1">
                <a:solidFill>
                  <a:schemeClr val="tx1"/>
                </a:solidFill>
                <a:effectLst/>
                <a:latin typeface="+mn-lt"/>
                <a:ea typeface="+mn-ea"/>
                <a:cs typeface="+mn-cs"/>
              </a:rPr>
              <a:t>VirtualBOX</a:t>
            </a:r>
            <a:r>
              <a:rPr lang="es-ES" sz="1200" b="0" i="0" kern="1200" baseline="0" dirty="0">
                <a:solidFill>
                  <a:schemeClr val="tx1"/>
                </a:solidFill>
                <a:effectLst/>
                <a:latin typeface="+mn-lt"/>
                <a:ea typeface="+mn-ea"/>
                <a:cs typeface="+mn-cs"/>
              </a:rPr>
              <a:t> VMWare Workstation Virtual PC</a:t>
            </a:r>
            <a:endParaRPr lang="es-AR" dirty="0"/>
          </a:p>
        </p:txBody>
      </p:sp>
      <p:sp>
        <p:nvSpPr>
          <p:cNvPr id="4" name="Marcador de número de diapositiva 3"/>
          <p:cNvSpPr>
            <a:spLocks noGrp="1"/>
          </p:cNvSpPr>
          <p:nvPr>
            <p:ph type="sldNum" idx="10"/>
          </p:nvPr>
        </p:nvSpPr>
        <p:spPr/>
        <p:txBody>
          <a:bodyPr/>
          <a:lstStyle/>
          <a:p>
            <a:pPr algn="r"/>
            <a:fld id="{DFC4809B-28BA-4DDF-ADE6-9744137A1906}" type="slidenum">
              <a:rPr lang="en-US" sz="1400" smtClean="0">
                <a:latin typeface="Times New Roman"/>
              </a:rPr>
              <a:t>6</a:t>
            </a:fld>
            <a:endParaRPr lang="en-US"/>
          </a:p>
        </p:txBody>
      </p:sp>
    </p:spTree>
    <p:extLst>
      <p:ext uri="{BB962C8B-B14F-4D97-AF65-F5344CB8AC3E}">
        <p14:creationId xmlns:p14="http://schemas.microsoft.com/office/powerpoint/2010/main" val="2467741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idx="10"/>
          </p:nvPr>
        </p:nvSpPr>
        <p:spPr/>
        <p:txBody>
          <a:bodyPr/>
          <a:lstStyle/>
          <a:p>
            <a:pPr algn="r"/>
            <a:fld id="{DFC4809B-28BA-4DDF-ADE6-9744137A1906}" type="slidenum">
              <a:rPr lang="en-US" sz="1400" smtClean="0">
                <a:latin typeface="Times New Roman"/>
              </a:rPr>
              <a:t>9</a:t>
            </a:fld>
            <a:endParaRPr lang="en-US"/>
          </a:p>
        </p:txBody>
      </p:sp>
    </p:spTree>
    <p:extLst>
      <p:ext uri="{BB962C8B-B14F-4D97-AF65-F5344CB8AC3E}">
        <p14:creationId xmlns:p14="http://schemas.microsoft.com/office/powerpoint/2010/main" val="2501355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GRID: Sistemas distribuidos en un gran numero de </a:t>
            </a:r>
            <a:r>
              <a:rPr lang="es-AR" dirty="0" err="1"/>
              <a:t>clusters</a:t>
            </a:r>
            <a:r>
              <a:rPr lang="es-AR" dirty="0"/>
              <a:t> unidos en red.   El programador o </a:t>
            </a:r>
            <a:r>
              <a:rPr lang="es-AR" dirty="0" err="1"/>
              <a:t>soft</a:t>
            </a:r>
            <a:r>
              <a:rPr lang="es-AR" baseline="0" dirty="0"/>
              <a:t> lo percibe como un único </a:t>
            </a:r>
            <a:r>
              <a:rPr lang="es-AR" baseline="0" dirty="0" err="1"/>
              <a:t>cluster</a:t>
            </a:r>
            <a:r>
              <a:rPr lang="es-AR" baseline="0" dirty="0"/>
              <a:t>.</a:t>
            </a:r>
            <a:endParaRPr lang="es-AR" dirty="0"/>
          </a:p>
        </p:txBody>
      </p:sp>
      <p:sp>
        <p:nvSpPr>
          <p:cNvPr id="4" name="Marcador de número de diapositiva 3"/>
          <p:cNvSpPr>
            <a:spLocks noGrp="1"/>
          </p:cNvSpPr>
          <p:nvPr>
            <p:ph type="sldNum" idx="10"/>
          </p:nvPr>
        </p:nvSpPr>
        <p:spPr/>
        <p:txBody>
          <a:bodyPr/>
          <a:lstStyle/>
          <a:p>
            <a:pPr algn="r"/>
            <a:fld id="{DFC4809B-28BA-4DDF-ADE6-9744137A1906}" type="slidenum">
              <a:rPr lang="en-US" sz="1400" smtClean="0">
                <a:latin typeface="Times New Roman"/>
              </a:rPr>
              <a:t>11</a:t>
            </a:fld>
            <a:endParaRPr lang="en-US"/>
          </a:p>
        </p:txBody>
      </p:sp>
    </p:spTree>
    <p:extLst>
      <p:ext uri="{BB962C8B-B14F-4D97-AF65-F5344CB8AC3E}">
        <p14:creationId xmlns:p14="http://schemas.microsoft.com/office/powerpoint/2010/main" val="744818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PlaceHolder 1"/>
          <p:cNvSpPr>
            <a:spLocks noGrp="1"/>
          </p:cNvSpPr>
          <p:nvPr>
            <p:ph type="body"/>
          </p:nvPr>
        </p:nvSpPr>
        <p:spPr>
          <a:xfrm>
            <a:off x="685800" y="4400640"/>
            <a:ext cx="5485680" cy="3599640"/>
          </a:xfrm>
          <a:prstGeom prst="rect">
            <a:avLst/>
          </a:prstGeom>
        </p:spPr>
        <p:txBody>
          <a:bodyPr lIns="0" tIns="0" rIns="0" bIns="0"/>
          <a:lstStyle/>
          <a:p>
            <a:r>
              <a:rPr lang="en-US" sz="2000" dirty="0" err="1">
                <a:latin typeface="Arial"/>
              </a:rPr>
              <a:t>Algunos</a:t>
            </a:r>
            <a:r>
              <a:rPr lang="en-US" sz="2000" dirty="0">
                <a:latin typeface="Arial"/>
              </a:rPr>
              <a:t> </a:t>
            </a:r>
            <a:r>
              <a:rPr lang="en-US" sz="2000" dirty="0" err="1">
                <a:latin typeface="Arial"/>
              </a:rPr>
              <a:t>ejemplos</a:t>
            </a:r>
            <a:r>
              <a:rPr lang="en-US" sz="2000" dirty="0">
                <a:latin typeface="Arial"/>
              </a:rPr>
              <a:t> de </a:t>
            </a:r>
            <a:r>
              <a:rPr lang="en-US" sz="2000" dirty="0" err="1">
                <a:latin typeface="Arial"/>
              </a:rPr>
              <a:t>nubes</a:t>
            </a:r>
            <a:r>
              <a:rPr lang="en-US" sz="2000" dirty="0">
                <a:latin typeface="Arial"/>
              </a:rPr>
              <a:t> </a:t>
            </a:r>
            <a:r>
              <a:rPr lang="en-US" sz="2000" dirty="0" err="1">
                <a:latin typeface="Arial"/>
              </a:rPr>
              <a:t>públicas</a:t>
            </a:r>
            <a:r>
              <a:rPr lang="en-US" sz="2000" dirty="0">
                <a:latin typeface="Arial"/>
              </a:rPr>
              <a:t> son: Dropbox,</a:t>
            </a:r>
            <a:r>
              <a:rPr lang="en-US" sz="2000" baseline="0" dirty="0">
                <a:latin typeface="Arial"/>
              </a:rPr>
              <a:t> Google Drive, Etc.</a:t>
            </a:r>
            <a:endParaRPr dirty="0"/>
          </a:p>
          <a:p>
            <a:r>
              <a:rPr lang="en-US" sz="1200" dirty="0">
                <a:solidFill>
                  <a:srgbClr val="000000"/>
                </a:solidFill>
                <a:latin typeface="+mn-lt"/>
                <a:ea typeface="+mn-ea"/>
              </a:rPr>
              <a:t>Las </a:t>
            </a:r>
            <a:r>
              <a:rPr lang="en-US" sz="1200" dirty="0" err="1">
                <a:solidFill>
                  <a:srgbClr val="000000"/>
                </a:solidFill>
                <a:latin typeface="+mn-lt"/>
                <a:ea typeface="+mn-ea"/>
              </a:rPr>
              <a:t>nubes</a:t>
            </a:r>
            <a:r>
              <a:rPr lang="en-US" sz="1200" dirty="0">
                <a:solidFill>
                  <a:srgbClr val="000000"/>
                </a:solidFill>
                <a:latin typeface="+mn-lt"/>
                <a:ea typeface="+mn-ea"/>
              </a:rPr>
              <a:t> </a:t>
            </a:r>
            <a:r>
              <a:rPr lang="en-US" sz="1200" dirty="0" err="1">
                <a:solidFill>
                  <a:srgbClr val="000000"/>
                </a:solidFill>
                <a:latin typeface="+mn-lt"/>
                <a:ea typeface="+mn-ea"/>
              </a:rPr>
              <a:t>privadas</a:t>
            </a:r>
            <a:r>
              <a:rPr lang="en-US" sz="1200" dirty="0">
                <a:solidFill>
                  <a:srgbClr val="000000"/>
                </a:solidFill>
                <a:latin typeface="+mn-lt"/>
                <a:ea typeface="+mn-ea"/>
              </a:rPr>
              <a:t> son </a:t>
            </a:r>
            <a:r>
              <a:rPr lang="en-US" sz="1200" dirty="0" err="1">
                <a:solidFill>
                  <a:srgbClr val="000000"/>
                </a:solidFill>
                <a:latin typeface="+mn-lt"/>
                <a:ea typeface="+mn-ea"/>
              </a:rPr>
              <a:t>admnistradas</a:t>
            </a:r>
            <a:r>
              <a:rPr lang="en-US" sz="1200" baseline="0" dirty="0">
                <a:solidFill>
                  <a:srgbClr val="000000"/>
                </a:solidFill>
                <a:latin typeface="+mn-lt"/>
                <a:ea typeface="+mn-ea"/>
              </a:rPr>
              <a:t> </a:t>
            </a:r>
            <a:r>
              <a:rPr lang="en-US" sz="1200" baseline="0" dirty="0" err="1">
                <a:solidFill>
                  <a:srgbClr val="000000"/>
                </a:solidFill>
                <a:latin typeface="+mn-lt"/>
                <a:ea typeface="+mn-ea"/>
              </a:rPr>
              <a:t>desde</a:t>
            </a:r>
            <a:r>
              <a:rPr lang="en-US" sz="1200" baseline="0" dirty="0">
                <a:solidFill>
                  <a:srgbClr val="000000"/>
                </a:solidFill>
                <a:latin typeface="+mn-lt"/>
                <a:ea typeface="+mn-ea"/>
              </a:rPr>
              <a:t> la </a:t>
            </a:r>
            <a:r>
              <a:rPr lang="en-US" sz="1200" baseline="0" dirty="0" err="1">
                <a:solidFill>
                  <a:srgbClr val="000000"/>
                </a:solidFill>
                <a:latin typeface="+mn-lt"/>
                <a:ea typeface="+mn-ea"/>
              </a:rPr>
              <a:t>propia</a:t>
            </a:r>
            <a:r>
              <a:rPr lang="en-US" sz="1200" baseline="0" dirty="0">
                <a:solidFill>
                  <a:srgbClr val="000000"/>
                </a:solidFill>
                <a:latin typeface="+mn-lt"/>
                <a:ea typeface="+mn-ea"/>
              </a:rPr>
              <a:t> </a:t>
            </a:r>
            <a:r>
              <a:rPr lang="en-US" sz="1200" baseline="0" dirty="0" err="1">
                <a:solidFill>
                  <a:srgbClr val="000000"/>
                </a:solidFill>
                <a:latin typeface="+mn-lt"/>
                <a:ea typeface="+mn-ea"/>
              </a:rPr>
              <a:t>institución</a:t>
            </a:r>
            <a:r>
              <a:rPr lang="en-US" sz="1200" baseline="0" dirty="0">
                <a:solidFill>
                  <a:srgbClr val="000000"/>
                </a:solidFill>
                <a:latin typeface="+mn-lt"/>
                <a:ea typeface="+mn-ea"/>
              </a:rPr>
              <a:t> que las </a:t>
            </a:r>
            <a:r>
              <a:rPr lang="en-US" sz="1200" baseline="0" dirty="0" err="1">
                <a:solidFill>
                  <a:srgbClr val="000000"/>
                </a:solidFill>
                <a:latin typeface="+mn-lt"/>
                <a:ea typeface="+mn-ea"/>
              </a:rPr>
              <a:t>utiliza</a:t>
            </a:r>
            <a:r>
              <a:rPr lang="en-US" sz="1200" dirty="0">
                <a:solidFill>
                  <a:srgbClr val="000000"/>
                </a:solidFill>
                <a:latin typeface="+mn-lt"/>
                <a:ea typeface="+mn-ea"/>
              </a:rPr>
              <a:t>: </a:t>
            </a:r>
            <a:r>
              <a:rPr lang="en-US" sz="1200" dirty="0" err="1">
                <a:solidFill>
                  <a:srgbClr val="000000"/>
                </a:solidFill>
                <a:latin typeface="+mn-lt"/>
                <a:ea typeface="+mn-ea"/>
              </a:rPr>
              <a:t>Universidades</a:t>
            </a:r>
            <a:r>
              <a:rPr lang="en-US" sz="1200" dirty="0">
                <a:solidFill>
                  <a:srgbClr val="000000"/>
                </a:solidFill>
                <a:latin typeface="+mn-lt"/>
                <a:ea typeface="+mn-ea"/>
              </a:rPr>
              <a:t>.</a:t>
            </a:r>
            <a:endParaRPr dirty="0"/>
          </a:p>
        </p:txBody>
      </p:sp>
      <p:sp>
        <p:nvSpPr>
          <p:cNvPr id="294"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C39090AC-EF31-4C82-9133-2FF7E1DD94FD}" type="slidenum">
              <a:rPr lang="en-US" sz="1200">
                <a:solidFill>
                  <a:srgbClr val="000000"/>
                </a:solidFill>
                <a:latin typeface="+mn-lt"/>
                <a:ea typeface="+mn-ea"/>
              </a:rPr>
              <a:t>13</a:t>
            </a:fld>
            <a:endParaRPr/>
          </a:p>
        </p:txBody>
      </p:sp>
    </p:spTree>
    <p:extLst>
      <p:ext uri="{BB962C8B-B14F-4D97-AF65-F5344CB8AC3E}">
        <p14:creationId xmlns:p14="http://schemas.microsoft.com/office/powerpoint/2010/main" val="1612285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p:cNvSpPr>
          <p:nvPr>
            <p:ph type="body"/>
          </p:nvPr>
        </p:nvSpPr>
        <p:spPr>
          <a:xfrm>
            <a:off x="685800" y="4400640"/>
            <a:ext cx="5485680" cy="3599640"/>
          </a:xfrm>
          <a:prstGeom prst="rect">
            <a:avLst/>
          </a:prstGeom>
        </p:spPr>
        <p:txBody>
          <a:bodyPr lIns="0" tIns="0" rIns="0" bIns="0"/>
          <a:lstStyle/>
          <a:p>
            <a:pPr>
              <a:lnSpc>
                <a:spcPct val="100000"/>
              </a:lnSpc>
            </a:pPr>
            <a:r>
              <a:rPr lang="en-US" sz="2000">
                <a:solidFill>
                  <a:srgbClr val="4D4D4D"/>
                </a:solidFill>
                <a:latin typeface="Arial"/>
              </a:rPr>
              <a:t>Esto puede ser una combinación de nubes privadas y las nubes públicas que apoyen la necesidad de conservar algunos datos en una organización, así como la necesidad de ofrecer servicios en la nube.</a:t>
            </a:r>
            <a:endParaRPr/>
          </a:p>
          <a:p>
            <a:pPr>
              <a:lnSpc>
                <a:spcPct val="100000"/>
              </a:lnSpc>
            </a:pPr>
            <a:endParaRPr/>
          </a:p>
        </p:txBody>
      </p:sp>
      <p:sp>
        <p:nvSpPr>
          <p:cNvPr id="296"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5E16F9C5-B125-488A-9AD1-50B0BB878D68}" type="slidenum">
              <a:rPr lang="en-US" sz="1200">
                <a:solidFill>
                  <a:srgbClr val="000000"/>
                </a:solidFill>
                <a:latin typeface="+mn-lt"/>
                <a:ea typeface="+mn-ea"/>
              </a:rPr>
              <a:t>14</a:t>
            </a:fld>
            <a:endParaRPr/>
          </a:p>
        </p:txBody>
      </p:sp>
    </p:spTree>
    <p:extLst>
      <p:ext uri="{BB962C8B-B14F-4D97-AF65-F5344CB8AC3E}">
        <p14:creationId xmlns:p14="http://schemas.microsoft.com/office/powerpoint/2010/main" val="466605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Marcador de notas 2"/>
          <p:cNvSpPr>
            <a:spLocks noGrp="1"/>
          </p:cNvSpPr>
          <p:nvPr>
            <p:ph type="body" idx="1"/>
          </p:nvPr>
        </p:nvSpPr>
        <p:spPr/>
        <p:txBody>
          <a:bodyPr/>
          <a:lstStyle/>
          <a:p>
            <a:r>
              <a:rPr lang="es-AR" dirty="0"/>
              <a:t>¿Cómo mido el rendimiento por el cual estoy pagando? ¿Cómo se audita el rendimiento?</a:t>
            </a:r>
            <a:r>
              <a:rPr lang="es-AR" baseline="0" dirty="0"/>
              <a:t> Normas: Ejemplo GNU</a:t>
            </a:r>
            <a:endParaRPr lang="es-AR" dirty="0"/>
          </a:p>
        </p:txBody>
      </p:sp>
      <p:sp>
        <p:nvSpPr>
          <p:cNvPr id="4" name="Marcador de número de diapositiva 3"/>
          <p:cNvSpPr>
            <a:spLocks noGrp="1"/>
          </p:cNvSpPr>
          <p:nvPr>
            <p:ph type="sldNum" idx="10"/>
          </p:nvPr>
        </p:nvSpPr>
        <p:spPr/>
        <p:txBody>
          <a:bodyPr/>
          <a:lstStyle/>
          <a:p>
            <a:pPr algn="r"/>
            <a:fld id="{DFC4809B-28BA-4DDF-ADE6-9744137A1906}" type="slidenum">
              <a:rPr lang="en-US" sz="1400" smtClean="0">
                <a:latin typeface="Times New Roman"/>
              </a:rPr>
              <a:t>16</a:t>
            </a:fld>
            <a:endParaRPr lang="en-US"/>
          </a:p>
        </p:txBody>
      </p:sp>
    </p:spTree>
    <p:extLst>
      <p:ext uri="{BB962C8B-B14F-4D97-AF65-F5344CB8AC3E}">
        <p14:creationId xmlns:p14="http://schemas.microsoft.com/office/powerpoint/2010/main" val="887286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PlaceHolder 1"/>
          <p:cNvSpPr>
            <a:spLocks noGrp="1"/>
          </p:cNvSpPr>
          <p:nvPr>
            <p:ph type="body"/>
          </p:nvPr>
        </p:nvSpPr>
        <p:spPr>
          <a:xfrm>
            <a:off x="685800" y="4400640"/>
            <a:ext cx="5485680" cy="3599640"/>
          </a:xfrm>
          <a:prstGeom prst="rect">
            <a:avLst/>
          </a:prstGeom>
        </p:spPr>
        <p:txBody>
          <a:bodyPr lIns="0" tIns="0" rIns="0" bIns="0"/>
          <a:lstStyle/>
          <a:p>
            <a:endParaRPr/>
          </a:p>
          <a:p>
            <a:endParaRPr/>
          </a:p>
        </p:txBody>
      </p:sp>
      <p:sp>
        <p:nvSpPr>
          <p:cNvPr id="298"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B6F83BDF-5902-4F64-9A7C-8D98D0212AB7}" type="slidenum">
              <a:rPr lang="en-US" sz="1200">
                <a:solidFill>
                  <a:srgbClr val="000000"/>
                </a:solidFill>
                <a:latin typeface="+mn-lt"/>
                <a:ea typeface="+mn-ea"/>
              </a:rPr>
              <a:t>18</a:t>
            </a:fld>
            <a:endParaRPr/>
          </a:p>
        </p:txBody>
      </p:sp>
    </p:spTree>
    <p:extLst>
      <p:ext uri="{BB962C8B-B14F-4D97-AF65-F5344CB8AC3E}">
        <p14:creationId xmlns:p14="http://schemas.microsoft.com/office/powerpoint/2010/main" val="2715004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PlaceHolder 1"/>
          <p:cNvSpPr>
            <a:spLocks noGrp="1"/>
          </p:cNvSpPr>
          <p:nvPr>
            <p:ph type="body"/>
          </p:nvPr>
        </p:nvSpPr>
        <p:spPr>
          <a:xfrm>
            <a:off x="685800" y="4400640"/>
            <a:ext cx="5485680" cy="3599640"/>
          </a:xfrm>
          <a:prstGeom prst="rect">
            <a:avLst/>
          </a:prstGeom>
        </p:spPr>
        <p:txBody>
          <a:bodyPr lIns="0" tIns="0" rIns="0" bIns="0"/>
          <a:lstStyle/>
          <a:p>
            <a:endParaRPr/>
          </a:p>
          <a:p>
            <a:r>
              <a:rPr lang="en-US" sz="1200">
                <a:solidFill>
                  <a:srgbClr val="000000"/>
                </a:solidFill>
                <a:latin typeface="+mn-lt"/>
                <a:ea typeface="+mn-ea"/>
              </a:rPr>
              <a:t>un modelo SaaS el usuario no tiene que preocuparse por conocer dónde está alojado el software, qué tipo de sistema operativo se utiliza o sí está escrito en lenguaje PHP, Java o .Net. Además el usuario no tiene que instalar ningún programa de software como si se hace un modelo tradicional. El consumidor no gestiona ni controla la infraestructura fundamental de la nube, incluyendo red, sistemas operativos, servidores ni incluso las características o funcionalidades de las aplicaciones individuales, con la excepción de la posible configuración que pueda requerir en el lado del usuario.</a:t>
            </a:r>
            <a:endParaRPr/>
          </a:p>
          <a:p>
            <a:endParaRPr/>
          </a:p>
          <a:p>
            <a:pPr>
              <a:lnSpc>
                <a:spcPct val="100000"/>
              </a:lnSpc>
            </a:pPr>
            <a:r>
              <a:rPr lang="en-US" sz="1200" b="1">
                <a:solidFill>
                  <a:srgbClr val="000000"/>
                </a:solidFill>
                <a:latin typeface="+mn-lt"/>
                <a:ea typeface="+mn-ea"/>
              </a:rPr>
              <a:t>¿Hay alguna desventaja (contra)</a:t>
            </a:r>
            <a:r>
              <a:rPr lang="en-US" sz="1200">
                <a:solidFill>
                  <a:srgbClr val="000000"/>
                </a:solidFill>
                <a:latin typeface="+mn-lt"/>
                <a:ea typeface="+mn-ea"/>
              </a:rPr>
              <a:t> </a:t>
            </a:r>
            <a:r>
              <a:rPr lang="en-US" sz="1200" b="1">
                <a:solidFill>
                  <a:srgbClr val="000000"/>
                </a:solidFill>
                <a:latin typeface="+mn-lt"/>
                <a:ea typeface="+mn-ea"/>
              </a:rPr>
              <a:t>en el modelo de software como servicio (SaaS)?</a:t>
            </a:r>
            <a:r>
              <a:rPr lang="en-US" sz="1200">
                <a:solidFill>
                  <a:srgbClr val="000000"/>
                </a:solidFill>
                <a:latin typeface="+mn-lt"/>
                <a:ea typeface="+mn-ea"/>
              </a:rPr>
              <a:t> </a:t>
            </a:r>
            <a:endParaRPr/>
          </a:p>
          <a:p>
            <a:pPr>
              <a:lnSpc>
                <a:spcPct val="100000"/>
              </a:lnSpc>
            </a:pPr>
            <a:r>
              <a:rPr lang="en-US" sz="1200">
                <a:solidFill>
                  <a:srgbClr val="000000"/>
                </a:solidFill>
                <a:latin typeface="+mn-lt"/>
                <a:ea typeface="+mn-ea"/>
              </a:rPr>
              <a:t> </a:t>
            </a:r>
            <a:endParaRPr/>
          </a:p>
          <a:p>
            <a:pPr>
              <a:lnSpc>
                <a:spcPct val="100000"/>
              </a:lnSpc>
            </a:pPr>
            <a:r>
              <a:rPr lang="en-US" sz="1200">
                <a:solidFill>
                  <a:srgbClr val="000000"/>
                </a:solidFill>
                <a:latin typeface="+mn-lt"/>
                <a:ea typeface="+mn-ea"/>
              </a:rPr>
              <a:t>Sí, hay algunos inconvenientes, pero sólo para un sector limitado de clientes. Por ejemplo, SaaS ofrece el software a través de la web, por lo tanto, no hay tiempo de espera. En aplicaciones donde el tiempo en milisegundos es importante, SaaS se retrasa comparado con el software basado en escritorio. SaaS requiere que los usuarios de software confíen en el proveedor para el manejo de datos. </a:t>
            </a:r>
            <a:endParaRPr/>
          </a:p>
        </p:txBody>
      </p:sp>
      <p:sp>
        <p:nvSpPr>
          <p:cNvPr id="300" name="CustomShape 2"/>
          <p:cNvSpPr/>
          <p:nvPr/>
        </p:nvSpPr>
        <p:spPr>
          <a:xfrm>
            <a:off x="3884760" y="8685360"/>
            <a:ext cx="2971080" cy="457920"/>
          </a:xfrm>
          <a:prstGeom prst="rect">
            <a:avLst/>
          </a:prstGeom>
          <a:noFill/>
          <a:ln>
            <a:noFill/>
          </a:ln>
        </p:spPr>
        <p:txBody>
          <a:bodyPr lIns="90000" tIns="45000" rIns="90000" bIns="45000" anchor="b"/>
          <a:lstStyle/>
          <a:p>
            <a:pPr algn="r">
              <a:lnSpc>
                <a:spcPct val="100000"/>
              </a:lnSpc>
            </a:pPr>
            <a:fld id="{297F105D-D816-4E01-9C73-567EF2CA43B2}" type="slidenum">
              <a:rPr lang="en-US" sz="1200">
                <a:solidFill>
                  <a:srgbClr val="000000"/>
                </a:solidFill>
                <a:latin typeface="+mn-lt"/>
                <a:ea typeface="+mn-ea"/>
              </a:rPr>
              <a:t>19</a:t>
            </a:fld>
            <a:endParaRPr/>
          </a:p>
        </p:txBody>
      </p:sp>
    </p:spTree>
    <p:extLst>
      <p:ext uri="{BB962C8B-B14F-4D97-AF65-F5344CB8AC3E}">
        <p14:creationId xmlns:p14="http://schemas.microsoft.com/office/powerpoint/2010/main" val="548523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5EBB24-984B-4DC4-A882-03D2B0A8268C}" type="datetimeFigureOut">
              <a:rPr lang="es-AR" smtClean="0"/>
              <a:t>26/10/2020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1A7EF32-363A-4728-8AEC-978A5C51221A}" type="slidenum">
              <a:rPr lang="es-AR" smtClean="0"/>
              <a:t>‹Nº›</a:t>
            </a:fld>
            <a:endParaRPr lang="es-AR"/>
          </a:p>
        </p:txBody>
      </p:sp>
    </p:spTree>
    <p:extLst>
      <p:ext uri="{BB962C8B-B14F-4D97-AF65-F5344CB8AC3E}">
        <p14:creationId xmlns:p14="http://schemas.microsoft.com/office/powerpoint/2010/main" val="3880305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5EBB24-984B-4DC4-A882-03D2B0A8268C}" type="datetimeFigureOut">
              <a:rPr lang="es-AR" smtClean="0"/>
              <a:t>26/10/2020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1A7EF32-363A-4728-8AEC-978A5C51221A}" type="slidenum">
              <a:rPr lang="es-AR" smtClean="0"/>
              <a:t>‹Nº›</a:t>
            </a:fld>
            <a:endParaRPr lang="es-AR"/>
          </a:p>
        </p:txBody>
      </p:sp>
    </p:spTree>
    <p:extLst>
      <p:ext uri="{BB962C8B-B14F-4D97-AF65-F5344CB8AC3E}">
        <p14:creationId xmlns:p14="http://schemas.microsoft.com/office/powerpoint/2010/main" val="2275328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5EBB24-984B-4DC4-A882-03D2B0A8268C}" type="datetimeFigureOut">
              <a:rPr lang="es-AR" smtClean="0"/>
              <a:t>26/10/2020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1A7EF32-363A-4728-8AEC-978A5C51221A}" type="slidenum">
              <a:rPr lang="es-AR" smtClean="0"/>
              <a:t>‹Nº›</a:t>
            </a:fld>
            <a:endParaRPr lang="es-AR"/>
          </a:p>
        </p:txBody>
      </p:sp>
    </p:spTree>
    <p:extLst>
      <p:ext uri="{BB962C8B-B14F-4D97-AF65-F5344CB8AC3E}">
        <p14:creationId xmlns:p14="http://schemas.microsoft.com/office/powerpoint/2010/main" val="2113684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5EBB24-984B-4DC4-A882-03D2B0A8268C}" type="datetimeFigureOut">
              <a:rPr lang="es-AR" smtClean="0"/>
              <a:t>26/10/2020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1A7EF32-363A-4728-8AEC-978A5C51221A}" type="slidenum">
              <a:rPr lang="es-AR" smtClean="0"/>
              <a:t>‹Nº›</a:t>
            </a:fld>
            <a:endParaRPr lang="es-AR"/>
          </a:p>
        </p:txBody>
      </p:sp>
    </p:spTree>
    <p:extLst>
      <p:ext uri="{BB962C8B-B14F-4D97-AF65-F5344CB8AC3E}">
        <p14:creationId xmlns:p14="http://schemas.microsoft.com/office/powerpoint/2010/main" val="1808828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5EBB24-984B-4DC4-A882-03D2B0A8268C}" type="datetimeFigureOut">
              <a:rPr lang="es-AR" smtClean="0"/>
              <a:t>26/10/2020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1A7EF32-363A-4728-8AEC-978A5C51221A}" type="slidenum">
              <a:rPr lang="es-AR" smtClean="0"/>
              <a:t>‹Nº›</a:t>
            </a:fld>
            <a:endParaRPr lang="es-AR"/>
          </a:p>
        </p:txBody>
      </p:sp>
    </p:spTree>
    <p:extLst>
      <p:ext uri="{BB962C8B-B14F-4D97-AF65-F5344CB8AC3E}">
        <p14:creationId xmlns:p14="http://schemas.microsoft.com/office/powerpoint/2010/main" val="3311075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5EBB24-984B-4DC4-A882-03D2B0A8268C}" type="datetimeFigureOut">
              <a:rPr lang="es-AR" smtClean="0"/>
              <a:t>26/10/2020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1A7EF32-363A-4728-8AEC-978A5C51221A}" type="slidenum">
              <a:rPr lang="es-AR" smtClean="0"/>
              <a:t>‹Nº›</a:t>
            </a:fld>
            <a:endParaRPr lang="es-AR"/>
          </a:p>
        </p:txBody>
      </p:sp>
    </p:spTree>
    <p:extLst>
      <p:ext uri="{BB962C8B-B14F-4D97-AF65-F5344CB8AC3E}">
        <p14:creationId xmlns:p14="http://schemas.microsoft.com/office/powerpoint/2010/main" val="1248152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5EBB24-984B-4DC4-A882-03D2B0A8268C}" type="datetimeFigureOut">
              <a:rPr lang="es-AR" smtClean="0"/>
              <a:t>26/10/2020</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01A7EF32-363A-4728-8AEC-978A5C51221A}" type="slidenum">
              <a:rPr lang="es-AR" smtClean="0"/>
              <a:t>‹Nº›</a:t>
            </a:fld>
            <a:endParaRPr lang="es-AR"/>
          </a:p>
        </p:txBody>
      </p:sp>
    </p:spTree>
    <p:extLst>
      <p:ext uri="{BB962C8B-B14F-4D97-AF65-F5344CB8AC3E}">
        <p14:creationId xmlns:p14="http://schemas.microsoft.com/office/powerpoint/2010/main" val="3238559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5EBB24-984B-4DC4-A882-03D2B0A8268C}" type="datetimeFigureOut">
              <a:rPr lang="es-AR" smtClean="0"/>
              <a:t>26/10/2020</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01A7EF32-363A-4728-8AEC-978A5C51221A}" type="slidenum">
              <a:rPr lang="es-AR" smtClean="0"/>
              <a:t>‹Nº›</a:t>
            </a:fld>
            <a:endParaRPr lang="es-AR"/>
          </a:p>
        </p:txBody>
      </p:sp>
    </p:spTree>
    <p:extLst>
      <p:ext uri="{BB962C8B-B14F-4D97-AF65-F5344CB8AC3E}">
        <p14:creationId xmlns:p14="http://schemas.microsoft.com/office/powerpoint/2010/main" val="3605003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EBB24-984B-4DC4-A882-03D2B0A8268C}" type="datetimeFigureOut">
              <a:rPr lang="es-AR" smtClean="0"/>
              <a:t>26/10/2020</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01A7EF32-363A-4728-8AEC-978A5C51221A}" type="slidenum">
              <a:rPr lang="es-AR" smtClean="0"/>
              <a:t>‹Nº›</a:t>
            </a:fld>
            <a:endParaRPr lang="es-AR"/>
          </a:p>
        </p:txBody>
      </p:sp>
    </p:spTree>
    <p:extLst>
      <p:ext uri="{BB962C8B-B14F-4D97-AF65-F5344CB8AC3E}">
        <p14:creationId xmlns:p14="http://schemas.microsoft.com/office/powerpoint/2010/main" val="1600872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5EBB24-984B-4DC4-A882-03D2B0A8268C}" type="datetimeFigureOut">
              <a:rPr lang="es-AR" smtClean="0"/>
              <a:t>26/10/2020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1A7EF32-363A-4728-8AEC-978A5C51221A}" type="slidenum">
              <a:rPr lang="es-AR" smtClean="0"/>
              <a:t>‹Nº›</a:t>
            </a:fld>
            <a:endParaRPr lang="es-AR"/>
          </a:p>
        </p:txBody>
      </p:sp>
    </p:spTree>
    <p:extLst>
      <p:ext uri="{BB962C8B-B14F-4D97-AF65-F5344CB8AC3E}">
        <p14:creationId xmlns:p14="http://schemas.microsoft.com/office/powerpoint/2010/main" val="4113900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5EBB24-984B-4DC4-A882-03D2B0A8268C}" type="datetimeFigureOut">
              <a:rPr lang="es-AR" smtClean="0"/>
              <a:t>26/10/2020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1A7EF32-363A-4728-8AEC-978A5C51221A}" type="slidenum">
              <a:rPr lang="es-AR" smtClean="0"/>
              <a:t>‹Nº›</a:t>
            </a:fld>
            <a:endParaRPr lang="es-AR"/>
          </a:p>
        </p:txBody>
      </p:sp>
    </p:spTree>
    <p:extLst>
      <p:ext uri="{BB962C8B-B14F-4D97-AF65-F5344CB8AC3E}">
        <p14:creationId xmlns:p14="http://schemas.microsoft.com/office/powerpoint/2010/main" val="1407505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5EBB24-984B-4DC4-A882-03D2B0A8268C}" type="datetimeFigureOut">
              <a:rPr lang="es-AR" smtClean="0"/>
              <a:t>26/10/2020</a:t>
            </a:fld>
            <a:endParaRPr lang="es-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A7EF32-363A-4728-8AEC-978A5C51221A}" type="slidenum">
              <a:rPr lang="es-AR" smtClean="0"/>
              <a:t>‹Nº›</a:t>
            </a:fld>
            <a:endParaRPr lang="es-AR"/>
          </a:p>
        </p:txBody>
      </p:sp>
    </p:spTree>
    <p:extLst>
      <p:ext uri="{BB962C8B-B14F-4D97-AF65-F5344CB8AC3E}">
        <p14:creationId xmlns:p14="http://schemas.microsoft.com/office/powerpoint/2010/main" val="208121069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otaegui@unlam.edu.ar"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mailto:jleta@unlam.edu.a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a:extLst>
              <a:ext uri="{FF2B5EF4-FFF2-40B4-BE49-F238E27FC236}">
                <a16:creationId xmlns:a16="http://schemas.microsoft.com/office/drawing/2014/main" id="{456DC25B-258A-44D9-B6BD-B8B93D7780FE}"/>
              </a:ext>
            </a:extLst>
          </p:cNvPr>
          <p:cNvSpPr txBox="1">
            <a:spLocks/>
          </p:cNvSpPr>
          <p:nvPr/>
        </p:nvSpPr>
        <p:spPr>
          <a:xfrm>
            <a:off x="251520" y="116631"/>
            <a:ext cx="8640960" cy="2062103"/>
          </a:xfrm>
          <a:prstGeom prst="rect">
            <a:avLst/>
          </a:prstGeom>
        </p:spPr>
        <p:txBody>
          <a:bodyPr vert="horz" lIns="91440" tIns="45720" rIns="91440" bIns="45720" rtlCol="0" anchor="ctr">
            <a:normAutofit fontScale="6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ct val="120000"/>
              </a:lnSpc>
            </a:pPr>
            <a:r>
              <a:rPr lang="es-AR" sz="2800" dirty="0">
                <a:solidFill>
                  <a:srgbClr val="9BBB59">
                    <a:lumMod val="75000"/>
                  </a:srgbClr>
                </a:solidFill>
                <a:latin typeface="Calibri"/>
              </a:rPr>
              <a:t>Escuela de Formación Continua</a:t>
            </a:r>
            <a:br>
              <a:rPr lang="es-AR" sz="2800" dirty="0">
                <a:solidFill>
                  <a:srgbClr val="9BBB59">
                    <a:lumMod val="75000"/>
                  </a:srgbClr>
                </a:solidFill>
                <a:latin typeface="Calibri"/>
              </a:rPr>
            </a:br>
            <a:r>
              <a:rPr lang="es-ES" sz="2800" dirty="0">
                <a:solidFill>
                  <a:srgbClr val="9BBB59">
                    <a:lumMod val="75000"/>
                  </a:srgbClr>
                </a:solidFill>
                <a:latin typeface="Calibri"/>
              </a:rPr>
              <a:t>Licenciatura en Gestión Tecnológica</a:t>
            </a:r>
          </a:p>
          <a:p>
            <a:pPr>
              <a:lnSpc>
                <a:spcPct val="120000"/>
              </a:lnSpc>
            </a:pPr>
            <a:br>
              <a:rPr lang="es-ES" sz="2800" dirty="0">
                <a:solidFill>
                  <a:srgbClr val="9BBB59">
                    <a:lumMod val="75000"/>
                  </a:srgbClr>
                </a:solidFill>
                <a:latin typeface="Calibri"/>
              </a:rPr>
            </a:br>
            <a:r>
              <a:rPr lang="es-ES" sz="5300" b="1" dirty="0">
                <a:solidFill>
                  <a:sysClr val="windowText" lastClr="000000"/>
                </a:solidFill>
                <a:latin typeface="Calibri"/>
              </a:rPr>
              <a:t>Explotación y administración</a:t>
            </a:r>
          </a:p>
          <a:p>
            <a:r>
              <a:rPr lang="es-ES" sz="5300" b="1" dirty="0">
                <a:solidFill>
                  <a:sysClr val="windowText" lastClr="000000"/>
                </a:solidFill>
                <a:latin typeface="Calibri"/>
              </a:rPr>
              <a:t>de Base de datos</a:t>
            </a:r>
          </a:p>
        </p:txBody>
      </p:sp>
      <p:sp>
        <p:nvSpPr>
          <p:cNvPr id="7" name="Rectangle 3">
            <a:extLst>
              <a:ext uri="{FF2B5EF4-FFF2-40B4-BE49-F238E27FC236}">
                <a16:creationId xmlns:a16="http://schemas.microsoft.com/office/drawing/2014/main" id="{4257135A-36CE-4ACE-9E6E-3AAD20F23B0B}"/>
              </a:ext>
            </a:extLst>
          </p:cNvPr>
          <p:cNvSpPr/>
          <p:nvPr/>
        </p:nvSpPr>
        <p:spPr>
          <a:xfrm>
            <a:off x="153045" y="2817846"/>
            <a:ext cx="8864345" cy="1015663"/>
          </a:xfrm>
          <a:prstGeom prst="rect">
            <a:avLst/>
          </a:prstGeom>
        </p:spPr>
        <p:txBody>
          <a:bodyPr wrap="square">
            <a:spAutoFit/>
          </a:bodyPr>
          <a:lstStyle/>
          <a:p>
            <a:pPr lvl="0" algn="ctr"/>
            <a:r>
              <a:rPr lang="es-ES" sz="6000" kern="0" dirty="0">
                <a:ln>
                  <a:solidFill>
                    <a:srgbClr val="5B9BD5"/>
                  </a:solidFill>
                </a:ln>
                <a:solidFill>
                  <a:srgbClr val="44546A"/>
                </a:solidFill>
              </a:rPr>
              <a:t>Cloud Computing</a:t>
            </a:r>
          </a:p>
        </p:txBody>
      </p:sp>
      <p:sp>
        <p:nvSpPr>
          <p:cNvPr id="8" name="2 Subtítulo">
            <a:extLst>
              <a:ext uri="{FF2B5EF4-FFF2-40B4-BE49-F238E27FC236}">
                <a16:creationId xmlns:a16="http://schemas.microsoft.com/office/drawing/2014/main" id="{9FDBB609-7817-4F5D-8BE5-3C06EB14837D}"/>
              </a:ext>
            </a:extLst>
          </p:cNvPr>
          <p:cNvSpPr txBox="1">
            <a:spLocks/>
          </p:cNvSpPr>
          <p:nvPr/>
        </p:nvSpPr>
        <p:spPr>
          <a:xfrm>
            <a:off x="287524" y="4543317"/>
            <a:ext cx="8640960" cy="2012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Docentes: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 sz="3500" b="0" i="0" u="none" strike="noStrike" kern="1200" cap="none" spc="0" normalizeH="0" baseline="0" noProof="0" dirty="0">
                <a:ln>
                  <a:noFill/>
                </a:ln>
                <a:solidFill>
                  <a:sysClr val="windowText" lastClr="000000"/>
                </a:solidFill>
                <a:effectLst/>
                <a:uLnTx/>
                <a:uFillTx/>
                <a:latin typeface="Calibri"/>
                <a:ea typeface="+mn-ea"/>
                <a:cs typeface="+mn-cs"/>
              </a:rPr>
              <a:t>	Juan </a:t>
            </a:r>
            <a:r>
              <a:rPr kumimoji="0" lang="es-ES" sz="3500" b="0" i="0" u="none" strike="noStrike" kern="1200" cap="none" spc="0" normalizeH="0" baseline="0" noProof="0" dirty="0" err="1">
                <a:ln>
                  <a:noFill/>
                </a:ln>
                <a:solidFill>
                  <a:sysClr val="windowText" lastClr="000000"/>
                </a:solidFill>
                <a:effectLst/>
                <a:uLnTx/>
                <a:uFillTx/>
                <a:latin typeface="Calibri"/>
                <a:ea typeface="+mn-ea"/>
                <a:cs typeface="+mn-cs"/>
              </a:rPr>
              <a:t>Otaegui</a:t>
            </a:r>
            <a:r>
              <a:rPr kumimoji="0" lang="es-ES" sz="35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hlinkClick r:id="rId3"/>
              </a:rPr>
              <a:t>jotaegui@unlam.edu.ar</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	José Leta		</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hlinkClick r:id="rId4"/>
              </a:rPr>
              <a:t>jleta@unlam.edu.ar</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 </a:t>
            </a:r>
            <a:endParaRPr kumimoji="0" lang="es-ES" sz="35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467544" y="1052736"/>
            <a:ext cx="7560840" cy="486054"/>
          </a:xfrm>
          <a:prstGeom prst="rect">
            <a:avLst/>
          </a:prstGeom>
          <a:noFill/>
          <a:ln>
            <a:noFill/>
          </a:ln>
        </p:spPr>
        <p:txBody>
          <a:bodyPr lIns="67500" tIns="33750" rIns="67500" bIns="33750"/>
          <a:lstStyle/>
          <a:p>
            <a:pPr>
              <a:lnSpc>
                <a:spcPct val="100000"/>
              </a:lnSpc>
            </a:pPr>
            <a:r>
              <a:rPr lang="es-AR" sz="2700" dirty="0">
                <a:latin typeface="Trebuchet MS"/>
              </a:rPr>
              <a:t>La nube como un Servicio</a:t>
            </a:r>
            <a:endParaRPr lang="es-AR" sz="1350" dirty="0"/>
          </a:p>
        </p:txBody>
      </p:sp>
      <p:sp>
        <p:nvSpPr>
          <p:cNvPr id="219" name="CustomShape 2"/>
          <p:cNvSpPr/>
          <p:nvPr/>
        </p:nvSpPr>
        <p:spPr>
          <a:xfrm>
            <a:off x="467544" y="1780632"/>
            <a:ext cx="7992888" cy="4132644"/>
          </a:xfrm>
          <a:prstGeom prst="rect">
            <a:avLst/>
          </a:prstGeom>
          <a:noFill/>
          <a:ln>
            <a:noFill/>
          </a:ln>
        </p:spPr>
        <p:txBody>
          <a:bodyPr lIns="67500" tIns="33750" rIns="67500" bIns="33750"/>
          <a:lstStyle/>
          <a:p>
            <a:pPr>
              <a:lnSpc>
                <a:spcPct val="100000"/>
              </a:lnSpc>
            </a:pPr>
            <a:r>
              <a:rPr lang="es-AR" sz="2100" b="1" dirty="0">
                <a:solidFill>
                  <a:srgbClr val="404040"/>
                </a:solidFill>
                <a:latin typeface="Trebuchet MS"/>
              </a:rPr>
              <a:t>Cloud Computing </a:t>
            </a:r>
            <a:r>
              <a:rPr lang="es-AR" sz="2100" dirty="0">
                <a:solidFill>
                  <a:srgbClr val="404040"/>
                </a:solidFill>
                <a:latin typeface="Trebuchet MS"/>
              </a:rPr>
              <a:t> </a:t>
            </a:r>
          </a:p>
          <a:p>
            <a:pPr marL="342900" indent="-342900">
              <a:buFont typeface="Arial" panose="020B0604020202020204" pitchFamily="34" charset="0"/>
              <a:buChar char="•"/>
            </a:pPr>
            <a:r>
              <a:rPr lang="es-AR" sz="2100" dirty="0">
                <a:solidFill>
                  <a:srgbClr val="404040"/>
                </a:solidFill>
                <a:latin typeface="Trebuchet MS"/>
              </a:rPr>
              <a:t> Tecnología emergente de Servicios Web para:</a:t>
            </a:r>
            <a:endParaRPr lang="es-AR" sz="2100" dirty="0"/>
          </a:p>
          <a:p>
            <a:pPr marL="600075" lvl="1" indent="-257175">
              <a:buFont typeface="Courier New" panose="02070309020205020404" pitchFamily="49" charset="0"/>
              <a:buChar char="o"/>
            </a:pPr>
            <a:r>
              <a:rPr lang="es-AR" sz="1650" dirty="0">
                <a:solidFill>
                  <a:srgbClr val="404040"/>
                </a:solidFill>
                <a:latin typeface="Trebuchet MS"/>
              </a:rPr>
              <a:t> La Entrega de Servicios escalables y de Contenidos (el ‘alimento’ que nos da la nube)</a:t>
            </a:r>
            <a:endParaRPr lang="es-AR" sz="1650" dirty="0"/>
          </a:p>
          <a:p>
            <a:pPr marL="600075" lvl="1" indent="-257175">
              <a:buFont typeface="Courier New" panose="02070309020205020404" pitchFamily="49" charset="0"/>
              <a:buChar char="o"/>
            </a:pPr>
            <a:r>
              <a:rPr lang="es-AR" sz="1650" dirty="0">
                <a:solidFill>
                  <a:srgbClr val="404040"/>
                </a:solidFill>
                <a:latin typeface="Trebuchet MS"/>
              </a:rPr>
              <a:t>La Plataforma de Consumo: Aplicaciones y Contenidos (el ‘negocio’ de la nube).</a:t>
            </a:r>
          </a:p>
          <a:p>
            <a:pPr lvl="1">
              <a:lnSpc>
                <a:spcPct val="100000"/>
              </a:lnSpc>
            </a:pPr>
            <a:endParaRPr lang="es-AR" sz="2100" dirty="0"/>
          </a:p>
          <a:p>
            <a:pPr marL="257175" indent="-257175">
              <a:buFont typeface="Arial" panose="020B0604020202020204" pitchFamily="34" charset="0"/>
              <a:buChar char="•"/>
            </a:pPr>
            <a:r>
              <a:rPr lang="es-AR" sz="1500" dirty="0">
                <a:solidFill>
                  <a:srgbClr val="404040"/>
                </a:solidFill>
                <a:latin typeface="Trebuchet MS"/>
              </a:rPr>
              <a:t> </a:t>
            </a:r>
            <a:r>
              <a:rPr lang="es-AR" dirty="0">
                <a:solidFill>
                  <a:srgbClr val="404040"/>
                </a:solidFill>
                <a:latin typeface="Trebuchet MS"/>
              </a:rPr>
              <a:t>F</a:t>
            </a:r>
            <a:r>
              <a:rPr lang="es-AR" b="1" dirty="0">
                <a:solidFill>
                  <a:srgbClr val="404040"/>
                </a:solidFill>
                <a:latin typeface="Trebuchet MS"/>
              </a:rPr>
              <a:t>undamentos</a:t>
            </a:r>
            <a:r>
              <a:rPr lang="es-AR" dirty="0">
                <a:solidFill>
                  <a:srgbClr val="404040"/>
                </a:solidFill>
                <a:latin typeface="Trebuchet MS"/>
              </a:rPr>
              <a:t> tecnológicos principales:</a:t>
            </a:r>
            <a:endParaRPr lang="es-AR" dirty="0"/>
          </a:p>
          <a:p>
            <a:pPr marL="600075" lvl="1" indent="-257175">
              <a:buFont typeface="Courier New" panose="02070309020205020404" pitchFamily="49" charset="0"/>
              <a:buChar char="o"/>
            </a:pPr>
            <a:r>
              <a:rPr lang="es-AR" dirty="0">
                <a:solidFill>
                  <a:srgbClr val="404040"/>
                </a:solidFill>
                <a:latin typeface="Trebuchet MS"/>
              </a:rPr>
              <a:t>La Arquitectura Orientada-al-Servicio - SOA (</a:t>
            </a:r>
            <a:r>
              <a:rPr lang="es-AR" dirty="0" err="1">
                <a:solidFill>
                  <a:srgbClr val="404040"/>
                </a:solidFill>
                <a:latin typeface="Trebuchet MS"/>
              </a:rPr>
              <a:t>Service-Oriented</a:t>
            </a:r>
            <a:r>
              <a:rPr lang="es-AR" dirty="0">
                <a:solidFill>
                  <a:srgbClr val="404040"/>
                </a:solidFill>
                <a:latin typeface="Trebuchet MS"/>
              </a:rPr>
              <a:t> </a:t>
            </a:r>
            <a:r>
              <a:rPr lang="es-AR" dirty="0" err="1">
                <a:solidFill>
                  <a:srgbClr val="404040"/>
                </a:solidFill>
                <a:latin typeface="Trebuchet MS"/>
              </a:rPr>
              <a:t>Architecture</a:t>
            </a:r>
            <a:r>
              <a:rPr lang="es-AR" dirty="0">
                <a:solidFill>
                  <a:srgbClr val="404040"/>
                </a:solidFill>
                <a:latin typeface="Trebuchet MS"/>
              </a:rPr>
              <a:t>) </a:t>
            </a:r>
            <a:endParaRPr lang="es-AR" sz="2100" dirty="0"/>
          </a:p>
          <a:p>
            <a:pPr marL="600075" lvl="1" indent="-257175">
              <a:buFont typeface="Courier New" panose="02070309020205020404" pitchFamily="49" charset="0"/>
              <a:buChar char="o"/>
            </a:pPr>
            <a:r>
              <a:rPr lang="es-AR" dirty="0">
                <a:solidFill>
                  <a:srgbClr val="404040"/>
                </a:solidFill>
                <a:latin typeface="Trebuchet MS"/>
              </a:rPr>
              <a:t>La Virtualización del hardware y software </a:t>
            </a:r>
          </a:p>
          <a:p>
            <a:pPr lvl="1">
              <a:lnSpc>
                <a:spcPct val="100000"/>
              </a:lnSpc>
            </a:pPr>
            <a:endParaRPr lang="es-AR" sz="2100" dirty="0"/>
          </a:p>
          <a:p>
            <a:pPr marL="257175" indent="-257175" algn="just">
              <a:buFont typeface="Arial" panose="020B0604020202020204" pitchFamily="34" charset="0"/>
              <a:buChar char="•"/>
            </a:pPr>
            <a:r>
              <a:rPr lang="es-AR" b="1" dirty="0">
                <a:solidFill>
                  <a:srgbClr val="404040"/>
                </a:solidFill>
                <a:latin typeface="Trebuchet MS"/>
              </a:rPr>
              <a:t> Objetivo</a:t>
            </a:r>
            <a:r>
              <a:rPr lang="es-AR" dirty="0">
                <a:solidFill>
                  <a:srgbClr val="404040"/>
                </a:solidFill>
                <a:latin typeface="Trebuchet MS"/>
              </a:rPr>
              <a:t>: compartir recursos entre: consumidores, socios y vendedores de toda la cadena de valor de la nube.</a:t>
            </a:r>
            <a:endParaRPr lang="es-AR" sz="2100" dirty="0"/>
          </a:p>
          <a:p>
            <a:pPr>
              <a:lnSpc>
                <a:spcPct val="100000"/>
              </a:lnSpc>
            </a:pPr>
            <a:endParaRPr lang="es-AR" sz="135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497973" y="1080288"/>
            <a:ext cx="7338060" cy="374490"/>
          </a:xfrm>
          <a:prstGeom prst="rect">
            <a:avLst/>
          </a:prstGeom>
          <a:noFill/>
          <a:ln>
            <a:noFill/>
          </a:ln>
        </p:spPr>
        <p:txBody>
          <a:bodyPr lIns="67500" tIns="33750" rIns="67500" bIns="33750"/>
          <a:lstStyle/>
          <a:p>
            <a:pPr>
              <a:lnSpc>
                <a:spcPct val="100000"/>
              </a:lnSpc>
            </a:pPr>
            <a:r>
              <a:rPr lang="es-AR" sz="2700" dirty="0">
                <a:latin typeface="Trebuchet MS"/>
              </a:rPr>
              <a:t>Un paseo por las Arquitecturas </a:t>
            </a:r>
            <a:endParaRPr lang="es-AR" sz="1350" dirty="0"/>
          </a:p>
        </p:txBody>
      </p:sp>
      <p:sp>
        <p:nvSpPr>
          <p:cNvPr id="221" name="CustomShape 2"/>
          <p:cNvSpPr/>
          <p:nvPr/>
        </p:nvSpPr>
        <p:spPr>
          <a:xfrm>
            <a:off x="427551" y="1538790"/>
            <a:ext cx="8248905" cy="3744330"/>
          </a:xfrm>
          <a:prstGeom prst="rect">
            <a:avLst/>
          </a:prstGeom>
          <a:noFill/>
          <a:ln>
            <a:noFill/>
          </a:ln>
        </p:spPr>
        <p:txBody>
          <a:bodyPr lIns="13500" tIns="33750" rIns="13500" bIns="33750"/>
          <a:lstStyle/>
          <a:p>
            <a:pPr>
              <a:lnSpc>
                <a:spcPct val="100000"/>
              </a:lnSpc>
            </a:pPr>
            <a:endParaRPr lang="es-AR" dirty="0"/>
          </a:p>
          <a:p>
            <a:pPr marL="214313" indent="-214313">
              <a:buFont typeface="Arial" panose="020B0604020202020204" pitchFamily="34" charset="0"/>
              <a:buChar char="•"/>
            </a:pPr>
            <a:r>
              <a:rPr lang="es-AR" sz="2100" dirty="0">
                <a:solidFill>
                  <a:srgbClr val="404040"/>
                </a:solidFill>
                <a:latin typeface="Trebuchet MS"/>
              </a:rPr>
              <a:t>La </a:t>
            </a:r>
            <a:r>
              <a:rPr lang="es-AR" sz="2100" b="1" dirty="0">
                <a:solidFill>
                  <a:srgbClr val="404040"/>
                </a:solidFill>
                <a:latin typeface="Trebuchet MS"/>
              </a:rPr>
              <a:t>evolución de la arquitectura de las TI</a:t>
            </a:r>
            <a:r>
              <a:rPr lang="es-AR" sz="2100" dirty="0">
                <a:solidFill>
                  <a:srgbClr val="404040"/>
                </a:solidFill>
                <a:latin typeface="Trebuchet MS"/>
              </a:rPr>
              <a:t> y sus principios</a:t>
            </a:r>
          </a:p>
          <a:p>
            <a:pPr>
              <a:lnSpc>
                <a:spcPct val="100000"/>
              </a:lnSpc>
            </a:pPr>
            <a:endParaRPr lang="es-AR" sz="2100" dirty="0"/>
          </a:p>
          <a:p>
            <a:pPr marL="557213" lvl="1" indent="-214313">
              <a:buFont typeface="Courier New" panose="02070309020205020404" pitchFamily="49" charset="0"/>
              <a:buChar char="o"/>
            </a:pPr>
            <a:r>
              <a:rPr lang="es-AR" dirty="0">
                <a:solidFill>
                  <a:srgbClr val="404040"/>
                </a:solidFill>
                <a:latin typeface="Trebuchet MS"/>
              </a:rPr>
              <a:t>Conseguir un universo de información fácil de </a:t>
            </a:r>
            <a:r>
              <a:rPr lang="es-AR" b="1" dirty="0">
                <a:solidFill>
                  <a:srgbClr val="404040"/>
                </a:solidFill>
                <a:latin typeface="Trebuchet MS"/>
              </a:rPr>
              <a:t>compartir</a:t>
            </a:r>
            <a:r>
              <a:rPr lang="es-AR" dirty="0">
                <a:solidFill>
                  <a:srgbClr val="404040"/>
                </a:solidFill>
                <a:latin typeface="Trebuchet MS"/>
              </a:rPr>
              <a:t> y </a:t>
            </a:r>
            <a:r>
              <a:rPr lang="es-AR" b="1" dirty="0">
                <a:solidFill>
                  <a:srgbClr val="404040"/>
                </a:solidFill>
                <a:latin typeface="Trebuchet MS"/>
              </a:rPr>
              <a:t>escalar</a:t>
            </a:r>
            <a:r>
              <a:rPr lang="es-AR" dirty="0">
                <a:solidFill>
                  <a:srgbClr val="404040"/>
                </a:solidFill>
                <a:latin typeface="Trebuchet MS"/>
              </a:rPr>
              <a:t>.</a:t>
            </a:r>
            <a:endParaRPr lang="es-AR" sz="2100" dirty="0"/>
          </a:p>
          <a:p>
            <a:pPr marL="557213" lvl="1" indent="-214313">
              <a:buFont typeface="Courier New" panose="02070309020205020404" pitchFamily="49" charset="0"/>
              <a:buChar char="o"/>
            </a:pPr>
            <a:r>
              <a:rPr lang="es-AR" dirty="0">
                <a:solidFill>
                  <a:srgbClr val="404040"/>
                </a:solidFill>
                <a:latin typeface="Trebuchet MS"/>
              </a:rPr>
              <a:t>Resistencia ante fallos.</a:t>
            </a:r>
            <a:endParaRPr lang="es-AR" sz="2100" dirty="0"/>
          </a:p>
          <a:p>
            <a:pPr marL="557213" lvl="1" indent="-214313">
              <a:buFont typeface="Courier New" panose="02070309020205020404" pitchFamily="49" charset="0"/>
              <a:buChar char="o"/>
            </a:pPr>
            <a:r>
              <a:rPr lang="es-AR" dirty="0">
                <a:solidFill>
                  <a:srgbClr val="404040"/>
                </a:solidFill>
                <a:latin typeface="Trebuchet MS"/>
              </a:rPr>
              <a:t>Balanceo de carga de procesamiento.</a:t>
            </a:r>
            <a:endParaRPr lang="es-AR" sz="2100" dirty="0"/>
          </a:p>
          <a:p>
            <a:pPr marL="557213" lvl="1" indent="-214313">
              <a:buFont typeface="Courier New" panose="02070309020205020404" pitchFamily="49" charset="0"/>
              <a:buChar char="o"/>
            </a:pPr>
            <a:r>
              <a:rPr lang="es-AR" dirty="0">
                <a:solidFill>
                  <a:srgbClr val="404040"/>
                </a:solidFill>
                <a:latin typeface="Trebuchet MS"/>
              </a:rPr>
              <a:t>Clientes ligeros.</a:t>
            </a:r>
            <a:endParaRPr lang="es-AR" sz="2100" dirty="0"/>
          </a:p>
          <a:p>
            <a:pPr marL="557213" lvl="1" indent="-214313">
              <a:buFont typeface="Courier New" panose="02070309020205020404" pitchFamily="49" charset="0"/>
              <a:buChar char="o"/>
            </a:pPr>
            <a:r>
              <a:rPr lang="es-AR" dirty="0">
                <a:solidFill>
                  <a:srgbClr val="404040"/>
                </a:solidFill>
                <a:latin typeface="Trebuchet MS"/>
              </a:rPr>
              <a:t>Personalización del entorno.</a:t>
            </a:r>
            <a:endParaRPr lang="es-AR" sz="2100" dirty="0"/>
          </a:p>
          <a:p>
            <a:pPr marL="557213" lvl="1" indent="-214313">
              <a:buFont typeface="Courier New" panose="02070309020205020404" pitchFamily="49" charset="0"/>
              <a:buChar char="o"/>
            </a:pPr>
            <a:r>
              <a:rPr lang="es-AR" dirty="0">
                <a:solidFill>
                  <a:srgbClr val="404040"/>
                </a:solidFill>
                <a:latin typeface="Trebuchet MS"/>
              </a:rPr>
              <a:t>Menor costo y más eficiencia.</a:t>
            </a:r>
            <a:endParaRPr lang="es-AR" sz="2100" dirty="0"/>
          </a:p>
          <a:p>
            <a:pPr marL="557213" lvl="1" indent="-214313">
              <a:buFont typeface="Courier New" panose="02070309020205020404" pitchFamily="49" charset="0"/>
              <a:buChar char="o"/>
            </a:pPr>
            <a:r>
              <a:rPr lang="es-AR" dirty="0">
                <a:solidFill>
                  <a:srgbClr val="404040"/>
                </a:solidFill>
                <a:latin typeface="Trebuchet MS"/>
              </a:rPr>
              <a:t>Usuario final menos especializado.</a:t>
            </a:r>
            <a:endParaRPr lang="es-AR" sz="2100" dirty="0"/>
          </a:p>
        </p:txBody>
      </p:sp>
      <p:sp>
        <p:nvSpPr>
          <p:cNvPr id="222" name="CustomShape 3"/>
          <p:cNvSpPr/>
          <p:nvPr/>
        </p:nvSpPr>
        <p:spPr>
          <a:xfrm>
            <a:off x="1061610" y="4924194"/>
            <a:ext cx="1069470" cy="250020"/>
          </a:xfrm>
          <a:prstGeom prst="rect">
            <a:avLst/>
          </a:prstGeom>
          <a:solidFill>
            <a:srgbClr val="9FB6C0"/>
          </a:solidFill>
          <a:ln>
            <a:solidFill>
              <a:srgbClr val="2C3C43"/>
            </a:solidFill>
          </a:ln>
        </p:spPr>
        <p:txBody>
          <a:bodyPr lIns="67500" tIns="33750" rIns="67500" bIns="33750"/>
          <a:lstStyle/>
          <a:p>
            <a:pPr algn="ctr">
              <a:lnSpc>
                <a:spcPct val="100000"/>
              </a:lnSpc>
            </a:pPr>
            <a:r>
              <a:rPr lang="en-US" sz="1200">
                <a:solidFill>
                  <a:srgbClr val="000000"/>
                </a:solidFill>
                <a:latin typeface="Trebuchet MS"/>
              </a:rPr>
              <a:t>Mainframes</a:t>
            </a:r>
            <a:endParaRPr sz="1350"/>
          </a:p>
        </p:txBody>
      </p:sp>
      <p:sp>
        <p:nvSpPr>
          <p:cNvPr id="223" name="CustomShape 4"/>
          <p:cNvSpPr/>
          <p:nvPr/>
        </p:nvSpPr>
        <p:spPr>
          <a:xfrm>
            <a:off x="2435370" y="4924194"/>
            <a:ext cx="667980" cy="250020"/>
          </a:xfrm>
          <a:prstGeom prst="rect">
            <a:avLst/>
          </a:prstGeom>
          <a:solidFill>
            <a:srgbClr val="9FB6C0"/>
          </a:solidFill>
          <a:ln>
            <a:solidFill>
              <a:srgbClr val="2C3C43"/>
            </a:solidFill>
          </a:ln>
        </p:spPr>
        <p:txBody>
          <a:bodyPr lIns="67500" tIns="33750" rIns="67500" bIns="33750"/>
          <a:lstStyle/>
          <a:p>
            <a:pPr algn="ctr">
              <a:lnSpc>
                <a:spcPct val="100000"/>
              </a:lnSpc>
            </a:pPr>
            <a:r>
              <a:rPr lang="en-US" sz="1200">
                <a:solidFill>
                  <a:srgbClr val="000000"/>
                </a:solidFill>
                <a:latin typeface="Trebuchet MS"/>
              </a:rPr>
              <a:t>PCs</a:t>
            </a:r>
            <a:endParaRPr sz="1350"/>
          </a:p>
        </p:txBody>
      </p:sp>
      <p:sp>
        <p:nvSpPr>
          <p:cNvPr id="224" name="CustomShape 5"/>
          <p:cNvSpPr/>
          <p:nvPr/>
        </p:nvSpPr>
        <p:spPr>
          <a:xfrm>
            <a:off x="3396030" y="4832664"/>
            <a:ext cx="1519020" cy="432540"/>
          </a:xfrm>
          <a:prstGeom prst="rect">
            <a:avLst/>
          </a:prstGeom>
          <a:solidFill>
            <a:srgbClr val="9FB6C0"/>
          </a:solidFill>
          <a:ln>
            <a:solidFill>
              <a:srgbClr val="2C3C43"/>
            </a:solidFill>
          </a:ln>
        </p:spPr>
        <p:txBody>
          <a:bodyPr lIns="67500" tIns="33750" rIns="67500" bIns="33750"/>
          <a:lstStyle/>
          <a:p>
            <a:pPr algn="ctr">
              <a:lnSpc>
                <a:spcPct val="100000"/>
              </a:lnSpc>
            </a:pPr>
            <a:r>
              <a:rPr lang="en-US" sz="1200">
                <a:solidFill>
                  <a:srgbClr val="000000"/>
                </a:solidFill>
                <a:latin typeface="Trebuchet MS"/>
              </a:rPr>
              <a:t>Arquitectura Cliente/Servidor</a:t>
            </a:r>
            <a:endParaRPr sz="1350"/>
          </a:p>
        </p:txBody>
      </p:sp>
      <p:sp>
        <p:nvSpPr>
          <p:cNvPr id="225" name="CustomShape 6"/>
          <p:cNvSpPr/>
          <p:nvPr/>
        </p:nvSpPr>
        <p:spPr>
          <a:xfrm>
            <a:off x="5219610" y="4832664"/>
            <a:ext cx="1154250" cy="432540"/>
          </a:xfrm>
          <a:prstGeom prst="rect">
            <a:avLst/>
          </a:prstGeom>
          <a:solidFill>
            <a:srgbClr val="9FB6C0"/>
          </a:solidFill>
          <a:ln>
            <a:solidFill>
              <a:srgbClr val="2C3C43"/>
            </a:solidFill>
          </a:ln>
        </p:spPr>
        <p:txBody>
          <a:bodyPr lIns="67500" tIns="33750" rIns="67500" bIns="33750"/>
          <a:lstStyle/>
          <a:p>
            <a:pPr algn="ctr">
              <a:lnSpc>
                <a:spcPct val="100000"/>
              </a:lnSpc>
            </a:pPr>
            <a:r>
              <a:rPr lang="en-US" sz="1200">
                <a:solidFill>
                  <a:srgbClr val="000000"/>
                </a:solidFill>
                <a:latin typeface="Trebuchet MS"/>
              </a:rPr>
              <a:t>Arquitectura Web</a:t>
            </a:r>
            <a:endParaRPr sz="1350"/>
          </a:p>
        </p:txBody>
      </p:sp>
      <p:sp>
        <p:nvSpPr>
          <p:cNvPr id="226" name="CustomShape 7"/>
          <p:cNvSpPr/>
          <p:nvPr/>
        </p:nvSpPr>
        <p:spPr>
          <a:xfrm>
            <a:off x="6569070" y="4924194"/>
            <a:ext cx="619380" cy="250020"/>
          </a:xfrm>
          <a:prstGeom prst="rect">
            <a:avLst/>
          </a:prstGeom>
          <a:solidFill>
            <a:srgbClr val="9FB6C0"/>
          </a:solidFill>
          <a:ln>
            <a:solidFill>
              <a:srgbClr val="2C3C43"/>
            </a:solidFill>
          </a:ln>
        </p:spPr>
        <p:txBody>
          <a:bodyPr lIns="67500" tIns="33750" rIns="67500" bIns="33750"/>
          <a:lstStyle/>
          <a:p>
            <a:pPr algn="ctr">
              <a:lnSpc>
                <a:spcPct val="100000"/>
              </a:lnSpc>
            </a:pPr>
            <a:r>
              <a:rPr lang="en-US" sz="1200">
                <a:solidFill>
                  <a:srgbClr val="000000"/>
                </a:solidFill>
                <a:latin typeface="Trebuchet MS"/>
              </a:rPr>
              <a:t>Grid</a:t>
            </a:r>
            <a:endParaRPr sz="1350"/>
          </a:p>
        </p:txBody>
      </p:sp>
      <p:sp>
        <p:nvSpPr>
          <p:cNvPr id="227" name="CustomShape 8"/>
          <p:cNvSpPr/>
          <p:nvPr/>
        </p:nvSpPr>
        <p:spPr>
          <a:xfrm>
            <a:off x="2131350" y="5054064"/>
            <a:ext cx="303210" cy="540"/>
          </a:xfrm>
          <a:prstGeom prst="straightConnector1">
            <a:avLst/>
          </a:prstGeom>
          <a:noFill/>
          <a:ln w="12600">
            <a:solidFill>
              <a:srgbClr val="90C226"/>
            </a:solidFill>
            <a:round/>
            <a:tailEnd type="arrow" w="med" len="med"/>
          </a:ln>
        </p:spPr>
      </p:sp>
      <p:sp>
        <p:nvSpPr>
          <p:cNvPr id="228" name="CustomShape 9"/>
          <p:cNvSpPr/>
          <p:nvPr/>
        </p:nvSpPr>
        <p:spPr>
          <a:xfrm>
            <a:off x="3103890" y="5054064"/>
            <a:ext cx="291600" cy="540"/>
          </a:xfrm>
          <a:prstGeom prst="straightConnector1">
            <a:avLst/>
          </a:prstGeom>
          <a:noFill/>
          <a:ln w="9360">
            <a:solidFill>
              <a:srgbClr val="4A7EBB"/>
            </a:solidFill>
            <a:round/>
            <a:tailEnd type="arrow" w="med" len="med"/>
          </a:ln>
        </p:spPr>
      </p:sp>
      <p:sp>
        <p:nvSpPr>
          <p:cNvPr id="229" name="CustomShape 10"/>
          <p:cNvSpPr/>
          <p:nvPr/>
        </p:nvSpPr>
        <p:spPr>
          <a:xfrm flipV="1">
            <a:off x="4903440" y="5050014"/>
            <a:ext cx="303480" cy="5400"/>
          </a:xfrm>
          <a:prstGeom prst="straightConnector1">
            <a:avLst/>
          </a:prstGeom>
          <a:noFill/>
          <a:ln w="12600">
            <a:solidFill>
              <a:srgbClr val="90C226"/>
            </a:solidFill>
            <a:round/>
            <a:tailEnd type="arrow" w="med" len="med"/>
          </a:ln>
        </p:spPr>
      </p:sp>
      <p:sp>
        <p:nvSpPr>
          <p:cNvPr id="230" name="CustomShape 11"/>
          <p:cNvSpPr/>
          <p:nvPr/>
        </p:nvSpPr>
        <p:spPr>
          <a:xfrm>
            <a:off x="6374670" y="5054064"/>
            <a:ext cx="193860" cy="540"/>
          </a:xfrm>
          <a:prstGeom prst="straightConnector1">
            <a:avLst/>
          </a:prstGeom>
          <a:noFill/>
          <a:ln w="12600">
            <a:solidFill>
              <a:srgbClr val="90C226"/>
            </a:solidFill>
            <a:round/>
            <a:tailEnd type="arrow" w="med" len="med"/>
          </a:ln>
        </p:spPr>
      </p:sp>
      <p:sp>
        <p:nvSpPr>
          <p:cNvPr id="231" name="CustomShape 12"/>
          <p:cNvSpPr/>
          <p:nvPr/>
        </p:nvSpPr>
        <p:spPr>
          <a:xfrm>
            <a:off x="7459260" y="4924194"/>
            <a:ext cx="850500" cy="250020"/>
          </a:xfrm>
          <a:prstGeom prst="rect">
            <a:avLst/>
          </a:prstGeom>
          <a:solidFill>
            <a:srgbClr val="9FB6C0"/>
          </a:solidFill>
          <a:ln>
            <a:solidFill>
              <a:srgbClr val="2C3C43"/>
            </a:solidFill>
          </a:ln>
        </p:spPr>
        <p:txBody>
          <a:bodyPr lIns="67500" tIns="33750" rIns="67500" bIns="33750"/>
          <a:lstStyle/>
          <a:p>
            <a:pPr algn="ctr">
              <a:lnSpc>
                <a:spcPct val="100000"/>
              </a:lnSpc>
            </a:pPr>
            <a:r>
              <a:rPr lang="en-US" sz="1200">
                <a:solidFill>
                  <a:srgbClr val="000000"/>
                </a:solidFill>
                <a:latin typeface="Calibri"/>
              </a:rPr>
              <a:t>Cloud</a:t>
            </a:r>
            <a:endParaRPr sz="1350"/>
          </a:p>
        </p:txBody>
      </p:sp>
      <p:sp>
        <p:nvSpPr>
          <p:cNvPr id="232" name="CustomShape 13"/>
          <p:cNvSpPr/>
          <p:nvPr/>
        </p:nvSpPr>
        <p:spPr>
          <a:xfrm>
            <a:off x="7204110" y="5051634"/>
            <a:ext cx="242730" cy="5400"/>
          </a:xfrm>
          <a:prstGeom prst="straightConnector1">
            <a:avLst/>
          </a:prstGeom>
          <a:noFill/>
          <a:ln w="12600">
            <a:solidFill>
              <a:srgbClr val="90C226"/>
            </a:solidFill>
            <a:round/>
            <a:tailEnd type="arrow" w="med" len="med"/>
          </a:ln>
        </p:spPr>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3" name="Picture 2"/>
          <p:cNvPicPr/>
          <p:nvPr/>
        </p:nvPicPr>
        <p:blipFill>
          <a:blip r:embed="rId2"/>
          <a:stretch>
            <a:fillRect/>
          </a:stretch>
        </p:blipFill>
        <p:spPr>
          <a:xfrm>
            <a:off x="4920413" y="2186862"/>
            <a:ext cx="3557520" cy="2793150"/>
          </a:xfrm>
          <a:prstGeom prst="rect">
            <a:avLst/>
          </a:prstGeom>
          <a:ln>
            <a:noFill/>
          </a:ln>
        </p:spPr>
      </p:pic>
      <p:sp>
        <p:nvSpPr>
          <p:cNvPr id="234" name="CustomShape 1"/>
          <p:cNvSpPr/>
          <p:nvPr/>
        </p:nvSpPr>
        <p:spPr>
          <a:xfrm>
            <a:off x="1061610" y="944724"/>
            <a:ext cx="6447060" cy="990090"/>
          </a:xfrm>
          <a:prstGeom prst="rect">
            <a:avLst/>
          </a:prstGeom>
          <a:noFill/>
          <a:ln>
            <a:noFill/>
          </a:ln>
        </p:spPr>
        <p:txBody>
          <a:bodyPr lIns="67500" tIns="33750" rIns="67500" bIns="33750"/>
          <a:lstStyle/>
          <a:p>
            <a:pPr>
              <a:lnSpc>
                <a:spcPct val="100000"/>
              </a:lnSpc>
            </a:pPr>
            <a:r>
              <a:rPr lang="es-AR" sz="2700" dirty="0">
                <a:latin typeface="Trebuchet MS"/>
              </a:rPr>
              <a:t>Tipos de nubes</a:t>
            </a:r>
            <a:endParaRPr lang="es-AR" sz="1350" dirty="0"/>
          </a:p>
        </p:txBody>
      </p:sp>
      <p:sp>
        <p:nvSpPr>
          <p:cNvPr id="235" name="CustomShape 2"/>
          <p:cNvSpPr/>
          <p:nvPr/>
        </p:nvSpPr>
        <p:spPr>
          <a:xfrm>
            <a:off x="467544" y="1700808"/>
            <a:ext cx="4104456" cy="3546414"/>
          </a:xfrm>
          <a:prstGeom prst="rect">
            <a:avLst/>
          </a:prstGeom>
          <a:noFill/>
          <a:ln>
            <a:noFill/>
          </a:ln>
        </p:spPr>
        <p:txBody>
          <a:bodyPr lIns="67500" tIns="33750" rIns="67500" bIns="33750"/>
          <a:lstStyle/>
          <a:p>
            <a:r>
              <a:rPr lang="es-AR" b="1" dirty="0">
                <a:solidFill>
                  <a:srgbClr val="000000"/>
                </a:solidFill>
                <a:latin typeface="Arial"/>
              </a:rPr>
              <a:t>Nubes públicas.</a:t>
            </a:r>
            <a:endParaRPr lang="es-AR" dirty="0"/>
          </a:p>
          <a:p>
            <a:endParaRPr lang="es-AR" dirty="0"/>
          </a:p>
          <a:p>
            <a:pPr>
              <a:lnSpc>
                <a:spcPct val="100000"/>
              </a:lnSpc>
            </a:pPr>
            <a:r>
              <a:rPr lang="es-AR" dirty="0">
                <a:solidFill>
                  <a:srgbClr val="000000"/>
                </a:solidFill>
                <a:latin typeface="Arial"/>
              </a:rPr>
              <a:t>Estas se administran externamente por </a:t>
            </a:r>
            <a:r>
              <a:rPr lang="es-AR" b="1" dirty="0">
                <a:solidFill>
                  <a:srgbClr val="000000"/>
                </a:solidFill>
                <a:latin typeface="Arial"/>
              </a:rPr>
              <a:t>terceros</a:t>
            </a:r>
            <a:r>
              <a:rPr lang="es-AR" dirty="0">
                <a:solidFill>
                  <a:srgbClr val="000000"/>
                </a:solidFill>
                <a:latin typeface="Arial"/>
              </a:rPr>
              <a:t>, los contenidos de distintos clientes pueden encontrarse ubicados en los </a:t>
            </a:r>
            <a:r>
              <a:rPr lang="es-AR" b="1" dirty="0">
                <a:solidFill>
                  <a:srgbClr val="000000"/>
                </a:solidFill>
                <a:latin typeface="Arial"/>
              </a:rPr>
              <a:t>mismos servidores</a:t>
            </a:r>
            <a:r>
              <a:rPr lang="es-AR" dirty="0">
                <a:solidFill>
                  <a:srgbClr val="000000"/>
                </a:solidFill>
                <a:latin typeface="Arial"/>
              </a:rPr>
              <a:t>.    Clásico ejemplo: sistemas de almacenamiento. </a:t>
            </a:r>
            <a:endParaRPr lang="es-AR" dirty="0"/>
          </a:p>
          <a:p>
            <a:pPr>
              <a:lnSpc>
                <a:spcPct val="100000"/>
              </a:lnSpc>
            </a:pPr>
            <a:endParaRPr lang="es-AR" dirty="0"/>
          </a:p>
          <a:p>
            <a:pPr>
              <a:lnSpc>
                <a:spcPct val="100000"/>
              </a:lnSpc>
            </a:pPr>
            <a:r>
              <a:rPr lang="es-AR" dirty="0">
                <a:solidFill>
                  <a:srgbClr val="000000"/>
                </a:solidFill>
                <a:latin typeface="Arial"/>
              </a:rPr>
              <a:t>Los usuarios finales usan la infraestructura de la nube en todas sus capas y </a:t>
            </a:r>
            <a:r>
              <a:rPr lang="es-AR" b="1" dirty="0">
                <a:solidFill>
                  <a:srgbClr val="000000"/>
                </a:solidFill>
                <a:latin typeface="Arial"/>
              </a:rPr>
              <a:t>no conocen qué trabajos de otros clientes pueden estar corriendo en el mismo servidor o red.</a:t>
            </a:r>
            <a:endParaRPr lang="es-A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2"/>
          <p:cNvSpPr/>
          <p:nvPr/>
        </p:nvSpPr>
        <p:spPr>
          <a:xfrm>
            <a:off x="413538" y="1754814"/>
            <a:ext cx="4860540" cy="3589590"/>
          </a:xfrm>
          <a:prstGeom prst="rect">
            <a:avLst/>
          </a:prstGeom>
          <a:noFill/>
          <a:ln>
            <a:noFill/>
          </a:ln>
        </p:spPr>
        <p:txBody>
          <a:bodyPr lIns="67500" tIns="33750" rIns="67500" bIns="33750"/>
          <a:lstStyle/>
          <a:p>
            <a:r>
              <a:rPr lang="es-AR" b="1" dirty="0">
                <a:solidFill>
                  <a:srgbClr val="000000"/>
                </a:solidFill>
                <a:latin typeface="Arial"/>
              </a:rPr>
              <a:t>Nubes privadas</a:t>
            </a:r>
            <a:endParaRPr lang="es-AR" dirty="0"/>
          </a:p>
          <a:p>
            <a:endParaRPr lang="es-AR" dirty="0"/>
          </a:p>
          <a:p>
            <a:pPr>
              <a:lnSpc>
                <a:spcPct val="100000"/>
              </a:lnSpc>
            </a:pPr>
            <a:r>
              <a:rPr lang="es-AR" dirty="0">
                <a:solidFill>
                  <a:srgbClr val="000000"/>
                </a:solidFill>
                <a:latin typeface="Arial"/>
              </a:rPr>
              <a:t>En este caso el </a:t>
            </a:r>
            <a:r>
              <a:rPr lang="es-AR" b="1" dirty="0">
                <a:solidFill>
                  <a:srgbClr val="000000"/>
                </a:solidFill>
                <a:latin typeface="Arial"/>
              </a:rPr>
              <a:t>proveedor es propietario del servidor, red, y disco</a:t>
            </a:r>
            <a:r>
              <a:rPr lang="es-AR" dirty="0">
                <a:solidFill>
                  <a:srgbClr val="000000"/>
                </a:solidFill>
                <a:latin typeface="Arial"/>
              </a:rPr>
              <a:t> y pueden decidir qué usuarios están autorizados a utilizar la infraestructura. Las nubes privadas están en una infraestructura manejada por un </a:t>
            </a:r>
            <a:r>
              <a:rPr lang="es-AR" b="1" dirty="0">
                <a:solidFill>
                  <a:srgbClr val="000000"/>
                </a:solidFill>
                <a:latin typeface="Arial"/>
              </a:rPr>
              <a:t>solo administrador </a:t>
            </a:r>
            <a:r>
              <a:rPr lang="es-AR" dirty="0">
                <a:solidFill>
                  <a:srgbClr val="000000"/>
                </a:solidFill>
                <a:latin typeface="Arial"/>
              </a:rPr>
              <a:t>que controla qué aplicaciones debe correr y dónde. </a:t>
            </a:r>
            <a:endParaRPr lang="es-AR" dirty="0"/>
          </a:p>
          <a:p>
            <a:pPr>
              <a:lnSpc>
                <a:spcPct val="100000"/>
              </a:lnSpc>
            </a:pPr>
            <a:endParaRPr lang="es-AR" dirty="0"/>
          </a:p>
          <a:p>
            <a:pPr>
              <a:lnSpc>
                <a:spcPct val="100000"/>
              </a:lnSpc>
            </a:pPr>
            <a:endParaRPr lang="es-AR" dirty="0"/>
          </a:p>
          <a:p>
            <a:pPr>
              <a:lnSpc>
                <a:spcPct val="100000"/>
              </a:lnSpc>
            </a:pPr>
            <a:r>
              <a:rPr lang="es-AR" dirty="0">
                <a:solidFill>
                  <a:srgbClr val="000000"/>
                </a:solidFill>
                <a:latin typeface="Arial"/>
              </a:rPr>
              <a:t>Son una buena opción para las compañías que necesitan alta protección de datos y manipulaciones a nivel de servicio.</a:t>
            </a:r>
            <a:endParaRPr lang="es-AR" dirty="0"/>
          </a:p>
        </p:txBody>
      </p:sp>
      <p:pic>
        <p:nvPicPr>
          <p:cNvPr id="238" name="Picture 2"/>
          <p:cNvPicPr/>
          <p:nvPr/>
        </p:nvPicPr>
        <p:blipFill>
          <a:blip r:embed="rId3"/>
          <a:stretch>
            <a:fillRect/>
          </a:stretch>
        </p:blipFill>
        <p:spPr>
          <a:xfrm>
            <a:off x="5598114" y="2111940"/>
            <a:ext cx="2591730" cy="3372300"/>
          </a:xfrm>
          <a:prstGeom prst="rect">
            <a:avLst/>
          </a:prstGeom>
          <a:ln>
            <a:noFill/>
          </a:ln>
        </p:spPr>
      </p:pic>
      <p:sp>
        <p:nvSpPr>
          <p:cNvPr id="5" name="CustomShape 1"/>
          <p:cNvSpPr/>
          <p:nvPr/>
        </p:nvSpPr>
        <p:spPr>
          <a:xfrm>
            <a:off x="1061610" y="944724"/>
            <a:ext cx="6447060" cy="990090"/>
          </a:xfrm>
          <a:prstGeom prst="rect">
            <a:avLst/>
          </a:prstGeom>
          <a:noFill/>
          <a:ln>
            <a:noFill/>
          </a:ln>
        </p:spPr>
        <p:txBody>
          <a:bodyPr lIns="67500" tIns="33750" rIns="67500" bIns="33750"/>
          <a:lstStyle/>
          <a:p>
            <a:pPr>
              <a:lnSpc>
                <a:spcPct val="100000"/>
              </a:lnSpc>
            </a:pPr>
            <a:r>
              <a:rPr lang="es-AR" sz="2700" dirty="0">
                <a:latin typeface="Trebuchet MS"/>
              </a:rPr>
              <a:t>Tipos de nubes</a:t>
            </a:r>
            <a:endParaRPr lang="es-AR" sz="135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2"/>
          <p:cNvSpPr/>
          <p:nvPr/>
        </p:nvSpPr>
        <p:spPr>
          <a:xfrm>
            <a:off x="575556" y="1934814"/>
            <a:ext cx="3617856" cy="3350378"/>
          </a:xfrm>
          <a:prstGeom prst="rect">
            <a:avLst/>
          </a:prstGeom>
          <a:noFill/>
          <a:ln>
            <a:noFill/>
          </a:ln>
        </p:spPr>
        <p:txBody>
          <a:bodyPr lIns="67500" tIns="33750" rIns="67500" bIns="33750"/>
          <a:lstStyle/>
          <a:p>
            <a:r>
              <a:rPr lang="es-AR" sz="2100" b="1" dirty="0">
                <a:solidFill>
                  <a:srgbClr val="000000"/>
                </a:solidFill>
                <a:latin typeface="Arial"/>
              </a:rPr>
              <a:t>Nube Hibrida</a:t>
            </a:r>
            <a:endParaRPr lang="es-AR" dirty="0"/>
          </a:p>
          <a:p>
            <a:endParaRPr lang="es-AR" dirty="0"/>
          </a:p>
          <a:p>
            <a:pPr>
              <a:lnSpc>
                <a:spcPct val="100000"/>
              </a:lnSpc>
            </a:pPr>
            <a:r>
              <a:rPr lang="es-AR" sz="2100" dirty="0">
                <a:solidFill>
                  <a:srgbClr val="000000"/>
                </a:solidFill>
                <a:latin typeface="Arial"/>
              </a:rPr>
              <a:t>La infraestructura de nube se compone de una serie de </a:t>
            </a:r>
            <a:r>
              <a:rPr lang="es-AR" sz="2100" b="1" dirty="0">
                <a:solidFill>
                  <a:srgbClr val="000000"/>
                </a:solidFill>
                <a:latin typeface="Arial"/>
              </a:rPr>
              <a:t>nubes de todo tipo</a:t>
            </a:r>
            <a:r>
              <a:rPr lang="es-AR" sz="2100" dirty="0">
                <a:solidFill>
                  <a:srgbClr val="000000"/>
                </a:solidFill>
                <a:latin typeface="Arial"/>
              </a:rPr>
              <a:t>, pero las nubes tienen la capacidad de comunicarse  a través de sus interfaces para permitir que los datos y / o aplicaciones pueden mover de una nube a otra. </a:t>
            </a:r>
            <a:endParaRPr lang="es-AR" dirty="0"/>
          </a:p>
          <a:p>
            <a:pPr>
              <a:lnSpc>
                <a:spcPct val="100000"/>
              </a:lnSpc>
            </a:pPr>
            <a:endParaRPr lang="es-AR" dirty="0"/>
          </a:p>
        </p:txBody>
      </p:sp>
      <p:pic>
        <p:nvPicPr>
          <p:cNvPr id="241" name="Picture 2"/>
          <p:cNvPicPr/>
          <p:nvPr/>
        </p:nvPicPr>
        <p:blipFill>
          <a:blip r:embed="rId3"/>
          <a:stretch>
            <a:fillRect/>
          </a:stretch>
        </p:blipFill>
        <p:spPr>
          <a:xfrm>
            <a:off x="4896036" y="2121824"/>
            <a:ext cx="3724380" cy="3317490"/>
          </a:xfrm>
          <a:prstGeom prst="rect">
            <a:avLst/>
          </a:prstGeom>
          <a:ln>
            <a:noFill/>
          </a:ln>
        </p:spPr>
      </p:pic>
      <p:sp>
        <p:nvSpPr>
          <p:cNvPr id="5" name="CustomShape 1"/>
          <p:cNvSpPr/>
          <p:nvPr/>
        </p:nvSpPr>
        <p:spPr>
          <a:xfrm>
            <a:off x="1061610" y="944724"/>
            <a:ext cx="6447060" cy="990090"/>
          </a:xfrm>
          <a:prstGeom prst="rect">
            <a:avLst/>
          </a:prstGeom>
          <a:noFill/>
          <a:ln>
            <a:noFill/>
          </a:ln>
        </p:spPr>
        <p:txBody>
          <a:bodyPr lIns="67500" tIns="33750" rIns="67500" bIns="33750"/>
          <a:lstStyle/>
          <a:p>
            <a:pPr>
              <a:lnSpc>
                <a:spcPct val="100000"/>
              </a:lnSpc>
            </a:pPr>
            <a:r>
              <a:rPr lang="es-AR" sz="2700" dirty="0">
                <a:latin typeface="Trebuchet MS"/>
              </a:rPr>
              <a:t>Tipos de nubes</a:t>
            </a:r>
            <a:endParaRPr lang="es-AR" sz="135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1059480" y="1232280"/>
            <a:ext cx="6171660" cy="597240"/>
          </a:xfrm>
          <a:prstGeom prst="rect">
            <a:avLst/>
          </a:prstGeom>
          <a:noFill/>
          <a:ln>
            <a:noFill/>
          </a:ln>
        </p:spPr>
        <p:txBody>
          <a:bodyPr lIns="67500" tIns="33750" rIns="67500" bIns="33750"/>
          <a:lstStyle/>
          <a:p>
            <a:pPr>
              <a:lnSpc>
                <a:spcPct val="100000"/>
              </a:lnSpc>
            </a:pPr>
            <a:r>
              <a:rPr lang="es-AR" sz="2400" dirty="0">
                <a:latin typeface="Trebuchet MS"/>
              </a:rPr>
              <a:t>Características</a:t>
            </a:r>
            <a:r>
              <a:rPr lang="es-AR" sz="2400" dirty="0">
                <a:solidFill>
                  <a:srgbClr val="90C226"/>
                </a:solidFill>
                <a:latin typeface="Trebuchet MS"/>
              </a:rPr>
              <a:t> </a:t>
            </a:r>
            <a:r>
              <a:rPr lang="es-AR" sz="2400" dirty="0">
                <a:latin typeface="Trebuchet MS"/>
              </a:rPr>
              <a:t>principales</a:t>
            </a:r>
            <a:endParaRPr lang="es-AR" sz="1350" dirty="0"/>
          </a:p>
        </p:txBody>
      </p:sp>
      <p:sp>
        <p:nvSpPr>
          <p:cNvPr id="243" name="CustomShape 2"/>
          <p:cNvSpPr/>
          <p:nvPr/>
        </p:nvSpPr>
        <p:spPr>
          <a:xfrm>
            <a:off x="1115616" y="2024844"/>
            <a:ext cx="7884876" cy="3890430"/>
          </a:xfrm>
          <a:prstGeom prst="rect">
            <a:avLst/>
          </a:prstGeom>
          <a:noFill/>
          <a:ln>
            <a:noFill/>
          </a:ln>
        </p:spPr>
        <p:txBody>
          <a:bodyPr lIns="67500" tIns="33750" rIns="67500" bIns="33750"/>
          <a:lstStyle/>
          <a:p>
            <a:pPr>
              <a:lnSpc>
                <a:spcPct val="80000"/>
              </a:lnSpc>
              <a:buSzPct val="80000"/>
              <a:buFont typeface="Wingdings 3" charset="2"/>
              <a:buChar char=""/>
            </a:pPr>
            <a:r>
              <a:rPr lang="es-AR" dirty="0">
                <a:solidFill>
                  <a:srgbClr val="404040"/>
                </a:solidFill>
                <a:latin typeface="Trebuchet MS"/>
              </a:rPr>
              <a:t> Auto-Servicio bajo demanda </a:t>
            </a:r>
            <a:endParaRPr lang="es-AR" sz="1350" dirty="0"/>
          </a:p>
          <a:p>
            <a:pPr>
              <a:lnSpc>
                <a:spcPct val="80000"/>
              </a:lnSpc>
            </a:pPr>
            <a:endParaRPr lang="es-AR" sz="1350" dirty="0"/>
          </a:p>
          <a:p>
            <a:pPr>
              <a:lnSpc>
                <a:spcPct val="80000"/>
              </a:lnSpc>
              <a:buSzPct val="80000"/>
              <a:buFont typeface="Wingdings 3" charset="2"/>
              <a:buChar char=""/>
            </a:pPr>
            <a:r>
              <a:rPr lang="es-AR" dirty="0">
                <a:solidFill>
                  <a:srgbClr val="404040"/>
                </a:solidFill>
                <a:latin typeface="Trebuchet MS"/>
              </a:rPr>
              <a:t> Permitir el acceso desde la red (pública, privada, híbrida, comunitaria)</a:t>
            </a:r>
            <a:endParaRPr lang="es-AR" sz="1350" dirty="0"/>
          </a:p>
          <a:p>
            <a:pPr>
              <a:lnSpc>
                <a:spcPct val="80000"/>
              </a:lnSpc>
            </a:pPr>
            <a:r>
              <a:rPr lang="es-AR" b="1" dirty="0">
                <a:solidFill>
                  <a:srgbClr val="404040"/>
                </a:solidFill>
                <a:latin typeface="Trebuchet MS"/>
              </a:rPr>
              <a:t>     </a:t>
            </a:r>
            <a:endParaRPr lang="es-AR" sz="1350" dirty="0"/>
          </a:p>
          <a:p>
            <a:pPr>
              <a:lnSpc>
                <a:spcPct val="80000"/>
              </a:lnSpc>
              <a:buSzPct val="80000"/>
              <a:buFont typeface="Wingdings 3" charset="2"/>
              <a:buChar char=""/>
            </a:pPr>
            <a:r>
              <a:rPr lang="es-AR" dirty="0">
                <a:solidFill>
                  <a:srgbClr val="404040"/>
                </a:solidFill>
                <a:latin typeface="Trebuchet MS"/>
              </a:rPr>
              <a:t> Asignación de recursos en modo multiusuario </a:t>
            </a:r>
            <a:endParaRPr lang="es-AR" sz="1350" dirty="0"/>
          </a:p>
          <a:p>
            <a:pPr>
              <a:lnSpc>
                <a:spcPct val="80000"/>
              </a:lnSpc>
            </a:pPr>
            <a:r>
              <a:rPr lang="es-AR" dirty="0">
                <a:solidFill>
                  <a:srgbClr val="404040"/>
                </a:solidFill>
                <a:latin typeface="Trebuchet MS"/>
              </a:rPr>
              <a:t>       </a:t>
            </a:r>
            <a:endParaRPr lang="es-AR" sz="1350" dirty="0"/>
          </a:p>
          <a:p>
            <a:pPr>
              <a:lnSpc>
                <a:spcPct val="80000"/>
              </a:lnSpc>
              <a:buSzPct val="80000"/>
              <a:buFont typeface="Wingdings 3" charset="2"/>
              <a:buChar char=""/>
            </a:pPr>
            <a:r>
              <a:rPr lang="es-AR" dirty="0">
                <a:solidFill>
                  <a:srgbClr val="404040"/>
                </a:solidFill>
                <a:latin typeface="Trebuchet MS"/>
              </a:rPr>
              <a:t> Capacidad de rápido crecimiento </a:t>
            </a:r>
            <a:endParaRPr lang="es-AR" sz="1350" dirty="0"/>
          </a:p>
          <a:p>
            <a:pPr>
              <a:lnSpc>
                <a:spcPct val="80000"/>
              </a:lnSpc>
            </a:pPr>
            <a:endParaRPr lang="es-AR" sz="1350" dirty="0"/>
          </a:p>
          <a:p>
            <a:pPr>
              <a:lnSpc>
                <a:spcPct val="80000"/>
              </a:lnSpc>
              <a:buSzPct val="80000"/>
              <a:buFont typeface="Wingdings 3" charset="2"/>
              <a:buChar char=""/>
            </a:pPr>
            <a:r>
              <a:rPr lang="es-AR" dirty="0">
                <a:solidFill>
                  <a:srgbClr val="404040"/>
                </a:solidFill>
                <a:latin typeface="Trebuchet MS"/>
              </a:rPr>
              <a:t> Servicio medido </a:t>
            </a:r>
            <a:endParaRPr lang="es-AR" sz="1350" dirty="0"/>
          </a:p>
          <a:p>
            <a:pPr>
              <a:lnSpc>
                <a:spcPct val="80000"/>
              </a:lnSpc>
            </a:pPr>
            <a:r>
              <a:rPr lang="es-AR" dirty="0">
                <a:solidFill>
                  <a:srgbClr val="404040"/>
                </a:solidFill>
                <a:latin typeface="Trebuchet MS"/>
              </a:rPr>
              <a:t> </a:t>
            </a:r>
            <a:endParaRPr lang="es-AR" sz="1350" dirty="0"/>
          </a:p>
          <a:p>
            <a:pPr>
              <a:lnSpc>
                <a:spcPct val="80000"/>
              </a:lnSpc>
              <a:buSzPct val="80000"/>
              <a:buFont typeface="Wingdings 3" charset="2"/>
              <a:buChar char=""/>
            </a:pPr>
            <a:r>
              <a:rPr lang="es-AR" dirty="0">
                <a:solidFill>
                  <a:srgbClr val="404040"/>
                </a:solidFill>
                <a:latin typeface="Trebuchet MS"/>
              </a:rPr>
              <a:t> Elasticidad y escalabilidad</a:t>
            </a:r>
            <a:endParaRPr lang="es-AR" sz="1350" dirty="0"/>
          </a:p>
          <a:p>
            <a:pPr>
              <a:lnSpc>
                <a:spcPct val="80000"/>
              </a:lnSpc>
            </a:pPr>
            <a:endParaRPr lang="es-AR" sz="1350" dirty="0"/>
          </a:p>
          <a:p>
            <a:pPr>
              <a:lnSpc>
                <a:spcPct val="80000"/>
              </a:lnSpc>
              <a:buSzPct val="80000"/>
              <a:buFont typeface="Wingdings 3" charset="2"/>
              <a:buChar char=""/>
            </a:pPr>
            <a:r>
              <a:rPr lang="es-AR" dirty="0">
                <a:solidFill>
                  <a:srgbClr val="404040"/>
                </a:solidFill>
                <a:latin typeface="Trebuchet MS"/>
              </a:rPr>
              <a:t> Seguridad </a:t>
            </a:r>
            <a:endParaRPr lang="es-AR" sz="1350" dirty="0"/>
          </a:p>
          <a:p>
            <a:pPr>
              <a:lnSpc>
                <a:spcPct val="80000"/>
              </a:lnSpc>
            </a:pPr>
            <a:r>
              <a:rPr lang="es-AR" sz="900" dirty="0">
                <a:solidFill>
                  <a:srgbClr val="404040"/>
                </a:solidFill>
                <a:latin typeface="Trebuchet MS"/>
              </a:rPr>
              <a:t>       </a:t>
            </a:r>
            <a:endParaRPr lang="es-AR" sz="135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1007604" y="998730"/>
            <a:ext cx="5290920" cy="1049760"/>
          </a:xfrm>
          <a:prstGeom prst="rect">
            <a:avLst/>
          </a:prstGeom>
          <a:noFill/>
          <a:ln>
            <a:noFill/>
          </a:ln>
        </p:spPr>
        <p:txBody>
          <a:bodyPr lIns="67500" tIns="33750" rIns="67500" bIns="33750"/>
          <a:lstStyle/>
          <a:p>
            <a:pPr>
              <a:lnSpc>
                <a:spcPct val="100000"/>
              </a:lnSpc>
            </a:pPr>
            <a:r>
              <a:rPr lang="es-AR" sz="2700" dirty="0">
                <a:latin typeface="Trebuchet MS"/>
              </a:rPr>
              <a:t>Amenazas</a:t>
            </a:r>
            <a:endParaRPr lang="es-AR" sz="1350" dirty="0"/>
          </a:p>
        </p:txBody>
      </p:sp>
      <p:sp>
        <p:nvSpPr>
          <p:cNvPr id="245" name="CustomShape 2"/>
          <p:cNvSpPr/>
          <p:nvPr/>
        </p:nvSpPr>
        <p:spPr>
          <a:xfrm>
            <a:off x="143508" y="2158650"/>
            <a:ext cx="8100900" cy="3700620"/>
          </a:xfrm>
          <a:prstGeom prst="rect">
            <a:avLst/>
          </a:prstGeom>
          <a:noFill/>
          <a:ln>
            <a:noFill/>
          </a:ln>
        </p:spPr>
        <p:txBody>
          <a:bodyPr lIns="67500" tIns="33750" rIns="67500" bIns="33750"/>
          <a:lstStyle/>
          <a:p>
            <a:pPr>
              <a:lnSpc>
                <a:spcPct val="100000"/>
              </a:lnSpc>
              <a:buSzPct val="80000"/>
              <a:buFont typeface="Wingdings 3" charset="2"/>
              <a:buChar char=""/>
            </a:pPr>
            <a:r>
              <a:rPr lang="es-AR" sz="2100" dirty="0">
                <a:solidFill>
                  <a:srgbClr val="404040"/>
                </a:solidFill>
                <a:latin typeface="Trebuchet MS"/>
              </a:rPr>
              <a:t>Seguridad y confidencialidad</a:t>
            </a:r>
            <a:endParaRPr lang="es-AR" sz="1350" dirty="0"/>
          </a:p>
          <a:p>
            <a:pPr>
              <a:lnSpc>
                <a:spcPct val="100000"/>
              </a:lnSpc>
            </a:pPr>
            <a:endParaRPr lang="es-AR" sz="1350" dirty="0"/>
          </a:p>
          <a:p>
            <a:pPr>
              <a:lnSpc>
                <a:spcPct val="100000"/>
              </a:lnSpc>
            </a:pPr>
            <a:endParaRPr lang="es-AR" sz="1350" dirty="0"/>
          </a:p>
          <a:p>
            <a:pPr>
              <a:lnSpc>
                <a:spcPct val="100000"/>
              </a:lnSpc>
            </a:pPr>
            <a:endParaRPr lang="es-AR" sz="1350" dirty="0"/>
          </a:p>
          <a:p>
            <a:pPr>
              <a:lnSpc>
                <a:spcPct val="100000"/>
              </a:lnSpc>
            </a:pPr>
            <a:endParaRPr lang="es-AR" sz="1350" dirty="0"/>
          </a:p>
          <a:p>
            <a:pPr>
              <a:lnSpc>
                <a:spcPct val="100000"/>
              </a:lnSpc>
            </a:pPr>
            <a:endParaRPr lang="es-AR" sz="1350" dirty="0"/>
          </a:p>
          <a:p>
            <a:pPr>
              <a:lnSpc>
                <a:spcPct val="100000"/>
              </a:lnSpc>
              <a:buSzPct val="80000"/>
              <a:buFont typeface="Wingdings 3" charset="2"/>
              <a:buChar char=""/>
            </a:pPr>
            <a:r>
              <a:rPr lang="es-AR" sz="2100" dirty="0">
                <a:solidFill>
                  <a:srgbClr val="404040"/>
                </a:solidFill>
                <a:latin typeface="Trebuchet MS"/>
              </a:rPr>
              <a:t>Rendimiento</a:t>
            </a:r>
            <a:endParaRPr lang="es-AR" sz="1350" dirty="0"/>
          </a:p>
          <a:p>
            <a:pPr>
              <a:lnSpc>
                <a:spcPct val="100000"/>
              </a:lnSpc>
            </a:pPr>
            <a:endParaRPr lang="es-AR" sz="1350" dirty="0"/>
          </a:p>
          <a:p>
            <a:pPr>
              <a:lnSpc>
                <a:spcPct val="100000"/>
              </a:lnSpc>
            </a:pPr>
            <a:endParaRPr lang="es-AR" sz="1350" dirty="0"/>
          </a:p>
          <a:p>
            <a:pPr>
              <a:lnSpc>
                <a:spcPct val="100000"/>
              </a:lnSpc>
            </a:pPr>
            <a:endParaRPr lang="es-AR" sz="1350" dirty="0"/>
          </a:p>
          <a:p>
            <a:pPr>
              <a:lnSpc>
                <a:spcPct val="100000"/>
              </a:lnSpc>
            </a:pPr>
            <a:endParaRPr lang="es-AR" sz="1350" dirty="0"/>
          </a:p>
          <a:p>
            <a:pPr>
              <a:lnSpc>
                <a:spcPct val="100000"/>
              </a:lnSpc>
            </a:pPr>
            <a:endParaRPr lang="es-AR" sz="1350" dirty="0"/>
          </a:p>
          <a:p>
            <a:pPr>
              <a:lnSpc>
                <a:spcPct val="100000"/>
              </a:lnSpc>
            </a:pPr>
            <a:endParaRPr lang="es-AR" sz="1350" dirty="0"/>
          </a:p>
          <a:p>
            <a:pPr>
              <a:lnSpc>
                <a:spcPct val="100000"/>
              </a:lnSpc>
              <a:buSzPct val="80000"/>
              <a:buFont typeface="Wingdings 3" charset="2"/>
              <a:buChar char=""/>
            </a:pPr>
            <a:r>
              <a:rPr lang="es-AR" sz="2100" dirty="0">
                <a:solidFill>
                  <a:srgbClr val="404040"/>
                </a:solidFill>
                <a:latin typeface="Trebuchet MS"/>
              </a:rPr>
              <a:t>Los proveedores de tecnología</a:t>
            </a:r>
            <a:endParaRPr lang="es-AR" sz="2100" dirty="0"/>
          </a:p>
        </p:txBody>
      </p:sp>
      <p:sp>
        <p:nvSpPr>
          <p:cNvPr id="246" name="CustomShape 3"/>
          <p:cNvSpPr/>
          <p:nvPr/>
        </p:nvSpPr>
        <p:spPr>
          <a:xfrm>
            <a:off x="4323896" y="2098062"/>
            <a:ext cx="4412501" cy="590220"/>
          </a:xfrm>
          <a:prstGeom prst="rect">
            <a:avLst/>
          </a:prstGeom>
          <a:noFill/>
          <a:ln w="19080">
            <a:solidFill>
              <a:srgbClr val="161E21"/>
            </a:solidFill>
            <a:round/>
          </a:ln>
        </p:spPr>
        <p:txBody>
          <a:bodyPr lIns="67500" tIns="33750" rIns="67500" bIns="33750" anchor="ctr"/>
          <a:lstStyle/>
          <a:p>
            <a:pPr algn="ctr">
              <a:lnSpc>
                <a:spcPct val="100000"/>
              </a:lnSpc>
            </a:pPr>
            <a:r>
              <a:rPr lang="es-AR" sz="1200" dirty="0">
                <a:solidFill>
                  <a:srgbClr val="000000"/>
                </a:solidFill>
                <a:latin typeface="Trebuchet MS"/>
              </a:rPr>
              <a:t>¿Dónde están mis datos?</a:t>
            </a:r>
            <a:endParaRPr lang="es-AR" sz="1350" dirty="0"/>
          </a:p>
          <a:p>
            <a:pPr algn="ctr">
              <a:lnSpc>
                <a:spcPct val="100000"/>
              </a:lnSpc>
            </a:pPr>
            <a:r>
              <a:rPr lang="es-AR" sz="1200" dirty="0">
                <a:solidFill>
                  <a:srgbClr val="000000"/>
                </a:solidFill>
                <a:latin typeface="Trebuchet MS"/>
              </a:rPr>
              <a:t>¿Quién es el propietario?</a:t>
            </a:r>
            <a:endParaRPr lang="es-AR" sz="1350" dirty="0"/>
          </a:p>
          <a:p>
            <a:pPr algn="ctr">
              <a:lnSpc>
                <a:spcPct val="100000"/>
              </a:lnSpc>
            </a:pPr>
            <a:r>
              <a:rPr lang="es-AR" sz="1200" dirty="0">
                <a:solidFill>
                  <a:srgbClr val="000000"/>
                </a:solidFill>
                <a:latin typeface="Trebuchet MS"/>
              </a:rPr>
              <a:t>¿Quién tiene acceso a esta información?</a:t>
            </a:r>
            <a:endParaRPr lang="es-AR" sz="1350" dirty="0"/>
          </a:p>
        </p:txBody>
      </p:sp>
      <p:pic>
        <p:nvPicPr>
          <p:cNvPr id="247" name="Picture 2"/>
          <p:cNvPicPr/>
          <p:nvPr/>
        </p:nvPicPr>
        <p:blipFill>
          <a:blip r:embed="rId3"/>
          <a:stretch>
            <a:fillRect/>
          </a:stretch>
        </p:blipFill>
        <p:spPr>
          <a:xfrm>
            <a:off x="4239947" y="1985877"/>
            <a:ext cx="1058130" cy="814590"/>
          </a:xfrm>
          <a:prstGeom prst="rect">
            <a:avLst/>
          </a:prstGeom>
          <a:ln>
            <a:noFill/>
          </a:ln>
        </p:spPr>
      </p:pic>
      <p:sp>
        <p:nvSpPr>
          <p:cNvPr id="248" name="CustomShape 4"/>
          <p:cNvSpPr/>
          <p:nvPr/>
        </p:nvSpPr>
        <p:spPr>
          <a:xfrm>
            <a:off x="3560238" y="3274080"/>
            <a:ext cx="5224230" cy="694980"/>
          </a:xfrm>
          <a:prstGeom prst="rect">
            <a:avLst/>
          </a:prstGeom>
          <a:noFill/>
          <a:ln w="19080">
            <a:solidFill>
              <a:srgbClr val="161E21"/>
            </a:solidFill>
            <a:round/>
          </a:ln>
        </p:spPr>
        <p:txBody>
          <a:bodyPr lIns="67500" tIns="33750" rIns="67500" bIns="33750" anchor="ctr"/>
          <a:lstStyle/>
          <a:p>
            <a:pPr algn="ctr">
              <a:lnSpc>
                <a:spcPct val="100000"/>
              </a:lnSpc>
            </a:pPr>
            <a:r>
              <a:rPr lang="es-AR" sz="1050" dirty="0">
                <a:solidFill>
                  <a:srgbClr val="000000"/>
                </a:solidFill>
                <a:latin typeface="Trebuchet MS"/>
              </a:rPr>
              <a:t>Es la nube muy rápida?</a:t>
            </a:r>
            <a:endParaRPr lang="es-AR" sz="1350" dirty="0"/>
          </a:p>
          <a:p>
            <a:pPr algn="ctr">
              <a:lnSpc>
                <a:spcPct val="100000"/>
              </a:lnSpc>
            </a:pPr>
            <a:r>
              <a:rPr lang="es-AR" sz="1050" dirty="0">
                <a:solidFill>
                  <a:srgbClr val="000000"/>
                </a:solidFill>
                <a:latin typeface="Trebuchet MS"/>
              </a:rPr>
              <a:t>        ¿Puede la nube ser eficiente para mis aplicaciones?</a:t>
            </a:r>
            <a:endParaRPr lang="es-AR" sz="1350" dirty="0"/>
          </a:p>
          <a:p>
            <a:pPr algn="ctr">
              <a:lnSpc>
                <a:spcPct val="100000"/>
              </a:lnSpc>
            </a:pPr>
            <a:r>
              <a:rPr lang="es-AR" sz="1050" dirty="0">
                <a:solidFill>
                  <a:srgbClr val="000000"/>
                </a:solidFill>
                <a:latin typeface="Trebuchet MS"/>
              </a:rPr>
              <a:t>¿Puede ofrecer el rendimiento que pagué?</a:t>
            </a:r>
            <a:endParaRPr lang="es-AR" sz="1350" dirty="0"/>
          </a:p>
        </p:txBody>
      </p:sp>
      <p:pic>
        <p:nvPicPr>
          <p:cNvPr id="249" name="Picture 5"/>
          <p:cNvPicPr/>
          <p:nvPr/>
        </p:nvPicPr>
        <p:blipFill>
          <a:blip r:embed="rId4"/>
          <a:stretch>
            <a:fillRect/>
          </a:stretch>
        </p:blipFill>
        <p:spPr>
          <a:xfrm>
            <a:off x="3545886" y="3104964"/>
            <a:ext cx="1082700" cy="1053000"/>
          </a:xfrm>
          <a:prstGeom prst="rect">
            <a:avLst/>
          </a:prstGeom>
          <a:ln>
            <a:noFill/>
          </a:ln>
        </p:spPr>
      </p:pic>
      <p:sp>
        <p:nvSpPr>
          <p:cNvPr id="250" name="CustomShape 5"/>
          <p:cNvSpPr/>
          <p:nvPr/>
        </p:nvSpPr>
        <p:spPr>
          <a:xfrm>
            <a:off x="4323894" y="4919017"/>
            <a:ext cx="4784610" cy="476820"/>
          </a:xfrm>
          <a:prstGeom prst="rect">
            <a:avLst/>
          </a:prstGeom>
          <a:noFill/>
          <a:ln w="19080">
            <a:solidFill>
              <a:srgbClr val="161E21"/>
            </a:solidFill>
            <a:round/>
          </a:ln>
        </p:spPr>
        <p:txBody>
          <a:bodyPr lIns="67500" tIns="33750" rIns="67500" bIns="33750" anchor="ctr"/>
          <a:lstStyle/>
          <a:p>
            <a:pPr algn="ctr">
              <a:lnSpc>
                <a:spcPct val="100000"/>
              </a:lnSpc>
            </a:pPr>
            <a:r>
              <a:rPr lang="en-US" sz="1050" dirty="0">
                <a:solidFill>
                  <a:srgbClr val="000000"/>
                </a:solidFill>
                <a:latin typeface="Trebuchet MS"/>
              </a:rPr>
              <a:t>¿</a:t>
            </a:r>
            <a:r>
              <a:rPr lang="en-US" sz="1050" dirty="0" err="1">
                <a:solidFill>
                  <a:srgbClr val="000000"/>
                </a:solidFill>
                <a:latin typeface="Trebuchet MS"/>
              </a:rPr>
              <a:t>Puedo</a:t>
            </a:r>
            <a:r>
              <a:rPr lang="en-US" sz="1050" dirty="0">
                <a:solidFill>
                  <a:srgbClr val="000000"/>
                </a:solidFill>
                <a:latin typeface="Trebuchet MS"/>
              </a:rPr>
              <a:t> </a:t>
            </a:r>
            <a:r>
              <a:rPr lang="en-US" sz="1050" dirty="0" err="1">
                <a:solidFill>
                  <a:srgbClr val="000000"/>
                </a:solidFill>
                <a:latin typeface="Trebuchet MS"/>
              </a:rPr>
              <a:t>permitirme</a:t>
            </a:r>
            <a:r>
              <a:rPr lang="en-US" sz="1050" dirty="0">
                <a:solidFill>
                  <a:srgbClr val="000000"/>
                </a:solidFill>
                <a:latin typeface="Trebuchet MS"/>
              </a:rPr>
              <a:t> </a:t>
            </a:r>
            <a:r>
              <a:rPr lang="en-US" sz="1050" dirty="0" err="1">
                <a:solidFill>
                  <a:srgbClr val="000000"/>
                </a:solidFill>
                <a:latin typeface="Trebuchet MS"/>
              </a:rPr>
              <a:t>pasar</a:t>
            </a:r>
            <a:r>
              <a:rPr lang="en-US" sz="1050" dirty="0">
                <a:solidFill>
                  <a:srgbClr val="000000"/>
                </a:solidFill>
                <a:latin typeface="Trebuchet MS"/>
              </a:rPr>
              <a:t> a </a:t>
            </a:r>
            <a:r>
              <a:rPr lang="en-US" sz="1050" dirty="0" err="1">
                <a:solidFill>
                  <a:srgbClr val="000000"/>
                </a:solidFill>
                <a:latin typeface="Trebuchet MS"/>
              </a:rPr>
              <a:t>una</a:t>
            </a:r>
            <a:r>
              <a:rPr lang="en-US" sz="1050" dirty="0">
                <a:solidFill>
                  <a:srgbClr val="000000"/>
                </a:solidFill>
                <a:latin typeface="Trebuchet MS"/>
              </a:rPr>
              <a:t> </a:t>
            </a:r>
            <a:r>
              <a:rPr lang="en-US" sz="1050" dirty="0" err="1">
                <a:solidFill>
                  <a:srgbClr val="000000"/>
                </a:solidFill>
                <a:latin typeface="Trebuchet MS"/>
              </a:rPr>
              <a:t>plataforma</a:t>
            </a:r>
            <a:r>
              <a:rPr lang="en-US" sz="1050" dirty="0">
                <a:solidFill>
                  <a:srgbClr val="000000"/>
                </a:solidFill>
                <a:latin typeface="Trebuchet MS"/>
              </a:rPr>
              <a:t> </a:t>
            </a:r>
            <a:r>
              <a:rPr lang="en-US" sz="1050" dirty="0" err="1">
                <a:solidFill>
                  <a:srgbClr val="000000"/>
                </a:solidFill>
                <a:latin typeface="Trebuchet MS"/>
              </a:rPr>
              <a:t>propietaria</a:t>
            </a:r>
            <a:r>
              <a:rPr lang="en-US" sz="1050" dirty="0">
                <a:solidFill>
                  <a:srgbClr val="000000"/>
                </a:solidFill>
                <a:latin typeface="Trebuchet MS"/>
              </a:rPr>
              <a:t>?</a:t>
            </a:r>
            <a:endParaRPr sz="1350" dirty="0"/>
          </a:p>
          <a:p>
            <a:pPr algn="ctr">
              <a:lnSpc>
                <a:spcPct val="100000"/>
              </a:lnSpc>
            </a:pPr>
            <a:r>
              <a:rPr lang="en-US" sz="1050" dirty="0">
                <a:solidFill>
                  <a:srgbClr val="000000"/>
                </a:solidFill>
                <a:latin typeface="Trebuchet MS"/>
              </a:rPr>
              <a:t>¿</a:t>
            </a:r>
            <a:r>
              <a:rPr lang="en-US" sz="1050" dirty="0" err="1">
                <a:solidFill>
                  <a:srgbClr val="000000"/>
                </a:solidFill>
                <a:latin typeface="Trebuchet MS"/>
              </a:rPr>
              <a:t>Existen</a:t>
            </a:r>
            <a:r>
              <a:rPr lang="en-US" sz="1050" dirty="0">
                <a:solidFill>
                  <a:srgbClr val="000000"/>
                </a:solidFill>
                <a:latin typeface="Trebuchet MS"/>
              </a:rPr>
              <a:t> </a:t>
            </a:r>
            <a:r>
              <a:rPr lang="en-US" sz="1050" dirty="0" err="1">
                <a:solidFill>
                  <a:srgbClr val="000000"/>
                </a:solidFill>
                <a:latin typeface="Trebuchet MS"/>
              </a:rPr>
              <a:t>normas</a:t>
            </a:r>
            <a:r>
              <a:rPr lang="en-US" sz="1050" dirty="0">
                <a:solidFill>
                  <a:srgbClr val="000000"/>
                </a:solidFill>
                <a:latin typeface="Trebuchet MS"/>
              </a:rPr>
              <a:t>?</a:t>
            </a:r>
            <a:endParaRPr sz="1350" dirty="0"/>
          </a:p>
        </p:txBody>
      </p:sp>
      <p:pic>
        <p:nvPicPr>
          <p:cNvPr id="251" name="Picture 6"/>
          <p:cNvPicPr/>
          <p:nvPr/>
        </p:nvPicPr>
        <p:blipFill>
          <a:blip r:embed="rId5"/>
          <a:stretch>
            <a:fillRect/>
          </a:stretch>
        </p:blipFill>
        <p:spPr>
          <a:xfrm>
            <a:off x="4261251" y="4919017"/>
            <a:ext cx="734670" cy="521442"/>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521550" y="998730"/>
            <a:ext cx="6171660" cy="420930"/>
          </a:xfrm>
          <a:prstGeom prst="rect">
            <a:avLst/>
          </a:prstGeom>
          <a:noFill/>
          <a:ln>
            <a:noFill/>
          </a:ln>
        </p:spPr>
        <p:txBody>
          <a:bodyPr lIns="67500" tIns="33750" rIns="67500" bIns="33750"/>
          <a:lstStyle/>
          <a:p>
            <a:pPr>
              <a:lnSpc>
                <a:spcPct val="100000"/>
              </a:lnSpc>
            </a:pPr>
            <a:r>
              <a:rPr lang="en-US" sz="2100" dirty="0" err="1">
                <a:latin typeface="Trebuchet MS"/>
              </a:rPr>
              <a:t>Ventajas</a:t>
            </a:r>
            <a:r>
              <a:rPr lang="en-US" sz="2100" dirty="0">
                <a:latin typeface="Trebuchet MS"/>
              </a:rPr>
              <a:t> y </a:t>
            </a:r>
            <a:r>
              <a:rPr lang="en-US" sz="2100" dirty="0" err="1">
                <a:latin typeface="Trebuchet MS"/>
              </a:rPr>
              <a:t>Desventajas</a:t>
            </a:r>
            <a:endParaRPr sz="1350" dirty="0"/>
          </a:p>
        </p:txBody>
      </p:sp>
      <p:sp>
        <p:nvSpPr>
          <p:cNvPr id="253" name="CustomShape 2"/>
          <p:cNvSpPr/>
          <p:nvPr/>
        </p:nvSpPr>
        <p:spPr>
          <a:xfrm>
            <a:off x="143508" y="1754814"/>
            <a:ext cx="4536504" cy="3726000"/>
          </a:xfrm>
          <a:prstGeom prst="rect">
            <a:avLst/>
          </a:prstGeom>
          <a:noFill/>
          <a:ln>
            <a:noFill/>
          </a:ln>
        </p:spPr>
        <p:txBody>
          <a:bodyPr lIns="67500" tIns="33750" rIns="67500" bIns="33750"/>
          <a:lstStyle/>
          <a:p>
            <a:pPr algn="ctr">
              <a:lnSpc>
                <a:spcPct val="100000"/>
              </a:lnSpc>
            </a:pPr>
            <a:r>
              <a:rPr lang="es-AR" dirty="0">
                <a:solidFill>
                  <a:srgbClr val="404040"/>
                </a:solidFill>
                <a:latin typeface="Trebuchet MS"/>
              </a:rPr>
              <a:t>Ventajas</a:t>
            </a:r>
            <a:endParaRPr lang="es-AR" dirty="0"/>
          </a:p>
          <a:p>
            <a:pPr algn="ctr">
              <a:lnSpc>
                <a:spcPct val="100000"/>
              </a:lnSpc>
            </a:pPr>
            <a:endParaRPr lang="es-AR" dirty="0"/>
          </a:p>
          <a:p>
            <a:pPr>
              <a:lnSpc>
                <a:spcPct val="100000"/>
              </a:lnSpc>
              <a:buSzPct val="80000"/>
              <a:buFont typeface="Wingdings 3" charset="2"/>
              <a:buChar char=""/>
            </a:pPr>
            <a:r>
              <a:rPr lang="es-AR" dirty="0">
                <a:solidFill>
                  <a:srgbClr val="404040"/>
                </a:solidFill>
                <a:latin typeface="Trebuchet MS"/>
              </a:rPr>
              <a:t> Integración fácil y rápida</a:t>
            </a:r>
            <a:endParaRPr lang="es-AR" dirty="0"/>
          </a:p>
          <a:p>
            <a:pPr>
              <a:lnSpc>
                <a:spcPct val="100000"/>
              </a:lnSpc>
              <a:buSzPct val="80000"/>
              <a:buFont typeface="Wingdings 3" charset="2"/>
              <a:buChar char=""/>
            </a:pPr>
            <a:r>
              <a:rPr lang="es-AR" dirty="0">
                <a:solidFill>
                  <a:srgbClr val="404040"/>
                </a:solidFill>
                <a:latin typeface="Trebuchet MS"/>
              </a:rPr>
              <a:t> Prestación de servicios a nivel mundial</a:t>
            </a:r>
            <a:endParaRPr lang="es-AR" dirty="0"/>
          </a:p>
          <a:p>
            <a:pPr>
              <a:lnSpc>
                <a:spcPct val="100000"/>
              </a:lnSpc>
              <a:buSzPct val="80000"/>
              <a:buFont typeface="Wingdings 3" charset="2"/>
              <a:buChar char=""/>
            </a:pPr>
            <a:r>
              <a:rPr lang="es-AR" dirty="0">
                <a:solidFill>
                  <a:srgbClr val="404040"/>
                </a:solidFill>
                <a:latin typeface="Trebuchet MS"/>
              </a:rPr>
              <a:t> Sin instalación de ningún tipo de hardware para la empresa</a:t>
            </a:r>
            <a:endParaRPr lang="es-AR" dirty="0"/>
          </a:p>
          <a:p>
            <a:pPr>
              <a:lnSpc>
                <a:spcPct val="100000"/>
              </a:lnSpc>
              <a:buSzPct val="80000"/>
              <a:buFont typeface="Wingdings 3" charset="2"/>
              <a:buChar char=""/>
            </a:pPr>
            <a:r>
              <a:rPr lang="es-AR" dirty="0">
                <a:solidFill>
                  <a:srgbClr val="404040"/>
                </a:solidFill>
                <a:latin typeface="Trebuchet MS"/>
              </a:rPr>
              <a:t> Menor inversión para empezar a trabajar (ROI)</a:t>
            </a:r>
            <a:endParaRPr lang="es-AR" dirty="0"/>
          </a:p>
          <a:p>
            <a:pPr>
              <a:lnSpc>
                <a:spcPct val="100000"/>
              </a:lnSpc>
              <a:buSzPct val="80000"/>
              <a:buFont typeface="Wingdings 3" charset="2"/>
              <a:buChar char=""/>
            </a:pPr>
            <a:r>
              <a:rPr lang="es-AR" dirty="0">
                <a:solidFill>
                  <a:srgbClr val="404040"/>
                </a:solidFill>
                <a:latin typeface="Trebuchet MS"/>
              </a:rPr>
              <a:t> Implementación mas rápida, en cuestión de días u horas y con menos riesgos.</a:t>
            </a:r>
            <a:endParaRPr lang="es-AR" dirty="0"/>
          </a:p>
          <a:p>
            <a:pPr>
              <a:lnSpc>
                <a:spcPct val="100000"/>
              </a:lnSpc>
              <a:buSzPct val="80000"/>
              <a:buFont typeface="Wingdings 3" charset="2"/>
              <a:buChar char=""/>
            </a:pPr>
            <a:r>
              <a:rPr lang="es-AR" dirty="0">
                <a:solidFill>
                  <a:srgbClr val="404040"/>
                </a:solidFill>
                <a:latin typeface="Trebuchet MS"/>
              </a:rPr>
              <a:t> Uso eficiente de energía ya que se consume sólo la necesaria.</a:t>
            </a:r>
            <a:endParaRPr lang="es-AR" dirty="0"/>
          </a:p>
          <a:p>
            <a:pPr>
              <a:lnSpc>
                <a:spcPct val="100000"/>
              </a:lnSpc>
            </a:pPr>
            <a:endParaRPr lang="es-AR" dirty="0"/>
          </a:p>
        </p:txBody>
      </p:sp>
      <p:sp>
        <p:nvSpPr>
          <p:cNvPr id="254" name="CustomShape 3"/>
          <p:cNvSpPr/>
          <p:nvPr/>
        </p:nvSpPr>
        <p:spPr>
          <a:xfrm>
            <a:off x="4842030" y="1646802"/>
            <a:ext cx="4301970" cy="3724920"/>
          </a:xfrm>
          <a:prstGeom prst="rect">
            <a:avLst/>
          </a:prstGeom>
          <a:noFill/>
          <a:ln>
            <a:noFill/>
          </a:ln>
        </p:spPr>
        <p:txBody>
          <a:bodyPr lIns="67500" tIns="33750" rIns="67500" bIns="33750"/>
          <a:lstStyle/>
          <a:p>
            <a:pPr algn="ctr">
              <a:lnSpc>
                <a:spcPct val="100000"/>
              </a:lnSpc>
            </a:pPr>
            <a:r>
              <a:rPr lang="es-AR" dirty="0">
                <a:solidFill>
                  <a:srgbClr val="404040"/>
                </a:solidFill>
                <a:latin typeface="Trebuchet MS"/>
              </a:rPr>
              <a:t>Desventajas</a:t>
            </a:r>
            <a:endParaRPr lang="es-AR" dirty="0"/>
          </a:p>
          <a:p>
            <a:pPr algn="ctr">
              <a:lnSpc>
                <a:spcPct val="100000"/>
              </a:lnSpc>
            </a:pPr>
            <a:endParaRPr lang="es-AR" dirty="0"/>
          </a:p>
          <a:p>
            <a:pPr>
              <a:lnSpc>
                <a:spcPct val="100000"/>
              </a:lnSpc>
              <a:buSzPct val="80000"/>
              <a:buFont typeface="Wingdings 3" charset="2"/>
              <a:buChar char=""/>
            </a:pPr>
            <a:r>
              <a:rPr lang="es-AR" dirty="0">
                <a:solidFill>
                  <a:srgbClr val="404040"/>
                </a:solidFill>
                <a:latin typeface="Trebuchet MS"/>
              </a:rPr>
              <a:t> Los datos “sensibles” del negocio no residen en las instalaciones de la empresa. </a:t>
            </a:r>
            <a:endParaRPr lang="es-AR" dirty="0"/>
          </a:p>
          <a:p>
            <a:pPr>
              <a:lnSpc>
                <a:spcPct val="100000"/>
              </a:lnSpc>
              <a:buSzPct val="80000"/>
              <a:buFont typeface="Wingdings 3" charset="2"/>
              <a:buChar char=""/>
            </a:pPr>
            <a:r>
              <a:rPr lang="es-AR" dirty="0">
                <a:solidFill>
                  <a:srgbClr val="404040"/>
                </a:solidFill>
                <a:latin typeface="Trebuchet MS"/>
              </a:rPr>
              <a:t> Dependencia a la disponibilidad de acceso a Internet</a:t>
            </a:r>
            <a:endParaRPr lang="es-AR" dirty="0"/>
          </a:p>
          <a:p>
            <a:pPr>
              <a:lnSpc>
                <a:spcPct val="100000"/>
              </a:lnSpc>
              <a:buSzPct val="80000"/>
              <a:buFont typeface="Wingdings 3" charset="2"/>
              <a:buChar char=""/>
            </a:pPr>
            <a:r>
              <a:rPr lang="es-AR" dirty="0">
                <a:solidFill>
                  <a:srgbClr val="404040"/>
                </a:solidFill>
                <a:latin typeface="Trebuchet MS"/>
              </a:rPr>
              <a:t> Interdependencia a los proveedores de servicios</a:t>
            </a:r>
            <a:endParaRPr lang="es-AR" dirty="0"/>
          </a:p>
          <a:p>
            <a:pPr>
              <a:lnSpc>
                <a:spcPct val="100000"/>
              </a:lnSpc>
              <a:buSzPct val="80000"/>
              <a:buFont typeface="Wingdings 3" charset="2"/>
              <a:buChar char=""/>
            </a:pPr>
            <a:r>
              <a:rPr lang="es-AR" dirty="0">
                <a:solidFill>
                  <a:srgbClr val="404040"/>
                </a:solidFill>
                <a:latin typeface="Trebuchet MS"/>
              </a:rPr>
              <a:t> La información de la empresa debe recorrer diferentes nodos y cada uno de ellos son un foco de inseguridad</a:t>
            </a:r>
            <a:endParaRPr lang="es-AR" dirty="0"/>
          </a:p>
          <a:p>
            <a:pPr>
              <a:lnSpc>
                <a:spcPct val="100000"/>
              </a:lnSpc>
              <a:buSzPct val="80000"/>
              <a:buFont typeface="Wingdings 3" charset="2"/>
              <a:buChar char=""/>
            </a:pPr>
            <a:r>
              <a:rPr lang="es-AR" dirty="0">
                <a:solidFill>
                  <a:srgbClr val="404040"/>
                </a:solidFill>
                <a:latin typeface="Trebuchet MS"/>
              </a:rPr>
              <a:t> Velocidad de respuesta, para los sistemas muy críticos puede no ser tan alta</a:t>
            </a:r>
            <a:endParaRPr lang="es-A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CustomShape 1"/>
          <p:cNvSpPr/>
          <p:nvPr/>
        </p:nvSpPr>
        <p:spPr>
          <a:xfrm>
            <a:off x="1095270" y="1052736"/>
            <a:ext cx="6447060" cy="990090"/>
          </a:xfrm>
          <a:prstGeom prst="rect">
            <a:avLst/>
          </a:prstGeom>
          <a:noFill/>
          <a:ln>
            <a:noFill/>
          </a:ln>
        </p:spPr>
        <p:txBody>
          <a:bodyPr lIns="67500" tIns="33750" rIns="67500" bIns="33750"/>
          <a:lstStyle/>
          <a:p>
            <a:pPr>
              <a:lnSpc>
                <a:spcPct val="100000"/>
              </a:lnSpc>
            </a:pPr>
            <a:r>
              <a:rPr lang="en-US" sz="2700" dirty="0" err="1">
                <a:latin typeface="Trebuchet MS"/>
              </a:rPr>
              <a:t>Arquitectura</a:t>
            </a:r>
            <a:r>
              <a:rPr lang="en-US" sz="2700" dirty="0">
                <a:latin typeface="Trebuchet MS"/>
              </a:rPr>
              <a:t> de la </a:t>
            </a:r>
            <a:r>
              <a:rPr lang="en-US" sz="2700" dirty="0" err="1">
                <a:latin typeface="Trebuchet MS"/>
              </a:rPr>
              <a:t>nube</a:t>
            </a:r>
            <a:r>
              <a:rPr lang="en-US" sz="2700" dirty="0">
                <a:latin typeface="Trebuchet MS"/>
              </a:rPr>
              <a:t>:</a:t>
            </a:r>
            <a:endParaRPr sz="1350" dirty="0"/>
          </a:p>
        </p:txBody>
      </p:sp>
      <p:pic>
        <p:nvPicPr>
          <p:cNvPr id="256" name="Imagen 3"/>
          <p:cNvPicPr/>
          <p:nvPr/>
        </p:nvPicPr>
        <p:blipFill>
          <a:blip r:embed="rId3"/>
          <a:stretch>
            <a:fillRect/>
          </a:stretch>
        </p:blipFill>
        <p:spPr>
          <a:xfrm>
            <a:off x="1831812" y="3339630"/>
            <a:ext cx="5548500" cy="2058480"/>
          </a:xfrm>
          <a:prstGeom prst="rect">
            <a:avLst/>
          </a:prstGeom>
          <a:ln>
            <a:noFill/>
          </a:ln>
        </p:spPr>
      </p:pic>
      <p:sp>
        <p:nvSpPr>
          <p:cNvPr id="257" name="CustomShape 2"/>
          <p:cNvSpPr/>
          <p:nvPr/>
        </p:nvSpPr>
        <p:spPr>
          <a:xfrm>
            <a:off x="1108488" y="1862826"/>
            <a:ext cx="6325830" cy="1301400"/>
          </a:xfrm>
          <a:prstGeom prst="rect">
            <a:avLst/>
          </a:prstGeom>
          <a:noFill/>
          <a:ln>
            <a:noFill/>
          </a:ln>
        </p:spPr>
        <p:txBody>
          <a:bodyPr lIns="67500" tIns="33750" rIns="67500" bIns="33750"/>
          <a:lstStyle/>
          <a:p>
            <a:pPr>
              <a:lnSpc>
                <a:spcPct val="100000"/>
              </a:lnSpc>
            </a:pPr>
            <a:r>
              <a:rPr lang="en-US" sz="1350" b="1" dirty="0" err="1">
                <a:solidFill>
                  <a:srgbClr val="000000"/>
                </a:solidFill>
                <a:latin typeface="Trebuchet MS"/>
              </a:rPr>
              <a:t>Modelos</a:t>
            </a:r>
            <a:r>
              <a:rPr lang="en-US" sz="1350" b="1" dirty="0">
                <a:solidFill>
                  <a:srgbClr val="000000"/>
                </a:solidFill>
                <a:latin typeface="Trebuchet MS"/>
              </a:rPr>
              <a:t> de </a:t>
            </a:r>
            <a:r>
              <a:rPr lang="en-US" sz="1350" b="1" dirty="0" err="1">
                <a:solidFill>
                  <a:srgbClr val="000000"/>
                </a:solidFill>
                <a:latin typeface="Trebuchet MS"/>
              </a:rPr>
              <a:t>servicio</a:t>
            </a:r>
            <a:r>
              <a:rPr lang="en-US" sz="1350" b="1" dirty="0">
                <a:solidFill>
                  <a:srgbClr val="000000"/>
                </a:solidFill>
                <a:latin typeface="Trebuchet MS"/>
              </a:rPr>
              <a:t> y </a:t>
            </a:r>
            <a:r>
              <a:rPr lang="en-US" sz="1350" b="1" dirty="0" err="1">
                <a:solidFill>
                  <a:srgbClr val="000000"/>
                </a:solidFill>
                <a:latin typeface="Trebuchet MS"/>
              </a:rPr>
              <a:t>despliegue</a:t>
            </a:r>
            <a:r>
              <a:rPr lang="en-US" sz="1350" b="1" dirty="0">
                <a:solidFill>
                  <a:srgbClr val="000000"/>
                </a:solidFill>
                <a:latin typeface="Trebuchet MS"/>
              </a:rPr>
              <a:t>:</a:t>
            </a:r>
            <a:endParaRPr sz="1350" dirty="0"/>
          </a:p>
          <a:p>
            <a:pPr>
              <a:lnSpc>
                <a:spcPct val="100000"/>
              </a:lnSpc>
            </a:pPr>
            <a:endParaRPr sz="1350" dirty="0"/>
          </a:p>
          <a:p>
            <a:pPr>
              <a:lnSpc>
                <a:spcPct val="100000"/>
              </a:lnSpc>
            </a:pPr>
            <a:r>
              <a:rPr lang="en-US" sz="1350" dirty="0">
                <a:solidFill>
                  <a:srgbClr val="000000"/>
                </a:solidFill>
                <a:latin typeface="Trebuchet MS"/>
              </a:rPr>
              <a:t>La </a:t>
            </a:r>
            <a:r>
              <a:rPr lang="en-US" sz="1350" dirty="0" err="1">
                <a:solidFill>
                  <a:srgbClr val="000000"/>
                </a:solidFill>
                <a:latin typeface="Trebuchet MS"/>
              </a:rPr>
              <a:t>adopción</a:t>
            </a:r>
            <a:r>
              <a:rPr lang="en-US" sz="1350" dirty="0">
                <a:solidFill>
                  <a:srgbClr val="000000"/>
                </a:solidFill>
                <a:latin typeface="Trebuchet MS"/>
              </a:rPr>
              <a:t> de </a:t>
            </a:r>
            <a:r>
              <a:rPr lang="en-US" sz="1350" dirty="0" err="1">
                <a:solidFill>
                  <a:srgbClr val="000000"/>
                </a:solidFill>
                <a:latin typeface="Trebuchet MS"/>
              </a:rPr>
              <a:t>servicios</a:t>
            </a:r>
            <a:r>
              <a:rPr lang="en-US" sz="1350" dirty="0">
                <a:solidFill>
                  <a:srgbClr val="000000"/>
                </a:solidFill>
                <a:latin typeface="Trebuchet MS"/>
              </a:rPr>
              <a:t> de </a:t>
            </a:r>
            <a:r>
              <a:rPr lang="en-US" sz="1350" dirty="0" err="1">
                <a:solidFill>
                  <a:srgbClr val="000000"/>
                </a:solidFill>
                <a:latin typeface="Trebuchet MS"/>
              </a:rPr>
              <a:t>computación</a:t>
            </a:r>
            <a:r>
              <a:rPr lang="en-US" sz="1350" dirty="0">
                <a:solidFill>
                  <a:srgbClr val="000000"/>
                </a:solidFill>
                <a:latin typeface="Trebuchet MS"/>
              </a:rPr>
              <a:t> </a:t>
            </a:r>
            <a:r>
              <a:rPr lang="en-US" sz="1350" dirty="0" err="1">
                <a:solidFill>
                  <a:srgbClr val="000000"/>
                </a:solidFill>
                <a:latin typeface="Trebuchet MS"/>
              </a:rPr>
              <a:t>en</a:t>
            </a:r>
            <a:r>
              <a:rPr lang="en-US" sz="1350" dirty="0">
                <a:solidFill>
                  <a:srgbClr val="000000"/>
                </a:solidFill>
                <a:latin typeface="Trebuchet MS"/>
              </a:rPr>
              <a:t> la </a:t>
            </a:r>
            <a:r>
              <a:rPr lang="en-US" sz="1350" dirty="0" err="1">
                <a:solidFill>
                  <a:srgbClr val="000000"/>
                </a:solidFill>
                <a:latin typeface="Trebuchet MS"/>
              </a:rPr>
              <a:t>nube</a:t>
            </a:r>
            <a:r>
              <a:rPr lang="en-US" sz="1350" dirty="0">
                <a:solidFill>
                  <a:srgbClr val="000000"/>
                </a:solidFill>
                <a:latin typeface="Trebuchet MS"/>
              </a:rPr>
              <a:t> </a:t>
            </a:r>
            <a:r>
              <a:rPr lang="en-US" sz="1350" dirty="0" err="1">
                <a:solidFill>
                  <a:srgbClr val="000000"/>
                </a:solidFill>
                <a:latin typeface="Trebuchet MS"/>
              </a:rPr>
              <a:t>están</a:t>
            </a:r>
            <a:r>
              <a:rPr lang="en-US" sz="1350" dirty="0">
                <a:solidFill>
                  <a:srgbClr val="000000"/>
                </a:solidFill>
                <a:latin typeface="Trebuchet MS"/>
              </a:rPr>
              <a:t> </a:t>
            </a:r>
            <a:r>
              <a:rPr lang="en-US" sz="1350" dirty="0" err="1">
                <a:solidFill>
                  <a:srgbClr val="000000"/>
                </a:solidFill>
                <a:latin typeface="Trebuchet MS"/>
              </a:rPr>
              <a:t>creciendo</a:t>
            </a:r>
            <a:r>
              <a:rPr lang="en-US" sz="1350" dirty="0">
                <a:solidFill>
                  <a:srgbClr val="000000"/>
                </a:solidFill>
                <a:latin typeface="Trebuchet MS"/>
              </a:rPr>
              <a:t> a gran </a:t>
            </a:r>
            <a:r>
              <a:rPr lang="en-US" sz="1350" dirty="0" err="1">
                <a:solidFill>
                  <a:srgbClr val="000000"/>
                </a:solidFill>
                <a:latin typeface="Trebuchet MS"/>
              </a:rPr>
              <a:t>velocidad</a:t>
            </a:r>
            <a:r>
              <a:rPr lang="en-US" sz="1350" dirty="0">
                <a:solidFill>
                  <a:srgbClr val="000000"/>
                </a:solidFill>
                <a:latin typeface="Trebuchet MS"/>
              </a:rPr>
              <a:t> y </a:t>
            </a:r>
            <a:r>
              <a:rPr lang="en-US" sz="1350" dirty="0" err="1">
                <a:solidFill>
                  <a:srgbClr val="000000"/>
                </a:solidFill>
                <a:latin typeface="Trebuchet MS"/>
              </a:rPr>
              <a:t>una</a:t>
            </a:r>
            <a:r>
              <a:rPr lang="en-US" sz="1350" dirty="0">
                <a:solidFill>
                  <a:srgbClr val="000000"/>
                </a:solidFill>
                <a:latin typeface="Trebuchet MS"/>
              </a:rPr>
              <a:t> de las </a:t>
            </a:r>
            <a:r>
              <a:rPr lang="en-US" sz="1350" dirty="0" err="1">
                <a:solidFill>
                  <a:srgbClr val="000000"/>
                </a:solidFill>
                <a:latin typeface="Trebuchet MS"/>
              </a:rPr>
              <a:t>razones</a:t>
            </a:r>
            <a:r>
              <a:rPr lang="en-US" sz="1350" dirty="0">
                <a:solidFill>
                  <a:srgbClr val="000000"/>
                </a:solidFill>
                <a:latin typeface="Trebuchet MS"/>
              </a:rPr>
              <a:t> se </a:t>
            </a:r>
            <a:r>
              <a:rPr lang="en-US" sz="1350" dirty="0" err="1">
                <a:solidFill>
                  <a:srgbClr val="000000"/>
                </a:solidFill>
                <a:latin typeface="Trebuchet MS"/>
              </a:rPr>
              <a:t>debe</a:t>
            </a:r>
            <a:r>
              <a:rPr lang="en-US" sz="1350" dirty="0">
                <a:solidFill>
                  <a:srgbClr val="000000"/>
                </a:solidFill>
                <a:latin typeface="Trebuchet MS"/>
              </a:rPr>
              <a:t> a </a:t>
            </a:r>
            <a:r>
              <a:rPr lang="en-US" sz="1350" dirty="0" err="1">
                <a:solidFill>
                  <a:srgbClr val="000000"/>
                </a:solidFill>
                <a:latin typeface="Trebuchet MS"/>
              </a:rPr>
              <a:t>su</a:t>
            </a:r>
            <a:r>
              <a:rPr lang="en-US" sz="1350" dirty="0">
                <a:solidFill>
                  <a:srgbClr val="000000"/>
                </a:solidFill>
                <a:latin typeface="Trebuchet MS"/>
              </a:rPr>
              <a:t> </a:t>
            </a:r>
            <a:r>
              <a:rPr lang="en-US" sz="1350" dirty="0" err="1">
                <a:solidFill>
                  <a:srgbClr val="000000"/>
                </a:solidFill>
                <a:latin typeface="Trebuchet MS"/>
              </a:rPr>
              <a:t>arquitectura</a:t>
            </a:r>
            <a:r>
              <a:rPr lang="en-US" sz="1350" dirty="0">
                <a:solidFill>
                  <a:srgbClr val="000000"/>
                </a:solidFill>
                <a:latin typeface="Trebuchet MS"/>
              </a:rPr>
              <a:t> que </a:t>
            </a:r>
            <a:r>
              <a:rPr lang="en-US" sz="1350" dirty="0" err="1">
                <a:solidFill>
                  <a:srgbClr val="000000"/>
                </a:solidFill>
                <a:latin typeface="Trebuchet MS"/>
              </a:rPr>
              <a:t>acentúa</a:t>
            </a:r>
            <a:r>
              <a:rPr lang="en-US" sz="1350" dirty="0">
                <a:solidFill>
                  <a:srgbClr val="000000"/>
                </a:solidFill>
                <a:latin typeface="Trebuchet MS"/>
              </a:rPr>
              <a:t> </a:t>
            </a:r>
            <a:r>
              <a:rPr lang="en-US" sz="1350" dirty="0" err="1">
                <a:solidFill>
                  <a:srgbClr val="000000"/>
                </a:solidFill>
                <a:latin typeface="Trebuchet MS"/>
              </a:rPr>
              <a:t>los</a:t>
            </a:r>
            <a:r>
              <a:rPr lang="en-US" sz="1350" dirty="0">
                <a:solidFill>
                  <a:srgbClr val="000000"/>
                </a:solidFill>
                <a:latin typeface="Trebuchet MS"/>
              </a:rPr>
              <a:t> </a:t>
            </a:r>
            <a:r>
              <a:rPr lang="en-US" sz="1350" dirty="0" err="1">
                <a:solidFill>
                  <a:srgbClr val="000000"/>
                </a:solidFill>
                <a:latin typeface="Trebuchet MS"/>
              </a:rPr>
              <a:t>beneficios</a:t>
            </a:r>
            <a:r>
              <a:rPr lang="en-US" sz="1350" dirty="0">
                <a:solidFill>
                  <a:srgbClr val="000000"/>
                </a:solidFill>
                <a:latin typeface="Trebuchet MS"/>
              </a:rPr>
              <a:t> de </a:t>
            </a:r>
            <a:r>
              <a:rPr lang="en-US" sz="1350" dirty="0" err="1">
                <a:solidFill>
                  <a:srgbClr val="000000"/>
                </a:solidFill>
                <a:latin typeface="Trebuchet MS"/>
              </a:rPr>
              <a:t>servicios</a:t>
            </a:r>
            <a:r>
              <a:rPr lang="en-US" sz="1350" dirty="0">
                <a:solidFill>
                  <a:srgbClr val="000000"/>
                </a:solidFill>
                <a:latin typeface="Trebuchet MS"/>
              </a:rPr>
              <a:t> </a:t>
            </a:r>
            <a:r>
              <a:rPr lang="en-US" sz="1350" dirty="0" err="1">
                <a:solidFill>
                  <a:srgbClr val="000000"/>
                </a:solidFill>
                <a:latin typeface="Trebuchet MS"/>
              </a:rPr>
              <a:t>compartidos</a:t>
            </a:r>
            <a:r>
              <a:rPr lang="en-US" sz="1350" dirty="0">
                <a:solidFill>
                  <a:srgbClr val="000000"/>
                </a:solidFill>
                <a:latin typeface="Trebuchet MS"/>
              </a:rPr>
              <a:t> </a:t>
            </a:r>
            <a:r>
              <a:rPr lang="en-US" sz="1350" dirty="0" err="1">
                <a:solidFill>
                  <a:srgbClr val="000000"/>
                </a:solidFill>
                <a:latin typeface="Trebuchet MS"/>
              </a:rPr>
              <a:t>en</a:t>
            </a:r>
            <a:r>
              <a:rPr lang="en-US" sz="1350" dirty="0">
                <a:solidFill>
                  <a:srgbClr val="000000"/>
                </a:solidFill>
                <a:latin typeface="Trebuchet MS"/>
              </a:rPr>
              <a:t> </a:t>
            </a:r>
            <a:r>
              <a:rPr lang="en-US" sz="1350" dirty="0" err="1">
                <a:solidFill>
                  <a:srgbClr val="000000"/>
                </a:solidFill>
                <a:latin typeface="Trebuchet MS"/>
              </a:rPr>
              <a:t>lugar</a:t>
            </a:r>
            <a:r>
              <a:rPr lang="en-US" sz="1350" dirty="0">
                <a:solidFill>
                  <a:srgbClr val="000000"/>
                </a:solidFill>
                <a:latin typeface="Trebuchet MS"/>
              </a:rPr>
              <a:t> de </a:t>
            </a:r>
            <a:r>
              <a:rPr lang="en-US" sz="1350" dirty="0" err="1">
                <a:solidFill>
                  <a:srgbClr val="000000"/>
                </a:solidFill>
                <a:latin typeface="Trebuchet MS"/>
              </a:rPr>
              <a:t>productos</a:t>
            </a:r>
            <a:r>
              <a:rPr lang="en-US" sz="1350" dirty="0">
                <a:solidFill>
                  <a:srgbClr val="000000"/>
                </a:solidFill>
                <a:latin typeface="Trebuchet MS"/>
              </a:rPr>
              <a:t> </a:t>
            </a:r>
            <a:r>
              <a:rPr lang="en-US" sz="1350" dirty="0" err="1">
                <a:solidFill>
                  <a:srgbClr val="000000"/>
                </a:solidFill>
                <a:latin typeface="Trebuchet MS"/>
              </a:rPr>
              <a:t>aislados</a:t>
            </a:r>
            <a:endParaRPr sz="135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953598" y="984420"/>
            <a:ext cx="6447060" cy="990090"/>
          </a:xfrm>
          <a:prstGeom prst="rect">
            <a:avLst/>
          </a:prstGeom>
          <a:noFill/>
          <a:ln>
            <a:noFill/>
          </a:ln>
        </p:spPr>
        <p:txBody>
          <a:bodyPr lIns="67500" tIns="33750" rIns="67500" bIns="33750"/>
          <a:lstStyle/>
          <a:p>
            <a:pPr>
              <a:lnSpc>
                <a:spcPct val="100000"/>
              </a:lnSpc>
            </a:pPr>
            <a:r>
              <a:rPr lang="en-US" sz="2700" dirty="0">
                <a:latin typeface="Trebuchet MS"/>
              </a:rPr>
              <a:t>Software </a:t>
            </a:r>
            <a:r>
              <a:rPr lang="en-US" sz="2700" dirty="0" err="1">
                <a:latin typeface="Trebuchet MS"/>
              </a:rPr>
              <a:t>como</a:t>
            </a:r>
            <a:r>
              <a:rPr lang="en-US" sz="2700" dirty="0">
                <a:latin typeface="Trebuchet MS"/>
              </a:rPr>
              <a:t> </a:t>
            </a:r>
            <a:r>
              <a:rPr lang="en-US" sz="2700" dirty="0" err="1">
                <a:latin typeface="Trebuchet MS"/>
              </a:rPr>
              <a:t>servicio</a:t>
            </a:r>
            <a:r>
              <a:rPr lang="en-US" sz="2700" dirty="0">
                <a:latin typeface="Trebuchet MS"/>
              </a:rPr>
              <a:t> (SaaS)</a:t>
            </a:r>
            <a:endParaRPr sz="1350" dirty="0"/>
          </a:p>
        </p:txBody>
      </p:sp>
      <p:pic>
        <p:nvPicPr>
          <p:cNvPr id="259" name="Picture 2"/>
          <p:cNvPicPr/>
          <p:nvPr/>
        </p:nvPicPr>
        <p:blipFill>
          <a:blip r:embed="rId3"/>
          <a:stretch>
            <a:fillRect/>
          </a:stretch>
        </p:blipFill>
        <p:spPr>
          <a:xfrm>
            <a:off x="5242343" y="1862826"/>
            <a:ext cx="2167020" cy="1354050"/>
          </a:xfrm>
          <a:prstGeom prst="rect">
            <a:avLst/>
          </a:prstGeom>
          <a:ln>
            <a:noFill/>
          </a:ln>
        </p:spPr>
      </p:pic>
      <p:sp>
        <p:nvSpPr>
          <p:cNvPr id="260" name="CustomShape 2"/>
          <p:cNvSpPr/>
          <p:nvPr/>
        </p:nvSpPr>
        <p:spPr>
          <a:xfrm>
            <a:off x="1361502" y="1980312"/>
            <a:ext cx="3682800" cy="684720"/>
          </a:xfrm>
          <a:prstGeom prst="rect">
            <a:avLst/>
          </a:prstGeom>
          <a:noFill/>
          <a:ln>
            <a:noFill/>
          </a:ln>
        </p:spPr>
        <p:txBody>
          <a:bodyPr lIns="67500" tIns="33750" rIns="67500" bIns="33750"/>
          <a:lstStyle/>
          <a:p>
            <a:pPr>
              <a:lnSpc>
                <a:spcPct val="100000"/>
              </a:lnSpc>
            </a:pPr>
            <a:r>
              <a:rPr lang="en-US" sz="1350" b="1" dirty="0">
                <a:solidFill>
                  <a:srgbClr val="000000"/>
                </a:solidFill>
                <a:latin typeface="Arial"/>
              </a:rPr>
              <a:t>SaaS</a:t>
            </a:r>
            <a:r>
              <a:rPr lang="en-US" sz="1350" dirty="0">
                <a:solidFill>
                  <a:srgbClr val="000000"/>
                </a:solidFill>
                <a:latin typeface="Arial"/>
              </a:rPr>
              <a:t> </a:t>
            </a:r>
            <a:r>
              <a:rPr lang="en-US" sz="1350" dirty="0" err="1">
                <a:solidFill>
                  <a:srgbClr val="000000"/>
                </a:solidFill>
                <a:latin typeface="Arial"/>
              </a:rPr>
              <a:t>es</a:t>
            </a:r>
            <a:r>
              <a:rPr lang="en-US" sz="1350" dirty="0">
                <a:solidFill>
                  <a:srgbClr val="000000"/>
                </a:solidFill>
                <a:latin typeface="Arial"/>
              </a:rPr>
              <a:t> un </a:t>
            </a:r>
            <a:r>
              <a:rPr lang="en-US" sz="1350" dirty="0" err="1">
                <a:solidFill>
                  <a:srgbClr val="000000"/>
                </a:solidFill>
                <a:latin typeface="Arial"/>
              </a:rPr>
              <a:t>modelo</a:t>
            </a:r>
            <a:r>
              <a:rPr lang="en-US" sz="1350" dirty="0">
                <a:solidFill>
                  <a:srgbClr val="000000"/>
                </a:solidFill>
                <a:latin typeface="Arial"/>
              </a:rPr>
              <a:t> de software </a:t>
            </a:r>
            <a:r>
              <a:rPr lang="en-US" sz="1350" dirty="0" err="1">
                <a:solidFill>
                  <a:srgbClr val="000000"/>
                </a:solidFill>
                <a:latin typeface="Arial"/>
              </a:rPr>
              <a:t>basado</a:t>
            </a:r>
            <a:r>
              <a:rPr lang="en-US" sz="1350" dirty="0">
                <a:solidFill>
                  <a:srgbClr val="000000"/>
                </a:solidFill>
                <a:latin typeface="Arial"/>
              </a:rPr>
              <a:t> </a:t>
            </a:r>
            <a:r>
              <a:rPr lang="en-US" sz="1350" dirty="0" err="1">
                <a:solidFill>
                  <a:srgbClr val="000000"/>
                </a:solidFill>
                <a:latin typeface="Arial"/>
              </a:rPr>
              <a:t>en</a:t>
            </a:r>
            <a:r>
              <a:rPr lang="en-US" sz="1350" dirty="0">
                <a:solidFill>
                  <a:srgbClr val="000000"/>
                </a:solidFill>
                <a:latin typeface="Arial"/>
              </a:rPr>
              <a:t> la web que </a:t>
            </a:r>
            <a:r>
              <a:rPr lang="en-US" sz="1350" dirty="0" err="1">
                <a:solidFill>
                  <a:srgbClr val="000000"/>
                </a:solidFill>
                <a:latin typeface="Arial"/>
              </a:rPr>
              <a:t>proporciona</a:t>
            </a:r>
            <a:r>
              <a:rPr lang="en-US" sz="1350" dirty="0">
                <a:solidFill>
                  <a:srgbClr val="000000"/>
                </a:solidFill>
                <a:latin typeface="Arial"/>
              </a:rPr>
              <a:t> software </a:t>
            </a:r>
            <a:r>
              <a:rPr lang="en-US" sz="1350" dirty="0" err="1">
                <a:solidFill>
                  <a:srgbClr val="000000"/>
                </a:solidFill>
                <a:latin typeface="Arial"/>
              </a:rPr>
              <a:t>totalmente</a:t>
            </a:r>
            <a:r>
              <a:rPr lang="en-US" sz="1350" dirty="0">
                <a:solidFill>
                  <a:srgbClr val="000000"/>
                </a:solidFill>
                <a:latin typeface="Arial"/>
              </a:rPr>
              <a:t> </a:t>
            </a:r>
            <a:r>
              <a:rPr lang="en-US" sz="1350" dirty="0" err="1">
                <a:solidFill>
                  <a:srgbClr val="000000"/>
                </a:solidFill>
                <a:latin typeface="Arial"/>
              </a:rPr>
              <a:t>disponible</a:t>
            </a:r>
            <a:r>
              <a:rPr lang="en-US" sz="1350" dirty="0">
                <a:solidFill>
                  <a:srgbClr val="000000"/>
                </a:solidFill>
                <a:latin typeface="Arial"/>
              </a:rPr>
              <a:t> a </a:t>
            </a:r>
            <a:r>
              <a:rPr lang="en-US" sz="1350" dirty="0" err="1">
                <a:solidFill>
                  <a:srgbClr val="000000"/>
                </a:solidFill>
                <a:latin typeface="Arial"/>
              </a:rPr>
              <a:t>través</a:t>
            </a:r>
            <a:r>
              <a:rPr lang="en-US" sz="1350" dirty="0">
                <a:solidFill>
                  <a:srgbClr val="000000"/>
                </a:solidFill>
                <a:latin typeface="Arial"/>
              </a:rPr>
              <a:t> de un </a:t>
            </a:r>
            <a:r>
              <a:rPr lang="en-US" sz="1350" dirty="0" err="1">
                <a:solidFill>
                  <a:srgbClr val="000000"/>
                </a:solidFill>
                <a:latin typeface="Arial"/>
              </a:rPr>
              <a:t>navegador</a:t>
            </a:r>
            <a:r>
              <a:rPr lang="en-US" sz="1350" dirty="0">
                <a:solidFill>
                  <a:srgbClr val="000000"/>
                </a:solidFill>
                <a:latin typeface="Arial"/>
              </a:rPr>
              <a:t> web. </a:t>
            </a:r>
            <a:endParaRPr sz="1350" dirty="0"/>
          </a:p>
        </p:txBody>
      </p:sp>
      <p:pic>
        <p:nvPicPr>
          <p:cNvPr id="261" name="Picture 2"/>
          <p:cNvPicPr/>
          <p:nvPr/>
        </p:nvPicPr>
        <p:blipFill>
          <a:blip r:embed="rId4"/>
          <a:stretch>
            <a:fillRect/>
          </a:stretch>
        </p:blipFill>
        <p:spPr>
          <a:xfrm>
            <a:off x="1361502" y="3487050"/>
            <a:ext cx="6288840" cy="2394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Picture 3"/>
          <p:cNvPicPr/>
          <p:nvPr/>
        </p:nvPicPr>
        <p:blipFill>
          <a:blip r:embed="rId2"/>
          <a:srcRect l="5093" t="5246" r="6717" b="9522"/>
          <a:stretch>
            <a:fillRect/>
          </a:stretch>
        </p:blipFill>
        <p:spPr>
          <a:xfrm>
            <a:off x="1817694" y="1804950"/>
            <a:ext cx="6386580" cy="33161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1115616" y="1052736"/>
            <a:ext cx="6447060" cy="990090"/>
          </a:xfrm>
          <a:prstGeom prst="rect">
            <a:avLst/>
          </a:prstGeom>
          <a:noFill/>
          <a:ln>
            <a:noFill/>
          </a:ln>
        </p:spPr>
        <p:txBody>
          <a:bodyPr lIns="67500" tIns="33750" rIns="67500" bIns="33750"/>
          <a:lstStyle/>
          <a:p>
            <a:pPr>
              <a:lnSpc>
                <a:spcPct val="100000"/>
              </a:lnSpc>
            </a:pPr>
            <a:r>
              <a:rPr lang="en-US" sz="2700" dirty="0" err="1">
                <a:latin typeface="Trebuchet MS"/>
              </a:rPr>
              <a:t>Plataforma</a:t>
            </a:r>
            <a:r>
              <a:rPr lang="en-US" sz="2700" dirty="0">
                <a:latin typeface="Trebuchet MS"/>
              </a:rPr>
              <a:t> </a:t>
            </a:r>
            <a:r>
              <a:rPr lang="en-US" sz="2700" dirty="0" err="1">
                <a:latin typeface="Trebuchet MS"/>
              </a:rPr>
              <a:t>como</a:t>
            </a:r>
            <a:r>
              <a:rPr lang="en-US" sz="2700" dirty="0">
                <a:latin typeface="Trebuchet MS"/>
              </a:rPr>
              <a:t> </a:t>
            </a:r>
            <a:r>
              <a:rPr lang="en-US" sz="2700" dirty="0" err="1">
                <a:latin typeface="Trebuchet MS"/>
              </a:rPr>
              <a:t>servicio</a:t>
            </a:r>
            <a:r>
              <a:rPr lang="en-US" sz="2700" dirty="0">
                <a:latin typeface="Trebuchet MS"/>
              </a:rPr>
              <a:t> (PaaS)</a:t>
            </a:r>
            <a:endParaRPr sz="1350" dirty="0"/>
          </a:p>
        </p:txBody>
      </p:sp>
      <p:pic>
        <p:nvPicPr>
          <p:cNvPr id="263" name="Imagen 3"/>
          <p:cNvPicPr/>
          <p:nvPr/>
        </p:nvPicPr>
        <p:blipFill>
          <a:blip r:embed="rId3"/>
          <a:stretch>
            <a:fillRect/>
          </a:stretch>
        </p:blipFill>
        <p:spPr>
          <a:xfrm>
            <a:off x="1099909" y="3358453"/>
            <a:ext cx="6147630" cy="1375920"/>
          </a:xfrm>
          <a:prstGeom prst="rect">
            <a:avLst/>
          </a:prstGeom>
          <a:ln>
            <a:noFill/>
          </a:ln>
        </p:spPr>
      </p:pic>
      <p:sp>
        <p:nvSpPr>
          <p:cNvPr id="264" name="CustomShape 2"/>
          <p:cNvSpPr/>
          <p:nvPr/>
        </p:nvSpPr>
        <p:spPr>
          <a:xfrm>
            <a:off x="1115616" y="2042826"/>
            <a:ext cx="6171660" cy="1095660"/>
          </a:xfrm>
          <a:prstGeom prst="rect">
            <a:avLst/>
          </a:prstGeom>
          <a:noFill/>
          <a:ln>
            <a:noFill/>
          </a:ln>
        </p:spPr>
        <p:txBody>
          <a:bodyPr lIns="67500" tIns="33750" rIns="67500" bIns="33750"/>
          <a:lstStyle/>
          <a:p>
            <a:pPr>
              <a:lnSpc>
                <a:spcPct val="100000"/>
              </a:lnSpc>
            </a:pPr>
            <a:r>
              <a:rPr lang="en-US" sz="1350" dirty="0" err="1">
                <a:solidFill>
                  <a:srgbClr val="000000"/>
                </a:solidFill>
                <a:latin typeface="Trebuchet MS"/>
              </a:rPr>
              <a:t>Paas</a:t>
            </a:r>
            <a:r>
              <a:rPr lang="en-US" sz="1350" dirty="0">
                <a:solidFill>
                  <a:srgbClr val="000000"/>
                </a:solidFill>
                <a:latin typeface="Trebuchet MS"/>
              </a:rPr>
              <a:t> </a:t>
            </a:r>
            <a:r>
              <a:rPr lang="en-US" sz="1350" dirty="0" err="1">
                <a:solidFill>
                  <a:srgbClr val="000000"/>
                </a:solidFill>
                <a:latin typeface="Trebuchet MS"/>
              </a:rPr>
              <a:t>es</a:t>
            </a:r>
            <a:r>
              <a:rPr lang="en-US" sz="1350" dirty="0">
                <a:solidFill>
                  <a:srgbClr val="000000"/>
                </a:solidFill>
                <a:latin typeface="Trebuchet MS"/>
              </a:rPr>
              <a:t> similar a SaaS, </a:t>
            </a:r>
            <a:r>
              <a:rPr lang="en-US" sz="1350" dirty="0" err="1">
                <a:solidFill>
                  <a:srgbClr val="000000"/>
                </a:solidFill>
                <a:latin typeface="Trebuchet MS"/>
              </a:rPr>
              <a:t>aunque</a:t>
            </a:r>
            <a:r>
              <a:rPr lang="en-US" sz="1350" dirty="0">
                <a:solidFill>
                  <a:srgbClr val="000000"/>
                </a:solidFill>
                <a:latin typeface="Trebuchet MS"/>
              </a:rPr>
              <a:t> el </a:t>
            </a:r>
            <a:r>
              <a:rPr lang="en-US" sz="1350" dirty="0" err="1">
                <a:solidFill>
                  <a:srgbClr val="000000"/>
                </a:solidFill>
                <a:latin typeface="Trebuchet MS"/>
              </a:rPr>
              <a:t>servicio</a:t>
            </a:r>
            <a:r>
              <a:rPr lang="en-US" sz="1350" dirty="0">
                <a:solidFill>
                  <a:srgbClr val="000000"/>
                </a:solidFill>
                <a:latin typeface="Trebuchet MS"/>
              </a:rPr>
              <a:t> </a:t>
            </a:r>
            <a:r>
              <a:rPr lang="en-US" sz="1350" dirty="0" err="1">
                <a:solidFill>
                  <a:srgbClr val="000000"/>
                </a:solidFill>
                <a:latin typeface="Trebuchet MS"/>
              </a:rPr>
              <a:t>es</a:t>
            </a:r>
            <a:r>
              <a:rPr lang="en-US" sz="1350" dirty="0">
                <a:solidFill>
                  <a:srgbClr val="000000"/>
                </a:solidFill>
                <a:latin typeface="Trebuchet MS"/>
              </a:rPr>
              <a:t> un </a:t>
            </a:r>
            <a:r>
              <a:rPr lang="en-US" sz="1350" dirty="0" err="1">
                <a:solidFill>
                  <a:srgbClr val="000000"/>
                </a:solidFill>
                <a:latin typeface="Trebuchet MS"/>
              </a:rPr>
              <a:t>entorno</a:t>
            </a:r>
            <a:r>
              <a:rPr lang="en-US" sz="1350" dirty="0">
                <a:solidFill>
                  <a:srgbClr val="000000"/>
                </a:solidFill>
                <a:latin typeface="Trebuchet MS"/>
              </a:rPr>
              <a:t> </a:t>
            </a:r>
            <a:r>
              <a:rPr lang="en-US" sz="1350" dirty="0" err="1">
                <a:solidFill>
                  <a:srgbClr val="000000"/>
                </a:solidFill>
                <a:latin typeface="Trebuchet MS"/>
              </a:rPr>
              <a:t>complejo</a:t>
            </a:r>
            <a:r>
              <a:rPr lang="en-US" sz="1350" dirty="0">
                <a:solidFill>
                  <a:srgbClr val="000000"/>
                </a:solidFill>
                <a:latin typeface="Trebuchet MS"/>
              </a:rPr>
              <a:t> de </a:t>
            </a:r>
            <a:r>
              <a:rPr lang="en-US" sz="1350" dirty="0" err="1">
                <a:solidFill>
                  <a:srgbClr val="000000"/>
                </a:solidFill>
                <a:latin typeface="Trebuchet MS"/>
              </a:rPr>
              <a:t>desarrollo</a:t>
            </a:r>
            <a:r>
              <a:rPr lang="en-US" sz="1350" dirty="0">
                <a:solidFill>
                  <a:srgbClr val="000000"/>
                </a:solidFill>
                <a:latin typeface="Trebuchet MS"/>
              </a:rPr>
              <a:t> de </a:t>
            </a:r>
            <a:r>
              <a:rPr lang="en-US" sz="1350" dirty="0" err="1">
                <a:solidFill>
                  <a:srgbClr val="000000"/>
                </a:solidFill>
                <a:latin typeface="Trebuchet MS"/>
              </a:rPr>
              <a:t>aplicaciones</a:t>
            </a:r>
            <a:r>
              <a:rPr lang="en-US" sz="1350" dirty="0">
                <a:solidFill>
                  <a:srgbClr val="000000"/>
                </a:solidFill>
                <a:latin typeface="Trebuchet MS"/>
              </a:rPr>
              <a:t> y no </a:t>
            </a:r>
            <a:r>
              <a:rPr lang="en-US" sz="1350" dirty="0" err="1">
                <a:solidFill>
                  <a:srgbClr val="000000"/>
                </a:solidFill>
                <a:latin typeface="Trebuchet MS"/>
              </a:rPr>
              <a:t>sólo</a:t>
            </a:r>
            <a:r>
              <a:rPr lang="en-US" sz="1350" dirty="0">
                <a:solidFill>
                  <a:srgbClr val="000000"/>
                </a:solidFill>
                <a:latin typeface="Trebuchet MS"/>
              </a:rPr>
              <a:t> el </a:t>
            </a:r>
            <a:r>
              <a:rPr lang="en-US" sz="1350" dirty="0" err="1">
                <a:solidFill>
                  <a:srgbClr val="000000"/>
                </a:solidFill>
                <a:latin typeface="Trebuchet MS"/>
              </a:rPr>
              <a:t>uso</a:t>
            </a:r>
            <a:r>
              <a:rPr lang="en-US" sz="1350" dirty="0">
                <a:solidFill>
                  <a:srgbClr val="000000"/>
                </a:solidFill>
                <a:latin typeface="Trebuchet MS"/>
              </a:rPr>
              <a:t> de </a:t>
            </a:r>
            <a:r>
              <a:rPr lang="en-US" sz="1350" dirty="0" err="1">
                <a:solidFill>
                  <a:srgbClr val="000000"/>
                </a:solidFill>
                <a:latin typeface="Trebuchet MS"/>
              </a:rPr>
              <a:t>una</a:t>
            </a:r>
            <a:r>
              <a:rPr lang="en-US" sz="1350" dirty="0">
                <a:solidFill>
                  <a:srgbClr val="000000"/>
                </a:solidFill>
                <a:latin typeface="Trebuchet MS"/>
              </a:rPr>
              <a:t> </a:t>
            </a:r>
            <a:r>
              <a:rPr lang="en-US" sz="1350" dirty="0" err="1">
                <a:solidFill>
                  <a:srgbClr val="000000"/>
                </a:solidFill>
                <a:latin typeface="Trebuchet MS"/>
              </a:rPr>
              <a:t>aplicación</a:t>
            </a:r>
            <a:r>
              <a:rPr lang="en-US" sz="1350" dirty="0">
                <a:solidFill>
                  <a:srgbClr val="000000"/>
                </a:solidFill>
                <a:latin typeface="Trebuchet MS"/>
              </a:rPr>
              <a:t>. Las </a:t>
            </a:r>
            <a:r>
              <a:rPr lang="en-US" sz="1350" dirty="0" err="1">
                <a:solidFill>
                  <a:srgbClr val="000000"/>
                </a:solidFill>
                <a:latin typeface="Trebuchet MS"/>
              </a:rPr>
              <a:t>soluciones</a:t>
            </a:r>
            <a:r>
              <a:rPr lang="en-US" sz="1350" dirty="0">
                <a:solidFill>
                  <a:srgbClr val="000000"/>
                </a:solidFill>
                <a:latin typeface="Trebuchet MS"/>
              </a:rPr>
              <a:t> de PaaS se </a:t>
            </a:r>
            <a:r>
              <a:rPr lang="en-US" sz="1350" dirty="0" err="1">
                <a:solidFill>
                  <a:srgbClr val="000000"/>
                </a:solidFill>
                <a:latin typeface="Trebuchet MS"/>
              </a:rPr>
              <a:t>diferencian</a:t>
            </a:r>
            <a:r>
              <a:rPr lang="en-US" sz="1350" dirty="0">
                <a:solidFill>
                  <a:srgbClr val="000000"/>
                </a:solidFill>
                <a:latin typeface="Trebuchet MS"/>
              </a:rPr>
              <a:t> de SaaS </a:t>
            </a:r>
            <a:r>
              <a:rPr lang="en-US" sz="1350" dirty="0" err="1">
                <a:solidFill>
                  <a:srgbClr val="000000"/>
                </a:solidFill>
                <a:latin typeface="Trebuchet MS"/>
              </a:rPr>
              <a:t>en</a:t>
            </a:r>
            <a:r>
              <a:rPr lang="en-US" sz="1350" dirty="0">
                <a:solidFill>
                  <a:srgbClr val="000000"/>
                </a:solidFill>
                <a:latin typeface="Trebuchet MS"/>
              </a:rPr>
              <a:t> que </a:t>
            </a:r>
            <a:r>
              <a:rPr lang="en-US" sz="1350" dirty="0" err="1">
                <a:solidFill>
                  <a:srgbClr val="000000"/>
                </a:solidFill>
                <a:latin typeface="Trebuchet MS"/>
              </a:rPr>
              <a:t>proporcionan</a:t>
            </a:r>
            <a:r>
              <a:rPr lang="en-US" sz="1350" dirty="0">
                <a:solidFill>
                  <a:srgbClr val="000000"/>
                </a:solidFill>
                <a:latin typeface="Trebuchet MS"/>
              </a:rPr>
              <a:t> </a:t>
            </a:r>
            <a:r>
              <a:rPr lang="en-US" sz="1350" dirty="0" err="1">
                <a:solidFill>
                  <a:srgbClr val="000000"/>
                </a:solidFill>
                <a:latin typeface="Trebuchet MS"/>
              </a:rPr>
              <a:t>una</a:t>
            </a:r>
            <a:r>
              <a:rPr lang="en-US" sz="1350" dirty="0">
                <a:solidFill>
                  <a:srgbClr val="000000"/>
                </a:solidFill>
                <a:latin typeface="Trebuchet MS"/>
              </a:rPr>
              <a:t> </a:t>
            </a:r>
            <a:r>
              <a:rPr lang="en-US" sz="1350" dirty="0" err="1">
                <a:solidFill>
                  <a:srgbClr val="000000"/>
                </a:solidFill>
                <a:latin typeface="Trebuchet MS"/>
              </a:rPr>
              <a:t>plataforma</a:t>
            </a:r>
            <a:r>
              <a:rPr lang="en-US" sz="1350" dirty="0">
                <a:solidFill>
                  <a:srgbClr val="000000"/>
                </a:solidFill>
                <a:latin typeface="Trebuchet MS"/>
              </a:rPr>
              <a:t> de </a:t>
            </a:r>
            <a:r>
              <a:rPr lang="en-US" sz="1350" dirty="0" err="1">
                <a:solidFill>
                  <a:srgbClr val="000000"/>
                </a:solidFill>
                <a:latin typeface="Trebuchet MS"/>
              </a:rPr>
              <a:t>desarrollo</a:t>
            </a:r>
            <a:r>
              <a:rPr lang="en-US" sz="1350" dirty="0">
                <a:solidFill>
                  <a:srgbClr val="000000"/>
                </a:solidFill>
                <a:latin typeface="Trebuchet MS"/>
              </a:rPr>
              <a:t> virtual </a:t>
            </a:r>
            <a:r>
              <a:rPr lang="en-US" sz="1350" dirty="0" err="1">
                <a:solidFill>
                  <a:srgbClr val="000000"/>
                </a:solidFill>
                <a:latin typeface="Trebuchet MS"/>
              </a:rPr>
              <a:t>alojado</a:t>
            </a:r>
            <a:r>
              <a:rPr lang="en-US" sz="1350" dirty="0">
                <a:solidFill>
                  <a:srgbClr val="000000"/>
                </a:solidFill>
                <a:latin typeface="Trebuchet MS"/>
              </a:rPr>
              <a:t> </a:t>
            </a:r>
            <a:r>
              <a:rPr lang="en-US" sz="1350" dirty="0" err="1">
                <a:solidFill>
                  <a:srgbClr val="000000"/>
                </a:solidFill>
                <a:latin typeface="Trebuchet MS"/>
              </a:rPr>
              <a:t>en</a:t>
            </a:r>
            <a:r>
              <a:rPr lang="en-US" sz="1350" dirty="0">
                <a:solidFill>
                  <a:srgbClr val="000000"/>
                </a:solidFill>
                <a:latin typeface="Trebuchet MS"/>
              </a:rPr>
              <a:t> la </a:t>
            </a:r>
            <a:r>
              <a:rPr lang="en-US" sz="1350" dirty="0" err="1">
                <a:solidFill>
                  <a:srgbClr val="000000"/>
                </a:solidFill>
                <a:latin typeface="Trebuchet MS"/>
              </a:rPr>
              <a:t>nube</a:t>
            </a:r>
            <a:r>
              <a:rPr lang="en-US" sz="1350" dirty="0">
                <a:solidFill>
                  <a:srgbClr val="000000"/>
                </a:solidFill>
                <a:latin typeface="Trebuchet MS"/>
              </a:rPr>
              <a:t> y </a:t>
            </a:r>
            <a:r>
              <a:rPr lang="en-US" sz="1350" dirty="0" err="1">
                <a:solidFill>
                  <a:srgbClr val="000000"/>
                </a:solidFill>
                <a:latin typeface="Trebuchet MS"/>
              </a:rPr>
              <a:t>accesible</a:t>
            </a:r>
            <a:r>
              <a:rPr lang="en-US" sz="1350" dirty="0">
                <a:solidFill>
                  <a:srgbClr val="000000"/>
                </a:solidFill>
                <a:latin typeface="Trebuchet MS"/>
              </a:rPr>
              <a:t> </a:t>
            </a:r>
            <a:r>
              <a:rPr lang="en-US" sz="1350" dirty="0" err="1">
                <a:solidFill>
                  <a:srgbClr val="000000"/>
                </a:solidFill>
                <a:latin typeface="Trebuchet MS"/>
              </a:rPr>
              <a:t>desde</a:t>
            </a:r>
            <a:r>
              <a:rPr lang="en-US" sz="1350" dirty="0">
                <a:solidFill>
                  <a:srgbClr val="000000"/>
                </a:solidFill>
                <a:latin typeface="Trebuchet MS"/>
              </a:rPr>
              <a:t> un </a:t>
            </a:r>
            <a:r>
              <a:rPr lang="en-US" sz="1350" dirty="0" err="1">
                <a:solidFill>
                  <a:srgbClr val="000000"/>
                </a:solidFill>
                <a:latin typeface="Trebuchet MS"/>
              </a:rPr>
              <a:t>navegador</a:t>
            </a:r>
            <a:r>
              <a:rPr lang="en-US" sz="1350" dirty="0">
                <a:solidFill>
                  <a:srgbClr val="000000"/>
                </a:solidFill>
                <a:latin typeface="Trebuchet MS"/>
              </a:rPr>
              <a:t> web.</a:t>
            </a:r>
            <a:endParaRPr sz="135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507870" y="1314360"/>
            <a:ext cx="6447060" cy="990090"/>
          </a:xfrm>
          <a:prstGeom prst="rect">
            <a:avLst/>
          </a:prstGeom>
          <a:noFill/>
          <a:ln>
            <a:noFill/>
          </a:ln>
        </p:spPr>
        <p:txBody>
          <a:bodyPr lIns="67500" tIns="33750" rIns="67500" bIns="33750"/>
          <a:lstStyle/>
          <a:p>
            <a:pPr>
              <a:lnSpc>
                <a:spcPct val="100000"/>
              </a:lnSpc>
            </a:pPr>
            <a:r>
              <a:rPr lang="en-US" sz="2700">
                <a:solidFill>
                  <a:srgbClr val="90C226"/>
                </a:solidFill>
                <a:latin typeface="Trebuchet MS"/>
              </a:rPr>
              <a:t>Infraestructura como Servicio (IaaS)</a:t>
            </a:r>
            <a:endParaRPr sz="1350"/>
          </a:p>
        </p:txBody>
      </p:sp>
      <p:pic>
        <p:nvPicPr>
          <p:cNvPr id="267" name="Picture 2"/>
          <p:cNvPicPr/>
          <p:nvPr/>
        </p:nvPicPr>
        <p:blipFill>
          <a:blip r:embed="rId3"/>
          <a:stretch>
            <a:fillRect/>
          </a:stretch>
        </p:blipFill>
        <p:spPr>
          <a:xfrm>
            <a:off x="490860" y="3080430"/>
            <a:ext cx="6252660" cy="2680830"/>
          </a:xfrm>
          <a:prstGeom prst="rect">
            <a:avLst/>
          </a:prstGeom>
          <a:ln>
            <a:noFill/>
          </a:ln>
        </p:spPr>
      </p:pic>
      <p:sp>
        <p:nvSpPr>
          <p:cNvPr id="268" name="CustomShape 2"/>
          <p:cNvSpPr/>
          <p:nvPr/>
        </p:nvSpPr>
        <p:spPr>
          <a:xfrm>
            <a:off x="507870" y="2198340"/>
            <a:ext cx="6200820" cy="890460"/>
          </a:xfrm>
          <a:prstGeom prst="rect">
            <a:avLst/>
          </a:prstGeom>
          <a:noFill/>
          <a:ln>
            <a:noFill/>
          </a:ln>
        </p:spPr>
        <p:txBody>
          <a:bodyPr lIns="67500" tIns="33750" rIns="67500" bIns="33750"/>
          <a:lstStyle/>
          <a:p>
            <a:pPr>
              <a:lnSpc>
                <a:spcPct val="100000"/>
              </a:lnSpc>
            </a:pPr>
            <a:r>
              <a:rPr lang="en-US" sz="1350">
                <a:solidFill>
                  <a:srgbClr val="000000"/>
                </a:solidFill>
                <a:latin typeface="Trebuchet MS"/>
              </a:rPr>
              <a:t>En lugar de comprar un servidor, switches, firewalls, cables, etc y alojarlos en nuestra oficina o alquilar un servidor dedicado, contratamos capacidad de procesamiento, memoria, disco y ancho de banda a un proveedor de cloud hosting.</a:t>
            </a:r>
            <a:endParaRPr sz="135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8" name="Picture 1"/>
          <p:cNvPicPr/>
          <p:nvPr/>
        </p:nvPicPr>
        <p:blipFill>
          <a:blip r:embed="rId2"/>
          <a:stretch>
            <a:fillRect/>
          </a:stretch>
        </p:blipFill>
        <p:spPr>
          <a:xfrm>
            <a:off x="1061610" y="998730"/>
            <a:ext cx="6446250" cy="480033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9" name="Picture 1"/>
          <p:cNvPicPr/>
          <p:nvPr/>
        </p:nvPicPr>
        <p:blipFill>
          <a:blip r:embed="rId3"/>
          <a:stretch>
            <a:fillRect/>
          </a:stretch>
        </p:blipFill>
        <p:spPr>
          <a:xfrm>
            <a:off x="23308" y="1430778"/>
            <a:ext cx="9019002" cy="4158462"/>
          </a:xfrm>
          <a:prstGeom prst="rect">
            <a:avLst/>
          </a:prstGeom>
          <a:ln>
            <a:noFill/>
          </a:ln>
        </p:spPr>
      </p:pic>
      <p:sp>
        <p:nvSpPr>
          <p:cNvPr id="2" name="Título 1"/>
          <p:cNvSpPr>
            <a:spLocks noGrp="1"/>
          </p:cNvSpPr>
          <p:nvPr>
            <p:ph type="title"/>
          </p:nvPr>
        </p:nvSpPr>
        <p:spPr>
          <a:xfrm>
            <a:off x="589459" y="933692"/>
            <a:ext cx="7886700" cy="994172"/>
          </a:xfrm>
        </p:spPr>
        <p:txBody>
          <a:bodyPr/>
          <a:lstStyle/>
          <a:p>
            <a:r>
              <a:rPr lang="es-AR" dirty="0"/>
              <a:t>Método Conservador vs realidad</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0" name="Picture 1"/>
          <p:cNvPicPr/>
          <p:nvPr/>
        </p:nvPicPr>
        <p:blipFill>
          <a:blip r:embed="rId3"/>
          <a:stretch>
            <a:fillRect/>
          </a:stretch>
        </p:blipFill>
        <p:spPr>
          <a:xfrm>
            <a:off x="629562" y="1611090"/>
            <a:ext cx="7668852" cy="4086162"/>
          </a:xfrm>
          <a:prstGeom prst="rect">
            <a:avLst/>
          </a:prstGeom>
          <a:ln>
            <a:noFill/>
          </a:ln>
        </p:spPr>
      </p:pic>
      <p:sp>
        <p:nvSpPr>
          <p:cNvPr id="2" name="Título 1"/>
          <p:cNvSpPr>
            <a:spLocks noGrp="1"/>
          </p:cNvSpPr>
          <p:nvPr>
            <p:ph type="title"/>
          </p:nvPr>
        </p:nvSpPr>
        <p:spPr>
          <a:xfrm>
            <a:off x="520638" y="944725"/>
            <a:ext cx="7886700" cy="994172"/>
          </a:xfrm>
        </p:spPr>
        <p:txBody>
          <a:bodyPr/>
          <a:lstStyle/>
          <a:p>
            <a:r>
              <a:rPr lang="es-AR" dirty="0"/>
              <a:t>Lo más común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1" name="Picture 1"/>
          <p:cNvPicPr/>
          <p:nvPr/>
        </p:nvPicPr>
        <p:blipFill>
          <a:blip r:embed="rId2"/>
          <a:stretch>
            <a:fillRect/>
          </a:stretch>
        </p:blipFill>
        <p:spPr>
          <a:xfrm>
            <a:off x="143508" y="1376772"/>
            <a:ext cx="8856984" cy="4212468"/>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2" name="Picture 1"/>
          <p:cNvPicPr/>
          <p:nvPr/>
        </p:nvPicPr>
        <p:blipFill>
          <a:blip r:embed="rId2"/>
          <a:stretch>
            <a:fillRect/>
          </a:stretch>
        </p:blipFill>
        <p:spPr>
          <a:xfrm>
            <a:off x="1007604" y="1322766"/>
            <a:ext cx="7236804" cy="3731082"/>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1169622" y="1082160"/>
            <a:ext cx="7245720" cy="676890"/>
          </a:xfrm>
          <a:prstGeom prst="rect">
            <a:avLst/>
          </a:prstGeom>
          <a:noFill/>
          <a:ln>
            <a:noFill/>
          </a:ln>
        </p:spPr>
        <p:txBody>
          <a:bodyPr lIns="0" tIns="0" rIns="0" bIns="0"/>
          <a:lstStyle/>
          <a:p>
            <a:pPr>
              <a:lnSpc>
                <a:spcPct val="95000"/>
              </a:lnSpc>
            </a:pPr>
            <a:r>
              <a:rPr lang="en-US" sz="3225" dirty="0">
                <a:solidFill>
                  <a:srgbClr val="000000"/>
                </a:solidFill>
                <a:latin typeface="Arial"/>
              </a:rPr>
              <a:t>Traditional App/Server</a:t>
            </a:r>
            <a:endParaRPr sz="1350" dirty="0"/>
          </a:p>
        </p:txBody>
      </p:sp>
      <p:pic>
        <p:nvPicPr>
          <p:cNvPr id="158" name="Picture 4"/>
          <p:cNvPicPr/>
          <p:nvPr/>
        </p:nvPicPr>
        <p:blipFill>
          <a:blip r:embed="rId2"/>
          <a:stretch>
            <a:fillRect/>
          </a:stretch>
        </p:blipFill>
        <p:spPr>
          <a:xfrm>
            <a:off x="1043010" y="1646802"/>
            <a:ext cx="5470470" cy="429165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692750" y="1082160"/>
            <a:ext cx="7245720" cy="676890"/>
          </a:xfrm>
          <a:prstGeom prst="rect">
            <a:avLst/>
          </a:prstGeom>
          <a:noFill/>
          <a:ln>
            <a:noFill/>
          </a:ln>
        </p:spPr>
        <p:txBody>
          <a:bodyPr lIns="0" tIns="0" rIns="0" bIns="0"/>
          <a:lstStyle/>
          <a:p>
            <a:pPr>
              <a:lnSpc>
                <a:spcPct val="95000"/>
              </a:lnSpc>
            </a:pPr>
            <a:r>
              <a:rPr lang="en-US" sz="3225" dirty="0">
                <a:solidFill>
                  <a:srgbClr val="000000"/>
                </a:solidFill>
                <a:latin typeface="Arial"/>
              </a:rPr>
              <a:t>Virtualization - Green Focus</a:t>
            </a:r>
            <a:endParaRPr sz="1350" dirty="0"/>
          </a:p>
        </p:txBody>
      </p:sp>
      <p:sp>
        <p:nvSpPr>
          <p:cNvPr id="160" name="CustomShape 2"/>
          <p:cNvSpPr/>
          <p:nvPr/>
        </p:nvSpPr>
        <p:spPr>
          <a:xfrm>
            <a:off x="359532" y="1759050"/>
            <a:ext cx="8478942" cy="4114260"/>
          </a:xfrm>
          <a:prstGeom prst="rect">
            <a:avLst/>
          </a:prstGeom>
          <a:noFill/>
          <a:ln>
            <a:noFill/>
          </a:ln>
        </p:spPr>
        <p:txBody>
          <a:bodyPr lIns="0" tIns="0" rIns="0" bIns="0"/>
          <a:lstStyle/>
          <a:p>
            <a:pPr>
              <a:lnSpc>
                <a:spcPct val="95000"/>
              </a:lnSpc>
            </a:pPr>
            <a:r>
              <a:rPr lang="en-US" sz="2100" b="1" dirty="0">
                <a:solidFill>
                  <a:srgbClr val="000000"/>
                </a:solidFill>
                <a:latin typeface="Arial"/>
              </a:rPr>
              <a:t>The Reality:</a:t>
            </a:r>
            <a:endParaRPr dirty="0"/>
          </a:p>
          <a:p>
            <a:pPr lvl="1">
              <a:lnSpc>
                <a:spcPct val="95000"/>
              </a:lnSpc>
              <a:buSzPct val="80000"/>
              <a:buFont typeface="Wingdings 3" charset="2"/>
              <a:buChar char=""/>
            </a:pPr>
            <a:r>
              <a:rPr lang="en-US" sz="2100" dirty="0">
                <a:solidFill>
                  <a:srgbClr val="000000"/>
                </a:solidFill>
                <a:latin typeface="Arial"/>
              </a:rPr>
              <a:t>Most servers only use </a:t>
            </a:r>
            <a:r>
              <a:rPr lang="en-US" sz="2100" b="1" dirty="0">
                <a:solidFill>
                  <a:srgbClr val="000000"/>
                </a:solidFill>
                <a:latin typeface="Arial"/>
              </a:rPr>
              <a:t>5-15%</a:t>
            </a:r>
            <a:r>
              <a:rPr lang="en-US" sz="2100" dirty="0">
                <a:solidFill>
                  <a:srgbClr val="000000"/>
                </a:solidFill>
                <a:latin typeface="Arial"/>
              </a:rPr>
              <a:t> of their capabilities on average,                               while consuming </a:t>
            </a:r>
            <a:r>
              <a:rPr lang="en-US" sz="2100" b="1" dirty="0">
                <a:solidFill>
                  <a:srgbClr val="000000"/>
                </a:solidFill>
                <a:latin typeface="Arial"/>
              </a:rPr>
              <a:t>60-90%</a:t>
            </a:r>
            <a:r>
              <a:rPr lang="en-US" sz="2100" dirty="0">
                <a:solidFill>
                  <a:srgbClr val="000000"/>
                </a:solidFill>
                <a:latin typeface="Arial"/>
              </a:rPr>
              <a:t> of their peak power.</a:t>
            </a:r>
            <a:endParaRPr dirty="0"/>
          </a:p>
          <a:p>
            <a:pPr>
              <a:lnSpc>
                <a:spcPct val="95000"/>
              </a:lnSpc>
            </a:pPr>
            <a:endParaRPr dirty="0"/>
          </a:p>
          <a:p>
            <a:pPr>
              <a:lnSpc>
                <a:spcPct val="95000"/>
              </a:lnSpc>
            </a:pPr>
            <a:r>
              <a:rPr lang="en-US" sz="2100" b="1" dirty="0">
                <a:solidFill>
                  <a:srgbClr val="000000"/>
                </a:solidFill>
                <a:latin typeface="Arial"/>
              </a:rPr>
              <a:t>The Solution - Virtualization:</a:t>
            </a:r>
            <a:r>
              <a:rPr lang="en-US" sz="2100" dirty="0">
                <a:solidFill>
                  <a:srgbClr val="000000"/>
                </a:solidFill>
                <a:latin typeface="Arial"/>
              </a:rPr>
              <a:t> </a:t>
            </a:r>
            <a:endParaRPr dirty="0"/>
          </a:p>
          <a:p>
            <a:pPr lvl="2">
              <a:lnSpc>
                <a:spcPct val="95000"/>
              </a:lnSpc>
              <a:buSzPct val="80000"/>
              <a:buFont typeface="Courier New"/>
              <a:buChar char="o"/>
            </a:pPr>
            <a:r>
              <a:rPr lang="en-US" sz="2100" dirty="0">
                <a:solidFill>
                  <a:srgbClr val="000000"/>
                </a:solidFill>
                <a:latin typeface="Arial"/>
              </a:rPr>
              <a:t> Use one server to host multiple applications.</a:t>
            </a:r>
            <a:endParaRPr dirty="0"/>
          </a:p>
          <a:p>
            <a:pPr lvl="2">
              <a:lnSpc>
                <a:spcPct val="95000"/>
              </a:lnSpc>
              <a:buSzPct val="80000"/>
              <a:buFont typeface="Courier New"/>
              <a:buChar char="o"/>
            </a:pPr>
            <a:r>
              <a:rPr lang="en-US" sz="2100" dirty="0">
                <a:solidFill>
                  <a:srgbClr val="000000"/>
                </a:solidFill>
                <a:latin typeface="Arial"/>
              </a:rPr>
              <a:t> Reduce energy consumption</a:t>
            </a:r>
            <a:endParaRPr dirty="0"/>
          </a:p>
          <a:p>
            <a:pPr lvl="2">
              <a:lnSpc>
                <a:spcPct val="95000"/>
              </a:lnSpc>
              <a:buSzPct val="80000"/>
              <a:buFont typeface="Courier New"/>
              <a:buChar char="o"/>
            </a:pPr>
            <a:r>
              <a:rPr lang="en-US" sz="2100" dirty="0">
                <a:solidFill>
                  <a:srgbClr val="000000"/>
                </a:solidFill>
                <a:latin typeface="Arial"/>
              </a:rPr>
              <a:t> Reduce CO2 emissions</a:t>
            </a:r>
            <a:endParaRPr dirty="0"/>
          </a:p>
          <a:p>
            <a:pPr>
              <a:lnSpc>
                <a:spcPct val="95000"/>
              </a:lnSpc>
            </a:pPr>
            <a:endParaRPr sz="2700" dirty="0"/>
          </a:p>
          <a:p>
            <a:pPr>
              <a:lnSpc>
                <a:spcPct val="95000"/>
              </a:lnSpc>
            </a:pPr>
            <a:r>
              <a:rPr lang="en-US" sz="2400" b="1" dirty="0">
                <a:solidFill>
                  <a:srgbClr val="000000"/>
                </a:solidFill>
                <a:latin typeface="Arial"/>
              </a:rPr>
              <a:t>Running fewer, highly utilized servers frees up space and power. </a:t>
            </a:r>
          </a:p>
          <a:p>
            <a:pPr>
              <a:lnSpc>
                <a:spcPct val="95000"/>
              </a:lnSpc>
            </a:pPr>
            <a:r>
              <a:rPr lang="en-US" sz="2400" b="1" dirty="0">
                <a:solidFill>
                  <a:srgbClr val="000000"/>
                </a:solidFill>
                <a:latin typeface="Arial"/>
              </a:rPr>
              <a:t>Less space and power is better for environment and saves money.</a:t>
            </a:r>
            <a:endParaRPr dirty="0"/>
          </a:p>
        </p:txBody>
      </p:sp>
      <p:pic>
        <p:nvPicPr>
          <p:cNvPr id="1026" name="Picture 2" descr="Resultado de imagen para ecology  ic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22067" y="915017"/>
            <a:ext cx="1044273" cy="10442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 name="Picture 4"/>
          <p:cNvPicPr/>
          <p:nvPr/>
        </p:nvPicPr>
        <p:blipFill>
          <a:blip r:embed="rId2"/>
          <a:stretch>
            <a:fillRect/>
          </a:stretch>
        </p:blipFill>
        <p:spPr>
          <a:xfrm>
            <a:off x="3545886" y="1376772"/>
            <a:ext cx="4698522" cy="4623978"/>
          </a:xfrm>
          <a:prstGeom prst="rect">
            <a:avLst/>
          </a:prstGeom>
          <a:ln>
            <a:noFill/>
          </a:ln>
        </p:spPr>
      </p:pic>
      <p:sp>
        <p:nvSpPr>
          <p:cNvPr id="161" name="CustomShape 1"/>
          <p:cNvSpPr/>
          <p:nvPr/>
        </p:nvSpPr>
        <p:spPr>
          <a:xfrm>
            <a:off x="467544" y="1038327"/>
            <a:ext cx="3834426" cy="676890"/>
          </a:xfrm>
          <a:prstGeom prst="rect">
            <a:avLst/>
          </a:prstGeom>
          <a:noFill/>
          <a:ln>
            <a:noFill/>
          </a:ln>
        </p:spPr>
        <p:txBody>
          <a:bodyPr lIns="0" tIns="0" rIns="0" bIns="0"/>
          <a:lstStyle/>
          <a:p>
            <a:pPr>
              <a:lnSpc>
                <a:spcPct val="95000"/>
              </a:lnSpc>
            </a:pPr>
            <a:r>
              <a:rPr lang="en-US" sz="3225" dirty="0">
                <a:solidFill>
                  <a:srgbClr val="000000"/>
                </a:solidFill>
                <a:latin typeface="Arial"/>
              </a:rPr>
              <a:t>Virtual Server Model</a:t>
            </a:r>
            <a:endParaRPr sz="135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683568" y="1538790"/>
            <a:ext cx="7398822" cy="4172520"/>
          </a:xfrm>
          <a:prstGeom prst="rect">
            <a:avLst/>
          </a:prstGeom>
          <a:noFill/>
          <a:ln>
            <a:noFill/>
          </a:ln>
        </p:spPr>
        <p:txBody>
          <a:bodyPr lIns="67500" tIns="33750" rIns="67500" bIns="33750"/>
          <a:lstStyle/>
          <a:p>
            <a:pPr marL="342900" indent="-342900">
              <a:buSzPct val="80000"/>
              <a:buFont typeface="Arial" panose="020B0604020202020204" pitchFamily="34" charset="0"/>
              <a:buChar char="•"/>
            </a:pPr>
            <a:r>
              <a:rPr lang="en-US" sz="2400" dirty="0">
                <a:solidFill>
                  <a:srgbClr val="404040"/>
                </a:solidFill>
                <a:latin typeface="Trebuchet MS"/>
              </a:rPr>
              <a:t>VM technology allows multiple virtual machines to run on a single physical machine.</a:t>
            </a:r>
            <a:endParaRPr sz="2400" dirty="0"/>
          </a:p>
        </p:txBody>
      </p:sp>
      <p:sp>
        <p:nvSpPr>
          <p:cNvPr id="168" name="CustomShape 2"/>
          <p:cNvSpPr/>
          <p:nvPr/>
        </p:nvSpPr>
        <p:spPr>
          <a:xfrm>
            <a:off x="1558344" y="5034090"/>
            <a:ext cx="3771360" cy="285120"/>
          </a:xfrm>
          <a:prstGeom prst="rect">
            <a:avLst/>
          </a:prstGeom>
          <a:solidFill>
            <a:srgbClr val="00CCFF"/>
          </a:solidFill>
          <a:ln w="12600">
            <a:solidFill>
              <a:srgbClr val="000000"/>
            </a:solidFill>
            <a:miter/>
          </a:ln>
        </p:spPr>
        <p:txBody>
          <a:bodyPr wrap="none" lIns="67500" tIns="35100" rIns="67500" bIns="35100" anchor="ctr"/>
          <a:lstStyle/>
          <a:p>
            <a:pPr algn="ctr">
              <a:lnSpc>
                <a:spcPct val="102000"/>
              </a:lnSpc>
            </a:pPr>
            <a:r>
              <a:rPr lang="en-US" sz="1200" dirty="0">
                <a:solidFill>
                  <a:srgbClr val="000000"/>
                </a:solidFill>
                <a:latin typeface="Comic Sans MS"/>
                <a:ea typeface="ＭＳ Ｐゴシック"/>
              </a:rPr>
              <a:t>Hardware (</a:t>
            </a:r>
            <a:r>
              <a:rPr lang="en-US" sz="1200" dirty="0" err="1">
                <a:solidFill>
                  <a:srgbClr val="000000"/>
                </a:solidFill>
                <a:latin typeface="Comic Sans MS"/>
                <a:ea typeface="ＭＳ Ｐゴシック"/>
              </a:rPr>
              <a:t>Tipo</a:t>
            </a:r>
            <a:r>
              <a:rPr lang="en-US" sz="1200" dirty="0">
                <a:solidFill>
                  <a:srgbClr val="000000"/>
                </a:solidFill>
                <a:latin typeface="Comic Sans MS"/>
                <a:ea typeface="ＭＳ Ｐゴシック"/>
              </a:rPr>
              <a:t> 1)</a:t>
            </a:r>
            <a:endParaRPr sz="1350" dirty="0"/>
          </a:p>
        </p:txBody>
      </p:sp>
      <p:sp>
        <p:nvSpPr>
          <p:cNvPr id="169" name="CustomShape 3"/>
          <p:cNvSpPr/>
          <p:nvPr/>
        </p:nvSpPr>
        <p:spPr>
          <a:xfrm>
            <a:off x="1558344" y="4243530"/>
            <a:ext cx="3771360" cy="342360"/>
          </a:xfrm>
          <a:prstGeom prst="rect">
            <a:avLst/>
          </a:prstGeom>
          <a:solidFill>
            <a:srgbClr val="FFFF00"/>
          </a:solidFill>
          <a:ln w="12600">
            <a:solidFill>
              <a:srgbClr val="000000"/>
            </a:solidFill>
            <a:miter/>
          </a:ln>
        </p:spPr>
        <p:txBody>
          <a:bodyPr wrap="none" lIns="67500" tIns="35100" rIns="67500" bIns="35100" anchor="ctr"/>
          <a:lstStyle/>
          <a:p>
            <a:pPr algn="ctr">
              <a:lnSpc>
                <a:spcPct val="102000"/>
              </a:lnSpc>
            </a:pPr>
            <a:r>
              <a:rPr lang="en-US" sz="1200">
                <a:solidFill>
                  <a:srgbClr val="000000"/>
                </a:solidFill>
                <a:latin typeface="Comic Sans MS"/>
                <a:ea typeface="ＭＳ Ｐゴシック"/>
              </a:rPr>
              <a:t>Virtual Machine Monitor (VMM) / Hypervisor</a:t>
            </a:r>
            <a:endParaRPr sz="1350"/>
          </a:p>
        </p:txBody>
      </p:sp>
      <p:sp>
        <p:nvSpPr>
          <p:cNvPr id="170" name="CustomShape 4"/>
          <p:cNvSpPr/>
          <p:nvPr/>
        </p:nvSpPr>
        <p:spPr>
          <a:xfrm>
            <a:off x="1672554" y="3443250"/>
            <a:ext cx="970920" cy="456570"/>
          </a:xfrm>
          <a:prstGeom prst="rect">
            <a:avLst/>
          </a:prstGeom>
          <a:solidFill>
            <a:srgbClr val="00FF00"/>
          </a:solidFill>
          <a:ln w="12600">
            <a:solidFill>
              <a:srgbClr val="000000"/>
            </a:solidFill>
            <a:miter/>
          </a:ln>
        </p:spPr>
        <p:txBody>
          <a:bodyPr wrap="none" lIns="67500" tIns="35100" rIns="67500" bIns="35100" anchor="ctr"/>
          <a:lstStyle/>
          <a:p>
            <a:pPr algn="ctr">
              <a:lnSpc>
                <a:spcPct val="102000"/>
              </a:lnSpc>
            </a:pPr>
            <a:r>
              <a:rPr lang="en-US" sz="1050">
                <a:solidFill>
                  <a:srgbClr val="000000"/>
                </a:solidFill>
                <a:latin typeface="Comic Sans MS"/>
                <a:ea typeface="ＭＳ Ｐゴシック"/>
              </a:rPr>
              <a:t>Guest OS</a:t>
            </a:r>
            <a:endParaRPr sz="1350"/>
          </a:p>
          <a:p>
            <a:pPr algn="ctr">
              <a:lnSpc>
                <a:spcPct val="102000"/>
              </a:lnSpc>
            </a:pPr>
            <a:r>
              <a:rPr lang="en-US" sz="1050">
                <a:solidFill>
                  <a:srgbClr val="000000"/>
                </a:solidFill>
                <a:latin typeface="Comic Sans MS"/>
                <a:ea typeface="ＭＳ Ｐゴシック"/>
              </a:rPr>
              <a:t>(Linux)</a:t>
            </a:r>
            <a:endParaRPr sz="1350"/>
          </a:p>
        </p:txBody>
      </p:sp>
      <p:sp>
        <p:nvSpPr>
          <p:cNvPr id="171" name="CustomShape 5"/>
          <p:cNvSpPr/>
          <p:nvPr/>
        </p:nvSpPr>
        <p:spPr>
          <a:xfrm>
            <a:off x="2929944" y="3443250"/>
            <a:ext cx="970920" cy="456570"/>
          </a:xfrm>
          <a:prstGeom prst="rect">
            <a:avLst/>
          </a:prstGeom>
          <a:solidFill>
            <a:srgbClr val="FF00FF"/>
          </a:solidFill>
          <a:ln w="12600">
            <a:solidFill>
              <a:srgbClr val="000000"/>
            </a:solidFill>
            <a:miter/>
          </a:ln>
        </p:spPr>
        <p:txBody>
          <a:bodyPr wrap="none" lIns="67500" tIns="35100" rIns="67500" bIns="35100" anchor="ctr"/>
          <a:lstStyle/>
          <a:p>
            <a:pPr algn="ctr">
              <a:lnSpc>
                <a:spcPct val="102000"/>
              </a:lnSpc>
            </a:pPr>
            <a:r>
              <a:rPr lang="en-US" sz="1050">
                <a:solidFill>
                  <a:srgbClr val="000000"/>
                </a:solidFill>
                <a:latin typeface="Comic Sans MS"/>
                <a:ea typeface="ＭＳ Ｐゴシック"/>
              </a:rPr>
              <a:t>Guest OS</a:t>
            </a:r>
            <a:endParaRPr sz="1350"/>
          </a:p>
          <a:p>
            <a:pPr algn="ctr">
              <a:lnSpc>
                <a:spcPct val="102000"/>
              </a:lnSpc>
            </a:pPr>
            <a:r>
              <a:rPr lang="en-US" sz="1050">
                <a:solidFill>
                  <a:srgbClr val="000000"/>
                </a:solidFill>
                <a:latin typeface="Comic Sans MS"/>
                <a:ea typeface="ＭＳ Ｐゴシック"/>
              </a:rPr>
              <a:t>(NetBSD)</a:t>
            </a:r>
            <a:endParaRPr sz="1350"/>
          </a:p>
        </p:txBody>
      </p:sp>
      <p:sp>
        <p:nvSpPr>
          <p:cNvPr id="172" name="CustomShape 6"/>
          <p:cNvSpPr/>
          <p:nvPr/>
        </p:nvSpPr>
        <p:spPr>
          <a:xfrm>
            <a:off x="4244304" y="3443250"/>
            <a:ext cx="970920" cy="456570"/>
          </a:xfrm>
          <a:prstGeom prst="rect">
            <a:avLst/>
          </a:prstGeom>
          <a:solidFill>
            <a:srgbClr val="C0C0C0"/>
          </a:solidFill>
          <a:ln w="12600">
            <a:solidFill>
              <a:srgbClr val="000000"/>
            </a:solidFill>
            <a:miter/>
          </a:ln>
        </p:spPr>
        <p:txBody>
          <a:bodyPr wrap="none" lIns="67500" tIns="35100" rIns="67500" bIns="35100" anchor="ctr"/>
          <a:lstStyle/>
          <a:p>
            <a:pPr algn="ctr">
              <a:lnSpc>
                <a:spcPct val="102000"/>
              </a:lnSpc>
            </a:pPr>
            <a:r>
              <a:rPr lang="en-US" sz="1050">
                <a:solidFill>
                  <a:srgbClr val="000000"/>
                </a:solidFill>
                <a:latin typeface="Comic Sans MS"/>
                <a:ea typeface="ＭＳ Ｐゴシック"/>
              </a:rPr>
              <a:t>Guest OS</a:t>
            </a:r>
            <a:endParaRPr sz="1350"/>
          </a:p>
          <a:p>
            <a:pPr algn="ctr">
              <a:lnSpc>
                <a:spcPct val="102000"/>
              </a:lnSpc>
            </a:pPr>
            <a:r>
              <a:rPr lang="en-US" sz="1050">
                <a:solidFill>
                  <a:srgbClr val="000000"/>
                </a:solidFill>
                <a:latin typeface="Comic Sans MS"/>
                <a:ea typeface="ＭＳ Ｐゴシック"/>
              </a:rPr>
              <a:t>(Windows)</a:t>
            </a:r>
            <a:endParaRPr sz="1350"/>
          </a:p>
        </p:txBody>
      </p:sp>
      <p:sp>
        <p:nvSpPr>
          <p:cNvPr id="173" name="Line 7"/>
          <p:cNvSpPr/>
          <p:nvPr/>
        </p:nvSpPr>
        <p:spPr>
          <a:xfrm>
            <a:off x="1615314" y="3157590"/>
            <a:ext cx="1080" cy="971460"/>
          </a:xfrm>
          <a:prstGeom prst="line">
            <a:avLst/>
          </a:prstGeom>
          <a:ln w="12600">
            <a:solidFill>
              <a:srgbClr val="000000"/>
            </a:solidFill>
            <a:miter/>
          </a:ln>
        </p:spPr>
      </p:sp>
      <p:sp>
        <p:nvSpPr>
          <p:cNvPr id="174" name="Line 8"/>
          <p:cNvSpPr/>
          <p:nvPr/>
        </p:nvSpPr>
        <p:spPr>
          <a:xfrm>
            <a:off x="2701254" y="3157590"/>
            <a:ext cx="1080" cy="971460"/>
          </a:xfrm>
          <a:prstGeom prst="line">
            <a:avLst/>
          </a:prstGeom>
          <a:ln w="12600">
            <a:solidFill>
              <a:srgbClr val="000000"/>
            </a:solidFill>
            <a:miter/>
          </a:ln>
        </p:spPr>
      </p:sp>
      <p:sp>
        <p:nvSpPr>
          <p:cNvPr id="175" name="Line 9"/>
          <p:cNvSpPr/>
          <p:nvPr/>
        </p:nvSpPr>
        <p:spPr>
          <a:xfrm>
            <a:off x="1615314" y="4129050"/>
            <a:ext cx="1085940" cy="1080"/>
          </a:xfrm>
          <a:prstGeom prst="line">
            <a:avLst/>
          </a:prstGeom>
          <a:ln w="12600">
            <a:solidFill>
              <a:srgbClr val="000000"/>
            </a:solidFill>
            <a:miter/>
          </a:ln>
        </p:spPr>
      </p:sp>
      <p:sp>
        <p:nvSpPr>
          <p:cNvPr id="176" name="CustomShape 10"/>
          <p:cNvSpPr/>
          <p:nvPr/>
        </p:nvSpPr>
        <p:spPr>
          <a:xfrm>
            <a:off x="1615314" y="3957600"/>
            <a:ext cx="1085400" cy="170910"/>
          </a:xfrm>
          <a:prstGeom prst="rect">
            <a:avLst/>
          </a:prstGeom>
          <a:solidFill>
            <a:srgbClr val="00CCFF"/>
          </a:solidFill>
          <a:ln w="12600">
            <a:solidFill>
              <a:srgbClr val="000000"/>
            </a:solidFill>
            <a:miter/>
          </a:ln>
        </p:spPr>
        <p:txBody>
          <a:bodyPr wrap="none" lIns="67500" tIns="35100" rIns="67500" bIns="35100" anchor="ctr"/>
          <a:lstStyle/>
          <a:p>
            <a:pPr algn="ctr">
              <a:lnSpc>
                <a:spcPct val="102000"/>
              </a:lnSpc>
            </a:pPr>
            <a:r>
              <a:rPr lang="en-US" sz="1200">
                <a:solidFill>
                  <a:srgbClr val="000000"/>
                </a:solidFill>
                <a:latin typeface="Comic Sans MS"/>
                <a:ea typeface="ＭＳ Ｐゴシック"/>
              </a:rPr>
              <a:t>VM</a:t>
            </a:r>
            <a:endParaRPr sz="1350"/>
          </a:p>
        </p:txBody>
      </p:sp>
      <p:sp>
        <p:nvSpPr>
          <p:cNvPr id="177" name="Line 11"/>
          <p:cNvSpPr/>
          <p:nvPr/>
        </p:nvSpPr>
        <p:spPr>
          <a:xfrm>
            <a:off x="2872704" y="3157590"/>
            <a:ext cx="1080" cy="971460"/>
          </a:xfrm>
          <a:prstGeom prst="line">
            <a:avLst/>
          </a:prstGeom>
          <a:ln w="12600">
            <a:solidFill>
              <a:srgbClr val="000000"/>
            </a:solidFill>
            <a:miter/>
          </a:ln>
        </p:spPr>
      </p:sp>
      <p:sp>
        <p:nvSpPr>
          <p:cNvPr id="178" name="Line 12"/>
          <p:cNvSpPr/>
          <p:nvPr/>
        </p:nvSpPr>
        <p:spPr>
          <a:xfrm>
            <a:off x="3958374" y="3157590"/>
            <a:ext cx="1350" cy="971460"/>
          </a:xfrm>
          <a:prstGeom prst="line">
            <a:avLst/>
          </a:prstGeom>
          <a:ln w="12600">
            <a:solidFill>
              <a:srgbClr val="000000"/>
            </a:solidFill>
            <a:miter/>
          </a:ln>
        </p:spPr>
      </p:sp>
      <p:sp>
        <p:nvSpPr>
          <p:cNvPr id="179" name="Line 13"/>
          <p:cNvSpPr/>
          <p:nvPr/>
        </p:nvSpPr>
        <p:spPr>
          <a:xfrm>
            <a:off x="2872704" y="4129050"/>
            <a:ext cx="1085670" cy="1080"/>
          </a:xfrm>
          <a:prstGeom prst="line">
            <a:avLst/>
          </a:prstGeom>
          <a:ln w="12600">
            <a:solidFill>
              <a:srgbClr val="000000"/>
            </a:solidFill>
            <a:miter/>
          </a:ln>
        </p:spPr>
      </p:sp>
      <p:sp>
        <p:nvSpPr>
          <p:cNvPr id="180" name="CustomShape 14"/>
          <p:cNvSpPr/>
          <p:nvPr/>
        </p:nvSpPr>
        <p:spPr>
          <a:xfrm>
            <a:off x="2872704" y="3957600"/>
            <a:ext cx="1085400" cy="170910"/>
          </a:xfrm>
          <a:prstGeom prst="rect">
            <a:avLst/>
          </a:prstGeom>
          <a:solidFill>
            <a:srgbClr val="00CCFF"/>
          </a:solidFill>
          <a:ln w="12600">
            <a:solidFill>
              <a:srgbClr val="000000"/>
            </a:solidFill>
            <a:miter/>
          </a:ln>
        </p:spPr>
        <p:txBody>
          <a:bodyPr wrap="none" lIns="67500" tIns="35100" rIns="67500" bIns="35100" anchor="ctr"/>
          <a:lstStyle/>
          <a:p>
            <a:pPr algn="ctr">
              <a:lnSpc>
                <a:spcPct val="102000"/>
              </a:lnSpc>
            </a:pPr>
            <a:r>
              <a:rPr lang="en-US" sz="1200">
                <a:solidFill>
                  <a:srgbClr val="000000"/>
                </a:solidFill>
                <a:latin typeface="Comic Sans MS"/>
                <a:ea typeface="ＭＳ Ｐゴシック"/>
              </a:rPr>
              <a:t>VM</a:t>
            </a:r>
            <a:endParaRPr sz="1350"/>
          </a:p>
        </p:txBody>
      </p:sp>
      <p:sp>
        <p:nvSpPr>
          <p:cNvPr id="181" name="Line 15"/>
          <p:cNvSpPr/>
          <p:nvPr/>
        </p:nvSpPr>
        <p:spPr>
          <a:xfrm>
            <a:off x="4187064" y="3157590"/>
            <a:ext cx="1080" cy="971460"/>
          </a:xfrm>
          <a:prstGeom prst="line">
            <a:avLst/>
          </a:prstGeom>
          <a:ln w="12600">
            <a:solidFill>
              <a:srgbClr val="000000"/>
            </a:solidFill>
            <a:miter/>
          </a:ln>
        </p:spPr>
      </p:sp>
      <p:sp>
        <p:nvSpPr>
          <p:cNvPr id="182" name="Line 16"/>
          <p:cNvSpPr/>
          <p:nvPr/>
        </p:nvSpPr>
        <p:spPr>
          <a:xfrm>
            <a:off x="5273004" y="3157590"/>
            <a:ext cx="1080" cy="971460"/>
          </a:xfrm>
          <a:prstGeom prst="line">
            <a:avLst/>
          </a:prstGeom>
          <a:ln w="12600">
            <a:solidFill>
              <a:srgbClr val="000000"/>
            </a:solidFill>
            <a:miter/>
          </a:ln>
        </p:spPr>
      </p:sp>
      <p:sp>
        <p:nvSpPr>
          <p:cNvPr id="183" name="Line 17"/>
          <p:cNvSpPr/>
          <p:nvPr/>
        </p:nvSpPr>
        <p:spPr>
          <a:xfrm>
            <a:off x="4187064" y="4129050"/>
            <a:ext cx="1085940" cy="1080"/>
          </a:xfrm>
          <a:prstGeom prst="line">
            <a:avLst/>
          </a:prstGeom>
          <a:ln w="12600">
            <a:solidFill>
              <a:srgbClr val="000000"/>
            </a:solidFill>
            <a:miter/>
          </a:ln>
        </p:spPr>
      </p:sp>
      <p:sp>
        <p:nvSpPr>
          <p:cNvPr id="184" name="CustomShape 18"/>
          <p:cNvSpPr/>
          <p:nvPr/>
        </p:nvSpPr>
        <p:spPr>
          <a:xfrm>
            <a:off x="4187064" y="3957600"/>
            <a:ext cx="1085400" cy="170910"/>
          </a:xfrm>
          <a:prstGeom prst="rect">
            <a:avLst/>
          </a:prstGeom>
          <a:solidFill>
            <a:srgbClr val="00CCFF"/>
          </a:solidFill>
          <a:ln w="12600">
            <a:solidFill>
              <a:srgbClr val="000000"/>
            </a:solidFill>
            <a:miter/>
          </a:ln>
        </p:spPr>
        <p:txBody>
          <a:bodyPr wrap="none" lIns="67500" tIns="35100" rIns="67500" bIns="35100" anchor="ctr"/>
          <a:lstStyle/>
          <a:p>
            <a:pPr algn="ctr">
              <a:lnSpc>
                <a:spcPct val="102000"/>
              </a:lnSpc>
            </a:pPr>
            <a:r>
              <a:rPr lang="en-US" sz="1200">
                <a:solidFill>
                  <a:srgbClr val="000000"/>
                </a:solidFill>
                <a:latin typeface="Comic Sans MS"/>
                <a:ea typeface="ＭＳ Ｐゴシック"/>
              </a:rPr>
              <a:t>VM</a:t>
            </a:r>
            <a:endParaRPr sz="1350"/>
          </a:p>
        </p:txBody>
      </p:sp>
      <p:sp>
        <p:nvSpPr>
          <p:cNvPr id="185" name="CustomShape 19"/>
          <p:cNvSpPr/>
          <p:nvPr/>
        </p:nvSpPr>
        <p:spPr>
          <a:xfrm>
            <a:off x="4235394" y="3100350"/>
            <a:ext cx="430380" cy="256230"/>
          </a:xfrm>
          <a:prstGeom prst="rect">
            <a:avLst/>
          </a:prstGeom>
          <a:solidFill>
            <a:srgbClr val="99CCFF"/>
          </a:solidFill>
          <a:ln w="12600">
            <a:solidFill>
              <a:srgbClr val="000000"/>
            </a:solidFill>
            <a:miter/>
          </a:ln>
        </p:spPr>
        <p:txBody>
          <a:bodyPr wrap="none" lIns="67500" tIns="35100" rIns="67500" bIns="35100"/>
          <a:lstStyle/>
          <a:p>
            <a:pPr>
              <a:lnSpc>
                <a:spcPct val="102000"/>
              </a:lnSpc>
            </a:pPr>
            <a:r>
              <a:rPr lang="en-US" sz="1200">
                <a:solidFill>
                  <a:srgbClr val="000000"/>
                </a:solidFill>
                <a:latin typeface="Comic Sans MS"/>
                <a:ea typeface="ＭＳ Ｐゴシック"/>
              </a:rPr>
              <a:t>App</a:t>
            </a:r>
            <a:endParaRPr sz="1350"/>
          </a:p>
        </p:txBody>
      </p:sp>
      <p:sp>
        <p:nvSpPr>
          <p:cNvPr id="186" name="CustomShape 20"/>
          <p:cNvSpPr/>
          <p:nvPr/>
        </p:nvSpPr>
        <p:spPr>
          <a:xfrm>
            <a:off x="2177994" y="3100350"/>
            <a:ext cx="430380" cy="256230"/>
          </a:xfrm>
          <a:prstGeom prst="rect">
            <a:avLst/>
          </a:prstGeom>
          <a:solidFill>
            <a:srgbClr val="FFFF99"/>
          </a:solidFill>
          <a:ln w="12600">
            <a:solidFill>
              <a:srgbClr val="000000"/>
            </a:solidFill>
            <a:miter/>
          </a:ln>
        </p:spPr>
        <p:txBody>
          <a:bodyPr wrap="none" lIns="67500" tIns="35100" rIns="67500" bIns="35100"/>
          <a:lstStyle/>
          <a:p>
            <a:pPr>
              <a:lnSpc>
                <a:spcPct val="102000"/>
              </a:lnSpc>
            </a:pPr>
            <a:r>
              <a:rPr lang="en-US" sz="1200">
                <a:solidFill>
                  <a:srgbClr val="000000"/>
                </a:solidFill>
                <a:latin typeface="Comic Sans MS"/>
                <a:ea typeface="ＭＳ Ｐゴシック"/>
              </a:rPr>
              <a:t>App</a:t>
            </a:r>
            <a:endParaRPr sz="1350"/>
          </a:p>
        </p:txBody>
      </p:sp>
      <p:sp>
        <p:nvSpPr>
          <p:cNvPr id="187" name="CustomShape 21"/>
          <p:cNvSpPr/>
          <p:nvPr/>
        </p:nvSpPr>
        <p:spPr>
          <a:xfrm>
            <a:off x="4749744" y="3100350"/>
            <a:ext cx="430380" cy="256230"/>
          </a:xfrm>
          <a:prstGeom prst="rect">
            <a:avLst/>
          </a:prstGeom>
          <a:solidFill>
            <a:srgbClr val="FF99CC"/>
          </a:solidFill>
          <a:ln w="12600">
            <a:solidFill>
              <a:srgbClr val="000000"/>
            </a:solidFill>
            <a:miter/>
          </a:ln>
        </p:spPr>
        <p:txBody>
          <a:bodyPr wrap="none" lIns="67500" tIns="35100" rIns="67500" bIns="35100"/>
          <a:lstStyle/>
          <a:p>
            <a:pPr>
              <a:lnSpc>
                <a:spcPct val="102000"/>
              </a:lnSpc>
            </a:pPr>
            <a:r>
              <a:rPr lang="en-US" sz="1200">
                <a:solidFill>
                  <a:srgbClr val="000000"/>
                </a:solidFill>
                <a:latin typeface="Comic Sans MS"/>
                <a:ea typeface="ＭＳ Ｐゴシック"/>
              </a:rPr>
              <a:t>App</a:t>
            </a:r>
            <a:endParaRPr sz="1350"/>
          </a:p>
        </p:txBody>
      </p:sp>
      <p:sp>
        <p:nvSpPr>
          <p:cNvPr id="188" name="CustomShape 22"/>
          <p:cNvSpPr/>
          <p:nvPr/>
        </p:nvSpPr>
        <p:spPr>
          <a:xfrm>
            <a:off x="2921034" y="3100350"/>
            <a:ext cx="430380" cy="256230"/>
          </a:xfrm>
          <a:prstGeom prst="rect">
            <a:avLst/>
          </a:prstGeom>
          <a:solidFill>
            <a:srgbClr val="CC99FF"/>
          </a:solidFill>
          <a:ln w="12600">
            <a:solidFill>
              <a:srgbClr val="000000"/>
            </a:solidFill>
            <a:miter/>
          </a:ln>
        </p:spPr>
        <p:txBody>
          <a:bodyPr wrap="none" lIns="67500" tIns="35100" rIns="67500" bIns="35100"/>
          <a:lstStyle/>
          <a:p>
            <a:pPr>
              <a:lnSpc>
                <a:spcPct val="102000"/>
              </a:lnSpc>
            </a:pPr>
            <a:r>
              <a:rPr lang="en-US" sz="1200">
                <a:solidFill>
                  <a:srgbClr val="000000"/>
                </a:solidFill>
                <a:latin typeface="Comic Sans MS"/>
                <a:ea typeface="ＭＳ Ｐゴシック"/>
              </a:rPr>
              <a:t>App</a:t>
            </a:r>
            <a:endParaRPr sz="1350"/>
          </a:p>
        </p:txBody>
      </p:sp>
      <p:sp>
        <p:nvSpPr>
          <p:cNvPr id="189" name="CustomShape 23"/>
          <p:cNvSpPr/>
          <p:nvPr/>
        </p:nvSpPr>
        <p:spPr>
          <a:xfrm>
            <a:off x="1663644" y="3100350"/>
            <a:ext cx="430380" cy="256230"/>
          </a:xfrm>
          <a:prstGeom prst="rect">
            <a:avLst/>
          </a:prstGeom>
          <a:solidFill>
            <a:srgbClr val="CCFFCC"/>
          </a:solidFill>
          <a:ln w="12600">
            <a:solidFill>
              <a:srgbClr val="000000"/>
            </a:solidFill>
            <a:miter/>
          </a:ln>
        </p:spPr>
        <p:txBody>
          <a:bodyPr wrap="none" lIns="67500" tIns="35100" rIns="67500" bIns="35100"/>
          <a:lstStyle/>
          <a:p>
            <a:pPr>
              <a:lnSpc>
                <a:spcPct val="102000"/>
              </a:lnSpc>
            </a:pPr>
            <a:r>
              <a:rPr lang="en-US" sz="1200" dirty="0">
                <a:solidFill>
                  <a:srgbClr val="000000"/>
                </a:solidFill>
                <a:latin typeface="Comic Sans MS"/>
                <a:ea typeface="ＭＳ Ｐゴシック"/>
              </a:rPr>
              <a:t>App</a:t>
            </a:r>
            <a:endParaRPr sz="1350" dirty="0"/>
          </a:p>
        </p:txBody>
      </p:sp>
      <p:sp>
        <p:nvSpPr>
          <p:cNvPr id="190" name="CustomShape 24"/>
          <p:cNvSpPr/>
          <p:nvPr/>
        </p:nvSpPr>
        <p:spPr>
          <a:xfrm>
            <a:off x="5953944" y="3263430"/>
            <a:ext cx="563760" cy="344790"/>
          </a:xfrm>
          <a:prstGeom prst="rect">
            <a:avLst/>
          </a:prstGeom>
          <a:noFill/>
          <a:ln>
            <a:noFill/>
          </a:ln>
        </p:spPr>
        <p:txBody>
          <a:bodyPr wrap="none" lIns="67500" tIns="33750" rIns="67500" bIns="33750"/>
          <a:lstStyle/>
          <a:p>
            <a:pPr>
              <a:lnSpc>
                <a:spcPct val="90000"/>
              </a:lnSpc>
            </a:pPr>
            <a:r>
              <a:rPr lang="en-US">
                <a:solidFill>
                  <a:srgbClr val="000000"/>
                </a:solidFill>
                <a:latin typeface="Comic Sans MS"/>
                <a:ea typeface="MS Gothic"/>
              </a:rPr>
              <a:t>Xen</a:t>
            </a:r>
            <a:endParaRPr sz="1350"/>
          </a:p>
        </p:txBody>
      </p:sp>
      <p:sp>
        <p:nvSpPr>
          <p:cNvPr id="191" name="CustomShape 25"/>
          <p:cNvSpPr/>
          <p:nvPr/>
        </p:nvSpPr>
        <p:spPr>
          <a:xfrm>
            <a:off x="5955294" y="3713520"/>
            <a:ext cx="1801980" cy="345870"/>
          </a:xfrm>
          <a:prstGeom prst="rect">
            <a:avLst/>
          </a:prstGeom>
          <a:noFill/>
          <a:ln>
            <a:noFill/>
          </a:ln>
        </p:spPr>
        <p:txBody>
          <a:bodyPr lIns="67500" tIns="33750" rIns="67500" bIns="33750"/>
          <a:lstStyle/>
          <a:p>
            <a:pPr>
              <a:lnSpc>
                <a:spcPct val="90000"/>
              </a:lnSpc>
            </a:pPr>
            <a:r>
              <a:rPr lang="en-US">
                <a:solidFill>
                  <a:srgbClr val="000000"/>
                </a:solidFill>
                <a:latin typeface="Comic Sans MS"/>
                <a:ea typeface="MS Gothic"/>
              </a:rPr>
              <a:t>VMWare</a:t>
            </a:r>
            <a:endParaRPr sz="1350"/>
          </a:p>
        </p:txBody>
      </p:sp>
      <p:sp>
        <p:nvSpPr>
          <p:cNvPr id="192" name="CustomShape 26"/>
          <p:cNvSpPr/>
          <p:nvPr/>
        </p:nvSpPr>
        <p:spPr>
          <a:xfrm>
            <a:off x="5955294" y="4162530"/>
            <a:ext cx="1801980" cy="345870"/>
          </a:xfrm>
          <a:prstGeom prst="rect">
            <a:avLst/>
          </a:prstGeom>
          <a:noFill/>
          <a:ln>
            <a:noFill/>
          </a:ln>
        </p:spPr>
        <p:txBody>
          <a:bodyPr lIns="67500" tIns="33750" rIns="67500" bIns="33750"/>
          <a:lstStyle/>
          <a:p>
            <a:pPr>
              <a:lnSpc>
                <a:spcPct val="90000"/>
              </a:lnSpc>
            </a:pPr>
            <a:r>
              <a:rPr lang="en-US">
                <a:solidFill>
                  <a:srgbClr val="000000"/>
                </a:solidFill>
                <a:latin typeface="Comic Sans MS"/>
                <a:ea typeface="MS Gothic"/>
              </a:rPr>
              <a:t>UML</a:t>
            </a:r>
            <a:endParaRPr sz="1350"/>
          </a:p>
        </p:txBody>
      </p:sp>
      <p:sp>
        <p:nvSpPr>
          <p:cNvPr id="193" name="CustomShape 27"/>
          <p:cNvSpPr/>
          <p:nvPr/>
        </p:nvSpPr>
        <p:spPr>
          <a:xfrm>
            <a:off x="5956374" y="4594800"/>
            <a:ext cx="1801980" cy="345870"/>
          </a:xfrm>
          <a:prstGeom prst="rect">
            <a:avLst/>
          </a:prstGeom>
          <a:noFill/>
          <a:ln>
            <a:noFill/>
          </a:ln>
        </p:spPr>
        <p:txBody>
          <a:bodyPr lIns="67500" tIns="33750" rIns="67500" bIns="33750"/>
          <a:lstStyle/>
          <a:p>
            <a:pPr>
              <a:lnSpc>
                <a:spcPct val="90000"/>
              </a:lnSpc>
            </a:pPr>
            <a:r>
              <a:rPr lang="en-US">
                <a:solidFill>
                  <a:srgbClr val="000000"/>
                </a:solidFill>
                <a:latin typeface="Comic Sans MS"/>
                <a:ea typeface="MS Gothic"/>
              </a:rPr>
              <a:t>Denali</a:t>
            </a:r>
            <a:endParaRPr sz="1350"/>
          </a:p>
        </p:txBody>
      </p:sp>
      <p:sp>
        <p:nvSpPr>
          <p:cNvPr id="194" name="CustomShape 28"/>
          <p:cNvSpPr/>
          <p:nvPr/>
        </p:nvSpPr>
        <p:spPr>
          <a:xfrm>
            <a:off x="5956374" y="4973340"/>
            <a:ext cx="1801980" cy="345870"/>
          </a:xfrm>
          <a:prstGeom prst="rect">
            <a:avLst/>
          </a:prstGeom>
          <a:noFill/>
          <a:ln>
            <a:noFill/>
          </a:ln>
        </p:spPr>
        <p:txBody>
          <a:bodyPr lIns="67500" tIns="33750" rIns="67500" bIns="33750"/>
          <a:lstStyle/>
          <a:p>
            <a:pPr>
              <a:lnSpc>
                <a:spcPct val="90000"/>
              </a:lnSpc>
            </a:pPr>
            <a:r>
              <a:rPr lang="en-US">
                <a:solidFill>
                  <a:srgbClr val="000000"/>
                </a:solidFill>
                <a:latin typeface="Comic Sans MS"/>
                <a:ea typeface="MS Gothic"/>
              </a:rPr>
              <a:t>etc.</a:t>
            </a:r>
            <a:endParaRPr sz="1350"/>
          </a:p>
        </p:txBody>
      </p:sp>
      <p:sp>
        <p:nvSpPr>
          <p:cNvPr id="195" name="CustomShape 29"/>
          <p:cNvSpPr/>
          <p:nvPr/>
        </p:nvSpPr>
        <p:spPr>
          <a:xfrm flipV="1">
            <a:off x="5330244" y="3435150"/>
            <a:ext cx="623430" cy="978210"/>
          </a:xfrm>
          <a:prstGeom prst="straightConnector1">
            <a:avLst/>
          </a:prstGeom>
          <a:noFill/>
          <a:ln w="9360">
            <a:solidFill>
              <a:srgbClr val="000000"/>
            </a:solidFill>
            <a:round/>
          </a:ln>
        </p:spPr>
      </p:sp>
      <p:sp>
        <p:nvSpPr>
          <p:cNvPr id="196" name="CustomShape 30"/>
          <p:cNvSpPr/>
          <p:nvPr/>
        </p:nvSpPr>
        <p:spPr>
          <a:xfrm flipV="1">
            <a:off x="5330244" y="3902520"/>
            <a:ext cx="624510" cy="511380"/>
          </a:xfrm>
          <a:prstGeom prst="straightConnector1">
            <a:avLst/>
          </a:prstGeom>
          <a:noFill/>
          <a:ln w="9360">
            <a:solidFill>
              <a:srgbClr val="000000"/>
            </a:solidFill>
            <a:round/>
          </a:ln>
        </p:spPr>
      </p:sp>
      <p:sp>
        <p:nvSpPr>
          <p:cNvPr id="197" name="CustomShape 31"/>
          <p:cNvSpPr/>
          <p:nvPr/>
        </p:nvSpPr>
        <p:spPr>
          <a:xfrm flipV="1">
            <a:off x="5330244" y="4334520"/>
            <a:ext cx="624510" cy="79110"/>
          </a:xfrm>
          <a:prstGeom prst="straightConnector1">
            <a:avLst/>
          </a:prstGeom>
          <a:noFill/>
          <a:ln w="9360">
            <a:solidFill>
              <a:srgbClr val="000000"/>
            </a:solidFill>
            <a:round/>
          </a:ln>
        </p:spPr>
      </p:sp>
      <p:sp>
        <p:nvSpPr>
          <p:cNvPr id="198" name="CustomShape 32"/>
          <p:cNvSpPr/>
          <p:nvPr/>
        </p:nvSpPr>
        <p:spPr>
          <a:xfrm>
            <a:off x="5330244" y="4414980"/>
            <a:ext cx="625860" cy="351810"/>
          </a:xfrm>
          <a:prstGeom prst="straightConnector1">
            <a:avLst/>
          </a:prstGeom>
          <a:noFill/>
          <a:ln w="9360">
            <a:solidFill>
              <a:srgbClr val="000000"/>
            </a:solidFill>
            <a:round/>
          </a:ln>
        </p:spPr>
      </p:sp>
      <p:sp>
        <p:nvSpPr>
          <p:cNvPr id="199" name="CustomShape 33"/>
          <p:cNvSpPr/>
          <p:nvPr/>
        </p:nvSpPr>
        <p:spPr>
          <a:xfrm>
            <a:off x="5330244" y="4414980"/>
            <a:ext cx="625860" cy="730620"/>
          </a:xfrm>
          <a:prstGeom prst="straightConnector1">
            <a:avLst/>
          </a:prstGeom>
          <a:noFill/>
          <a:ln w="9360">
            <a:solidFill>
              <a:srgbClr val="000000"/>
            </a:solidFill>
            <a:round/>
          </a:ln>
        </p:spPr>
      </p:sp>
      <p:sp>
        <p:nvSpPr>
          <p:cNvPr id="201" name="CustomShape 35"/>
          <p:cNvSpPr/>
          <p:nvPr/>
        </p:nvSpPr>
        <p:spPr>
          <a:xfrm>
            <a:off x="5176710" y="5438070"/>
            <a:ext cx="1599750" cy="273240"/>
          </a:xfrm>
          <a:prstGeom prst="rect">
            <a:avLst/>
          </a:prstGeom>
          <a:noFill/>
          <a:ln>
            <a:noFill/>
          </a:ln>
        </p:spPr>
        <p:txBody>
          <a:bodyPr lIns="67500" tIns="33750" rIns="67500" bIns="33750" anchor="ctr"/>
          <a:lstStyle/>
          <a:p>
            <a:pPr>
              <a:lnSpc>
                <a:spcPct val="100000"/>
              </a:lnSpc>
            </a:pPr>
            <a:fld id="{43B4D20E-6C86-4EE0-8D16-F9F20BDF50BA}" type="slidenum">
              <a:rPr lang="en-US" sz="900">
                <a:solidFill>
                  <a:srgbClr val="FFFFFF"/>
                </a:solidFill>
                <a:latin typeface="Comic Sans MS"/>
                <a:ea typeface="ＭＳ Ｐゴシック"/>
              </a:rPr>
              <a:t>6</a:t>
            </a:fld>
            <a:endParaRPr sz="1350"/>
          </a:p>
        </p:txBody>
      </p:sp>
      <p:sp>
        <p:nvSpPr>
          <p:cNvPr id="36" name="CustomShape 2"/>
          <p:cNvSpPr/>
          <p:nvPr/>
        </p:nvSpPr>
        <p:spPr>
          <a:xfrm>
            <a:off x="1547664" y="4671138"/>
            <a:ext cx="3771360" cy="285120"/>
          </a:xfrm>
          <a:prstGeom prst="rect">
            <a:avLst/>
          </a:prstGeom>
          <a:solidFill>
            <a:srgbClr val="00CCFF"/>
          </a:solidFill>
          <a:ln w="12600">
            <a:solidFill>
              <a:srgbClr val="000000"/>
            </a:solidFill>
            <a:miter/>
          </a:ln>
        </p:spPr>
        <p:txBody>
          <a:bodyPr wrap="none" lIns="67500" tIns="35100" rIns="67500" bIns="35100" anchor="ctr"/>
          <a:lstStyle/>
          <a:p>
            <a:pPr algn="ctr">
              <a:lnSpc>
                <a:spcPct val="102000"/>
              </a:lnSpc>
            </a:pPr>
            <a:r>
              <a:rPr lang="en-US" sz="1200" dirty="0">
                <a:solidFill>
                  <a:srgbClr val="000000"/>
                </a:solidFill>
                <a:latin typeface="Comic Sans MS"/>
                <a:ea typeface="ＭＳ Ｐゴシック"/>
              </a:rPr>
              <a:t>SO (</a:t>
            </a:r>
            <a:r>
              <a:rPr lang="en-US" sz="1200" dirty="0" err="1">
                <a:solidFill>
                  <a:srgbClr val="000000"/>
                </a:solidFill>
                <a:latin typeface="Comic Sans MS"/>
                <a:ea typeface="ＭＳ Ｐゴシック"/>
              </a:rPr>
              <a:t>Tipo</a:t>
            </a:r>
            <a:r>
              <a:rPr lang="en-US" sz="1200" dirty="0">
                <a:solidFill>
                  <a:srgbClr val="000000"/>
                </a:solidFill>
                <a:latin typeface="Comic Sans MS"/>
                <a:ea typeface="ＭＳ Ｐゴシック"/>
              </a:rPr>
              <a:t> 2)</a:t>
            </a:r>
            <a:endParaRPr sz="1350"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1007604" y="1052736"/>
            <a:ext cx="7245720" cy="676890"/>
          </a:xfrm>
          <a:prstGeom prst="rect">
            <a:avLst/>
          </a:prstGeom>
          <a:noFill/>
          <a:ln>
            <a:noFill/>
          </a:ln>
        </p:spPr>
        <p:txBody>
          <a:bodyPr lIns="0" tIns="0" rIns="0" bIns="0"/>
          <a:lstStyle/>
          <a:p>
            <a:pPr>
              <a:lnSpc>
                <a:spcPct val="95000"/>
              </a:lnSpc>
            </a:pPr>
            <a:r>
              <a:rPr lang="en-US" sz="3225" dirty="0">
                <a:solidFill>
                  <a:srgbClr val="000000"/>
                </a:solidFill>
                <a:latin typeface="Arial"/>
              </a:rPr>
              <a:t>Massively Virtualized Model - Cloud</a:t>
            </a:r>
            <a:endParaRPr sz="1350" dirty="0"/>
          </a:p>
        </p:txBody>
      </p:sp>
      <p:pic>
        <p:nvPicPr>
          <p:cNvPr id="164" name="Picture 4"/>
          <p:cNvPicPr/>
          <p:nvPr/>
        </p:nvPicPr>
        <p:blipFill>
          <a:blip r:embed="rId2"/>
          <a:stretch>
            <a:fillRect/>
          </a:stretch>
        </p:blipFill>
        <p:spPr>
          <a:xfrm>
            <a:off x="1709682" y="1729626"/>
            <a:ext cx="5409720" cy="39047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467544" y="1052736"/>
            <a:ext cx="6447060" cy="990090"/>
          </a:xfrm>
          <a:prstGeom prst="rect">
            <a:avLst/>
          </a:prstGeom>
          <a:noFill/>
          <a:ln>
            <a:noFill/>
          </a:ln>
        </p:spPr>
        <p:txBody>
          <a:bodyPr lIns="67500" tIns="33750" rIns="67500" bIns="33750"/>
          <a:lstStyle/>
          <a:p>
            <a:pPr>
              <a:lnSpc>
                <a:spcPct val="100000"/>
              </a:lnSpc>
            </a:pPr>
            <a:r>
              <a:rPr lang="es-AR" sz="2700" dirty="0">
                <a:latin typeface="Trebuchet MS"/>
              </a:rPr>
              <a:t>Definición</a:t>
            </a:r>
            <a:endParaRPr lang="es-AR" sz="1350" dirty="0"/>
          </a:p>
        </p:txBody>
      </p:sp>
      <p:pic>
        <p:nvPicPr>
          <p:cNvPr id="166" name="Picture 2"/>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709682" y="1646802"/>
            <a:ext cx="6048672" cy="405045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546489" y="1199340"/>
            <a:ext cx="7384212" cy="856710"/>
          </a:xfrm>
          <a:prstGeom prst="rect">
            <a:avLst/>
          </a:prstGeom>
          <a:noFill/>
          <a:ln>
            <a:noFill/>
          </a:ln>
        </p:spPr>
        <p:txBody>
          <a:bodyPr lIns="67500" tIns="33750" rIns="67500" bIns="33750"/>
          <a:lstStyle/>
          <a:p>
            <a:pPr>
              <a:lnSpc>
                <a:spcPct val="100000"/>
              </a:lnSpc>
            </a:pPr>
            <a:r>
              <a:rPr lang="en-US" sz="2700" dirty="0">
                <a:solidFill>
                  <a:srgbClr val="293D46"/>
                </a:solidFill>
                <a:latin typeface="Trebuchet MS"/>
              </a:rPr>
              <a:t>A Golden Era in Computing</a:t>
            </a:r>
            <a:endParaRPr sz="1350" dirty="0"/>
          </a:p>
        </p:txBody>
      </p:sp>
      <p:sp>
        <p:nvSpPr>
          <p:cNvPr id="204" name="CustomShape 3"/>
          <p:cNvSpPr/>
          <p:nvPr/>
        </p:nvSpPr>
        <p:spPr>
          <a:xfrm>
            <a:off x="3546180" y="2871450"/>
            <a:ext cx="1385100" cy="1189080"/>
          </a:xfrm>
          <a:prstGeom prst="ellipse">
            <a:avLst/>
          </a:prstGeom>
          <a:solidFill>
            <a:srgbClr val="90C226"/>
          </a:solidFill>
          <a:ln w="19080">
            <a:solidFill>
              <a:srgbClr val="FFFFFF"/>
            </a:solidFill>
            <a:round/>
          </a:ln>
        </p:spPr>
      </p:sp>
      <p:sp>
        <p:nvSpPr>
          <p:cNvPr id="205" name="CustomShape 4"/>
          <p:cNvSpPr/>
          <p:nvPr/>
        </p:nvSpPr>
        <p:spPr>
          <a:xfrm>
            <a:off x="3444930" y="1943190"/>
            <a:ext cx="1587330" cy="728730"/>
          </a:xfrm>
          <a:prstGeom prst="rect">
            <a:avLst/>
          </a:prstGeom>
          <a:noFill/>
          <a:ln>
            <a:noFill/>
          </a:ln>
        </p:spPr>
        <p:txBody>
          <a:bodyPr lIns="0" tIns="0" rIns="0" bIns="0" anchor="ctr"/>
          <a:lstStyle/>
          <a:p>
            <a:pPr algn="ctr">
              <a:lnSpc>
                <a:spcPct val="90000"/>
              </a:lnSpc>
            </a:pPr>
            <a:r>
              <a:rPr lang="en-US" sz="1500" b="1">
                <a:solidFill>
                  <a:srgbClr val="000000"/>
                </a:solidFill>
                <a:latin typeface="Trebuchet MS"/>
              </a:rPr>
              <a:t>Powerful multi-core processors</a:t>
            </a:r>
            <a:endParaRPr sz="1350"/>
          </a:p>
        </p:txBody>
      </p:sp>
      <p:sp>
        <p:nvSpPr>
          <p:cNvPr id="206" name="CustomShape 5"/>
          <p:cNvSpPr/>
          <p:nvPr/>
        </p:nvSpPr>
        <p:spPr>
          <a:xfrm>
            <a:off x="3952530" y="3039120"/>
            <a:ext cx="1385100" cy="1189080"/>
          </a:xfrm>
          <a:prstGeom prst="ellipse">
            <a:avLst/>
          </a:prstGeom>
          <a:solidFill>
            <a:srgbClr val="90C226"/>
          </a:solidFill>
          <a:ln w="19080">
            <a:solidFill>
              <a:srgbClr val="FFFFFF"/>
            </a:solidFill>
            <a:round/>
          </a:ln>
        </p:spPr>
      </p:sp>
      <p:sp>
        <p:nvSpPr>
          <p:cNvPr id="207" name="CustomShape 6"/>
          <p:cNvSpPr/>
          <p:nvPr/>
        </p:nvSpPr>
        <p:spPr>
          <a:xfrm>
            <a:off x="5509350" y="2635740"/>
            <a:ext cx="1500660" cy="801900"/>
          </a:xfrm>
          <a:prstGeom prst="rect">
            <a:avLst/>
          </a:prstGeom>
          <a:noFill/>
          <a:ln>
            <a:noFill/>
          </a:ln>
        </p:spPr>
        <p:txBody>
          <a:bodyPr lIns="0" tIns="0" rIns="0" bIns="0" anchor="ctr"/>
          <a:lstStyle/>
          <a:p>
            <a:pPr algn="ctr">
              <a:lnSpc>
                <a:spcPct val="90000"/>
              </a:lnSpc>
            </a:pPr>
            <a:r>
              <a:rPr lang="en-US" sz="1500" b="1">
                <a:solidFill>
                  <a:srgbClr val="000000"/>
                </a:solidFill>
                <a:latin typeface="Trebuchet MS"/>
              </a:rPr>
              <a:t>General purpose graphic processors</a:t>
            </a:r>
            <a:endParaRPr sz="1350"/>
          </a:p>
        </p:txBody>
      </p:sp>
      <p:sp>
        <p:nvSpPr>
          <p:cNvPr id="208" name="CustomShape 7"/>
          <p:cNvSpPr/>
          <p:nvPr/>
        </p:nvSpPr>
        <p:spPr>
          <a:xfrm>
            <a:off x="4052160" y="3416580"/>
            <a:ext cx="1385640" cy="1188810"/>
          </a:xfrm>
          <a:prstGeom prst="ellipse">
            <a:avLst/>
          </a:prstGeom>
          <a:solidFill>
            <a:srgbClr val="90C226"/>
          </a:solidFill>
          <a:ln w="19080">
            <a:solidFill>
              <a:srgbClr val="FFFFFF"/>
            </a:solidFill>
            <a:round/>
          </a:ln>
        </p:spPr>
      </p:sp>
      <p:sp>
        <p:nvSpPr>
          <p:cNvPr id="209" name="CustomShape 8"/>
          <p:cNvSpPr/>
          <p:nvPr/>
        </p:nvSpPr>
        <p:spPr>
          <a:xfrm>
            <a:off x="5441040" y="3656880"/>
            <a:ext cx="1896750" cy="856440"/>
          </a:xfrm>
          <a:prstGeom prst="rect">
            <a:avLst/>
          </a:prstGeom>
          <a:noFill/>
          <a:ln>
            <a:noFill/>
          </a:ln>
        </p:spPr>
        <p:txBody>
          <a:bodyPr lIns="0" tIns="0" rIns="0" bIns="0" anchor="ctr"/>
          <a:lstStyle/>
          <a:p>
            <a:pPr algn="ctr">
              <a:lnSpc>
                <a:spcPct val="90000"/>
              </a:lnSpc>
            </a:pPr>
            <a:r>
              <a:rPr lang="en-US" sz="1500" b="1">
                <a:solidFill>
                  <a:srgbClr val="000000"/>
                </a:solidFill>
                <a:latin typeface="Trebuchet MS"/>
              </a:rPr>
              <a:t> Superior software methodologies</a:t>
            </a:r>
            <a:endParaRPr sz="1350"/>
          </a:p>
        </p:txBody>
      </p:sp>
      <p:sp>
        <p:nvSpPr>
          <p:cNvPr id="210" name="CustomShape 9"/>
          <p:cNvSpPr/>
          <p:nvPr/>
        </p:nvSpPr>
        <p:spPr>
          <a:xfrm>
            <a:off x="3771090" y="3719250"/>
            <a:ext cx="1385370" cy="1188810"/>
          </a:xfrm>
          <a:prstGeom prst="ellipse">
            <a:avLst/>
          </a:prstGeom>
          <a:solidFill>
            <a:srgbClr val="90C226"/>
          </a:solidFill>
          <a:ln w="19080">
            <a:solidFill>
              <a:srgbClr val="FFFFFF"/>
            </a:solidFill>
            <a:round/>
          </a:ln>
        </p:spPr>
      </p:sp>
      <p:sp>
        <p:nvSpPr>
          <p:cNvPr id="211" name="CustomShape 10"/>
          <p:cNvSpPr/>
          <p:nvPr/>
        </p:nvSpPr>
        <p:spPr>
          <a:xfrm>
            <a:off x="5018220" y="4805460"/>
            <a:ext cx="1587870" cy="783540"/>
          </a:xfrm>
          <a:prstGeom prst="rect">
            <a:avLst/>
          </a:prstGeom>
          <a:noFill/>
          <a:ln>
            <a:noFill/>
          </a:ln>
        </p:spPr>
        <p:txBody>
          <a:bodyPr lIns="0" tIns="0" rIns="0" bIns="0" anchor="ctr"/>
          <a:lstStyle/>
          <a:p>
            <a:pPr algn="ctr">
              <a:lnSpc>
                <a:spcPct val="90000"/>
              </a:lnSpc>
            </a:pPr>
            <a:r>
              <a:rPr lang="en-US" sz="1500" b="1">
                <a:solidFill>
                  <a:srgbClr val="000000"/>
                </a:solidFill>
                <a:latin typeface="Trebuchet MS"/>
              </a:rPr>
              <a:t>Virtualization leveraging the powerful hardware</a:t>
            </a:r>
            <a:endParaRPr sz="1350"/>
          </a:p>
        </p:txBody>
      </p:sp>
      <p:sp>
        <p:nvSpPr>
          <p:cNvPr id="212" name="CustomShape 11"/>
          <p:cNvSpPr/>
          <p:nvPr/>
        </p:nvSpPr>
        <p:spPr>
          <a:xfrm>
            <a:off x="3320730" y="3719250"/>
            <a:ext cx="1385370" cy="1188810"/>
          </a:xfrm>
          <a:prstGeom prst="ellipse">
            <a:avLst/>
          </a:prstGeom>
          <a:solidFill>
            <a:srgbClr val="90C226"/>
          </a:solidFill>
          <a:ln w="19080">
            <a:solidFill>
              <a:srgbClr val="FFFFFF"/>
            </a:solidFill>
            <a:round/>
          </a:ln>
        </p:spPr>
      </p:sp>
      <p:sp>
        <p:nvSpPr>
          <p:cNvPr id="213" name="CustomShape 12"/>
          <p:cNvSpPr/>
          <p:nvPr/>
        </p:nvSpPr>
        <p:spPr>
          <a:xfrm>
            <a:off x="1606230" y="4805460"/>
            <a:ext cx="2118150" cy="783540"/>
          </a:xfrm>
          <a:prstGeom prst="rect">
            <a:avLst/>
          </a:prstGeom>
          <a:noFill/>
          <a:ln>
            <a:noFill/>
          </a:ln>
        </p:spPr>
        <p:txBody>
          <a:bodyPr lIns="0" tIns="0" rIns="0" bIns="0" anchor="ctr"/>
          <a:lstStyle/>
          <a:p>
            <a:pPr algn="ctr">
              <a:lnSpc>
                <a:spcPct val="90000"/>
              </a:lnSpc>
            </a:pPr>
            <a:r>
              <a:rPr lang="en-US" sz="1500" b="1" dirty="0">
                <a:solidFill>
                  <a:srgbClr val="000000"/>
                </a:solidFill>
                <a:latin typeface="Trebuchet MS"/>
              </a:rPr>
              <a:t>Wider bandwidth for communication</a:t>
            </a:r>
            <a:endParaRPr sz="1350" dirty="0"/>
          </a:p>
        </p:txBody>
      </p:sp>
      <p:sp>
        <p:nvSpPr>
          <p:cNvPr id="214" name="CustomShape 13"/>
          <p:cNvSpPr/>
          <p:nvPr/>
        </p:nvSpPr>
        <p:spPr>
          <a:xfrm>
            <a:off x="3039390" y="3416580"/>
            <a:ext cx="1385370" cy="1188810"/>
          </a:xfrm>
          <a:prstGeom prst="ellipse">
            <a:avLst/>
          </a:prstGeom>
          <a:solidFill>
            <a:srgbClr val="90C226"/>
          </a:solidFill>
          <a:ln w="19080">
            <a:solidFill>
              <a:srgbClr val="FFFFFF"/>
            </a:solidFill>
            <a:round/>
          </a:ln>
        </p:spPr>
      </p:sp>
      <p:sp>
        <p:nvSpPr>
          <p:cNvPr id="215" name="CustomShape 14"/>
          <p:cNvSpPr/>
          <p:nvPr/>
        </p:nvSpPr>
        <p:spPr>
          <a:xfrm>
            <a:off x="1351890" y="3656880"/>
            <a:ext cx="1471770" cy="856440"/>
          </a:xfrm>
          <a:prstGeom prst="rect">
            <a:avLst/>
          </a:prstGeom>
          <a:noFill/>
          <a:ln>
            <a:noFill/>
          </a:ln>
        </p:spPr>
        <p:txBody>
          <a:bodyPr lIns="0" tIns="0" rIns="0" bIns="0" anchor="ctr"/>
          <a:lstStyle/>
          <a:p>
            <a:pPr algn="ctr">
              <a:lnSpc>
                <a:spcPct val="90000"/>
              </a:lnSpc>
            </a:pPr>
            <a:r>
              <a:rPr lang="en-US" sz="1500" b="1">
                <a:solidFill>
                  <a:srgbClr val="000000"/>
                </a:solidFill>
                <a:latin typeface="Trebuchet MS"/>
              </a:rPr>
              <a:t>Proliferation of devices</a:t>
            </a:r>
            <a:endParaRPr sz="1350"/>
          </a:p>
        </p:txBody>
      </p:sp>
      <p:sp>
        <p:nvSpPr>
          <p:cNvPr id="216" name="CustomShape 15"/>
          <p:cNvSpPr/>
          <p:nvPr/>
        </p:nvSpPr>
        <p:spPr>
          <a:xfrm>
            <a:off x="3139560" y="3039120"/>
            <a:ext cx="1385370" cy="1189080"/>
          </a:xfrm>
          <a:prstGeom prst="ellipse">
            <a:avLst/>
          </a:prstGeom>
          <a:solidFill>
            <a:srgbClr val="90C226"/>
          </a:solidFill>
          <a:ln w="19080">
            <a:solidFill>
              <a:srgbClr val="FFFFFF"/>
            </a:solidFill>
            <a:round/>
          </a:ln>
        </p:spPr>
      </p:sp>
      <p:sp>
        <p:nvSpPr>
          <p:cNvPr id="217" name="CustomShape 16"/>
          <p:cNvSpPr/>
          <p:nvPr/>
        </p:nvSpPr>
        <p:spPr>
          <a:xfrm>
            <a:off x="1531980" y="2635740"/>
            <a:ext cx="1371330" cy="801900"/>
          </a:xfrm>
          <a:prstGeom prst="rect">
            <a:avLst/>
          </a:prstGeom>
          <a:noFill/>
          <a:ln>
            <a:noFill/>
          </a:ln>
        </p:spPr>
        <p:txBody>
          <a:bodyPr lIns="0" tIns="0" rIns="0" bIns="0" anchor="ctr"/>
          <a:lstStyle/>
          <a:p>
            <a:pPr algn="ctr">
              <a:lnSpc>
                <a:spcPct val="90000"/>
              </a:lnSpc>
            </a:pPr>
            <a:r>
              <a:rPr lang="en-US" sz="1500" b="1">
                <a:solidFill>
                  <a:srgbClr val="000000"/>
                </a:solidFill>
                <a:latin typeface="Trebuchet MS"/>
              </a:rPr>
              <a:t>Explosion of domain applications</a:t>
            </a:r>
            <a:endParaRPr sz="135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183</TotalTime>
  <Words>1661</Words>
  <Application>Microsoft Office PowerPoint</Application>
  <PresentationFormat>Presentación en pantalla (4:3)</PresentationFormat>
  <Paragraphs>202</Paragraphs>
  <Slides>26</Slides>
  <Notes>13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26</vt:i4>
      </vt:variant>
    </vt:vector>
  </HeadingPairs>
  <TitlesOfParts>
    <vt:vector size="35" baseType="lpstr">
      <vt:lpstr>Arial</vt:lpstr>
      <vt:lpstr>Calibri</vt:lpstr>
      <vt:lpstr>Calibri Light</vt:lpstr>
      <vt:lpstr>Comic Sans MS</vt:lpstr>
      <vt:lpstr>Courier New</vt:lpstr>
      <vt:lpstr>Times New Roman</vt:lpstr>
      <vt:lpstr>Trebuchet MS</vt:lpstr>
      <vt:lpstr>Wingdings 3</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Método Conservador vs realidad</vt:lpstr>
      <vt:lpstr>Lo más común </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Otaegui, Juan Carlos</dc:creator>
  <cp:lastModifiedBy>Jose Eduardo Leta</cp:lastModifiedBy>
  <cp:revision>20</cp:revision>
  <dcterms:modified xsi:type="dcterms:W3CDTF">2020-10-26T18:51:15Z</dcterms:modified>
</cp:coreProperties>
</file>