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23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9111" autoAdjust="0"/>
  </p:normalViewPr>
  <p:slideViewPr>
    <p:cSldViewPr snapToGrid="0">
      <p:cViewPr varScale="1">
        <p:scale>
          <a:sx n="72" d="100"/>
          <a:sy n="72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3C020-09F9-4EEB-8337-FBB2B703A54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EF3E3B-6E8C-4FFD-BEBF-54CDFCA49C2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7932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XML al</a:t>
            </a:r>
            <a:r>
              <a:rPr lang="es-AR" baseline="0" dirty="0"/>
              <a:t> no tener tipos de objetos tiene más carga a la hora de realizar la tarea de </a:t>
            </a:r>
            <a:r>
              <a:rPr lang="es-AR" baseline="0" dirty="0" err="1"/>
              <a:t>parsing</a:t>
            </a:r>
            <a:r>
              <a:rPr lang="es-AR" baseline="0" dirty="0"/>
              <a:t>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F3E3B-6E8C-4FFD-BEBF-54CDFCA49C2C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840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parte de fracción de un numero</a:t>
            </a:r>
            <a:r>
              <a:rPr lang="es-AR" baseline="0" dirty="0"/>
              <a:t> real se representa luego del punto EJ 123.45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F3E3B-6E8C-4FFD-BEBF-54CDFCA49C2C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9111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666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399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849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1920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5243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42063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19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50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541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3961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23488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C671-CA0D-4DEC-A97F-48BFBCF14329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7BDD8-B414-43A6-AED4-6803E76EB11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0133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1775520" y="116632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663827" y="2326478"/>
            <a:ext cx="88643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JSON</a:t>
            </a:r>
          </a:p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JavaScript </a:t>
            </a:r>
            <a:r>
              <a:rPr lang="es-ES" sz="6000" kern="0" dirty="0" err="1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Object</a:t>
            </a:r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 </a:t>
            </a:r>
            <a:r>
              <a:rPr lang="es-ES" sz="6000" kern="0" dirty="0" err="1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Notation</a:t>
            </a:r>
            <a:endParaRPr lang="es-ES" sz="6000" kern="0" dirty="0">
              <a:ln>
                <a:solidFill>
                  <a:srgbClr val="5B9BD5"/>
                </a:solidFill>
              </a:ln>
              <a:solidFill>
                <a:srgbClr val="44546A"/>
              </a:solidFill>
            </a:endParaRP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1811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Docentes:</a:t>
            </a:r>
          </a:p>
          <a:p>
            <a:pPr algn="l">
              <a:defRPr/>
            </a:pPr>
            <a:r>
              <a:rPr lang="es-ES" sz="3500" dirty="0">
                <a:solidFill>
                  <a:sysClr val="windowText" lastClr="000000"/>
                </a:solidFill>
                <a:latin typeface="Calibri"/>
              </a:rPr>
              <a:t>	Juan </a:t>
            </a:r>
            <a:r>
              <a:rPr lang="es-ES" sz="3500" dirty="0" err="1">
                <a:solidFill>
                  <a:sysClr val="windowText" lastClr="000000"/>
                </a:solidFill>
                <a:latin typeface="Calibri"/>
              </a:rPr>
              <a:t>Otaegui</a:t>
            </a:r>
            <a:r>
              <a:rPr lang="es-ES" sz="3500" dirty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  <a:hlinkClick r:id="rId3"/>
              </a:rPr>
              <a:t>jotaegui@unlam.edu.ar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</a:t>
            </a:r>
          </a:p>
          <a:p>
            <a:pPr algn="l"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	José Leta		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  <a:hlinkClick r:id="rId4"/>
              </a:rPr>
              <a:t>jleta@unlam.edu.ar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</a:t>
            </a:r>
            <a:endParaRPr lang="es-ES" sz="3500" dirty="0">
              <a:solidFill>
                <a:sysClr val="windowText" lastClr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JSON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Archivos en formato texto utilizado para el intercambio de información.</a:t>
            </a:r>
          </a:p>
          <a:p>
            <a:r>
              <a:rPr lang="es-AR" dirty="0"/>
              <a:t>Es considerado independiente del lenguaje </a:t>
            </a:r>
          </a:p>
          <a:p>
            <a:pPr lvl="1"/>
            <a:r>
              <a:rPr lang="es-AR" dirty="0"/>
              <a:t>Aunque nació desde el lenguaje JavaScript como un subconjunto de notación literal de sus objetos.</a:t>
            </a:r>
          </a:p>
          <a:p>
            <a:pPr lvl="1"/>
            <a:r>
              <a:rPr lang="es-AR" dirty="0"/>
              <a:t>Puede ser “</a:t>
            </a:r>
            <a:r>
              <a:rPr lang="es-AR" dirty="0" err="1"/>
              <a:t>parseado</a:t>
            </a:r>
            <a:r>
              <a:rPr lang="es-AR" dirty="0"/>
              <a:t>” nativamente con JavaScript con </a:t>
            </a:r>
            <a:r>
              <a:rPr lang="es-AR" b="1" dirty="0" err="1"/>
              <a:t>eval</a:t>
            </a:r>
            <a:r>
              <a:rPr lang="es-AR" b="1" dirty="0"/>
              <a:t>()</a:t>
            </a:r>
          </a:p>
          <a:p>
            <a:r>
              <a:rPr lang="es-AR" dirty="0"/>
              <a:t>Es fácil de entender, manipular y generar.</a:t>
            </a:r>
          </a:p>
          <a:p>
            <a:r>
              <a:rPr lang="es-AR" dirty="0"/>
              <a:t>Su popularidad hace que sea un formato soportado por casi todas las tecnologías de </a:t>
            </a:r>
            <a:r>
              <a:rPr lang="es-AR" dirty="0" err="1"/>
              <a:t>backend</a:t>
            </a:r>
            <a:r>
              <a:rPr lang="es-AR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4641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JSON vs XML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Ambos son de texto plano</a:t>
            </a:r>
          </a:p>
          <a:p>
            <a:r>
              <a:rPr lang="es-AR" dirty="0"/>
              <a:t>Son auto-descriptivos (fácil para la lectura humana)</a:t>
            </a:r>
          </a:p>
          <a:p>
            <a:r>
              <a:rPr lang="es-AR" dirty="0"/>
              <a:t>Son de estructura jerárquica: </a:t>
            </a:r>
          </a:p>
          <a:p>
            <a:pPr lvl="1"/>
            <a:r>
              <a:rPr lang="es-AR" dirty="0"/>
              <a:t>Los datos pueden contener una lista de objetos o valores</a:t>
            </a:r>
          </a:p>
          <a:p>
            <a:r>
              <a:rPr lang="es-AR" dirty="0"/>
              <a:t>JSON es más liviano</a:t>
            </a:r>
          </a:p>
          <a:p>
            <a:pPr lvl="1"/>
            <a:r>
              <a:rPr lang="es-AR" dirty="0"/>
              <a:t>JSON usa tipos para los objetos </a:t>
            </a:r>
          </a:p>
          <a:p>
            <a:pPr lvl="1"/>
            <a:r>
              <a:rPr lang="es-AR" dirty="0"/>
              <a:t>JSON tiene menos sintaxis. </a:t>
            </a:r>
          </a:p>
          <a:p>
            <a:pPr lvl="1"/>
            <a:r>
              <a:rPr lang="es-AR" dirty="0"/>
              <a:t>Las propiedad de JSON son inmediatamente accesibles en código JavaScript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450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 de 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93175" y="1825625"/>
            <a:ext cx="11223522" cy="4351338"/>
          </a:xfrm>
        </p:spPr>
        <p:txBody>
          <a:bodyPr/>
          <a:lstStyle/>
          <a:p>
            <a:r>
              <a:rPr lang="es-AR" dirty="0"/>
              <a:t>Los registros contienen una serie de pares desordenados “nombre/valor”:</a:t>
            </a:r>
          </a:p>
          <a:p>
            <a:r>
              <a:rPr lang="es-AR" dirty="0"/>
              <a:t>Comienzan con </a:t>
            </a:r>
            <a:r>
              <a:rPr lang="es-AR" sz="2400" i="1" dirty="0"/>
              <a:t>llave</a:t>
            </a:r>
            <a:r>
              <a:rPr lang="es-AR" dirty="0"/>
              <a:t> </a:t>
            </a:r>
            <a:r>
              <a:rPr lang="es-AR" sz="4000" b="1" dirty="0">
                <a:solidFill>
                  <a:srgbClr val="FF0000"/>
                </a:solidFill>
              </a:rPr>
              <a:t>{</a:t>
            </a:r>
            <a:endParaRPr lang="es-AR" b="1" dirty="0">
              <a:solidFill>
                <a:srgbClr val="FF0000"/>
              </a:solidFill>
            </a:endParaRPr>
          </a:p>
          <a:p>
            <a:r>
              <a:rPr lang="es-AR" dirty="0"/>
              <a:t>Terminan con </a:t>
            </a:r>
            <a:r>
              <a:rPr lang="es-AR" sz="2400" i="1" dirty="0"/>
              <a:t>llave</a:t>
            </a:r>
            <a:r>
              <a:rPr lang="es-AR" dirty="0"/>
              <a:t> </a:t>
            </a:r>
            <a:r>
              <a:rPr lang="es-AR" sz="4000" b="1" dirty="0">
                <a:solidFill>
                  <a:srgbClr val="FF0000"/>
                </a:solidFill>
              </a:rPr>
              <a:t>}</a:t>
            </a:r>
          </a:p>
          <a:p>
            <a:r>
              <a:rPr lang="es-AR" dirty="0"/>
              <a:t>Cada nombre es seguido por </a:t>
            </a:r>
            <a:r>
              <a:rPr lang="es-AR" sz="2400" i="1" dirty="0"/>
              <a:t>dos puntos</a:t>
            </a:r>
            <a:r>
              <a:rPr lang="es-AR" dirty="0"/>
              <a:t> </a:t>
            </a:r>
            <a:r>
              <a:rPr lang="es-AR" sz="4000" b="1" dirty="0">
                <a:solidFill>
                  <a:srgbClr val="FF0000"/>
                </a:solidFill>
              </a:rPr>
              <a:t>:</a:t>
            </a:r>
          </a:p>
          <a:p>
            <a:r>
              <a:rPr lang="es-AR" dirty="0"/>
              <a:t>Cada par “nombre/valor” es separado por </a:t>
            </a:r>
            <a:r>
              <a:rPr lang="es-AR" sz="2400" i="1" dirty="0"/>
              <a:t>una coma </a:t>
            </a:r>
            <a:r>
              <a:rPr lang="es-AR" sz="4000" b="1" dirty="0">
                <a:solidFill>
                  <a:srgbClr val="FF0000"/>
                </a:solidFill>
              </a:rPr>
              <a:t>,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12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"employee_id": 12138,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"name": "Juan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Otaegui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"hire_date": "1/1/2013",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"location": “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Ituzaingo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Buenos Aires",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"consultant": false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235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Sintaxis de </a:t>
            </a:r>
            <a:r>
              <a:rPr lang="es-AR" dirty="0" err="1"/>
              <a:t>Arrays</a:t>
            </a:r>
            <a:endParaRPr lang="es-AR" dirty="0"/>
          </a:p>
        </p:txBody>
      </p:sp>
      <p:sp>
        <p:nvSpPr>
          <p:cNvPr id="6" name="Marcador de contenido 2"/>
          <p:cNvSpPr>
            <a:spLocks noGrp="1"/>
          </p:cNvSpPr>
          <p:nvPr>
            <p:ph idx="1"/>
          </p:nvPr>
        </p:nvSpPr>
        <p:spPr>
          <a:xfrm>
            <a:off x="693175" y="1825625"/>
            <a:ext cx="11223522" cy="4351338"/>
          </a:xfrm>
        </p:spPr>
        <p:txBody>
          <a:bodyPr/>
          <a:lstStyle/>
          <a:p>
            <a:r>
              <a:rPr lang="es-AR" dirty="0"/>
              <a:t>Los registros contienen una serie ordenada de “valores”:</a:t>
            </a:r>
          </a:p>
          <a:p>
            <a:r>
              <a:rPr lang="es-AR" dirty="0"/>
              <a:t>Comienzan con </a:t>
            </a:r>
            <a:r>
              <a:rPr lang="es-AR" sz="2400" i="1" dirty="0"/>
              <a:t>llave</a:t>
            </a:r>
            <a:r>
              <a:rPr lang="es-AR" dirty="0"/>
              <a:t> </a:t>
            </a:r>
            <a:r>
              <a:rPr lang="es-AR" sz="4000" b="1" dirty="0">
                <a:solidFill>
                  <a:srgbClr val="FF0000"/>
                </a:solidFill>
              </a:rPr>
              <a:t>[</a:t>
            </a:r>
            <a:endParaRPr lang="es-AR" b="1" dirty="0">
              <a:solidFill>
                <a:srgbClr val="FF0000"/>
              </a:solidFill>
            </a:endParaRPr>
          </a:p>
          <a:p>
            <a:r>
              <a:rPr lang="es-AR" dirty="0"/>
              <a:t>Terminan con </a:t>
            </a:r>
            <a:r>
              <a:rPr lang="es-AR" sz="2400" i="1" dirty="0"/>
              <a:t>llave</a:t>
            </a:r>
            <a:r>
              <a:rPr lang="es-AR" dirty="0"/>
              <a:t> </a:t>
            </a:r>
            <a:r>
              <a:rPr lang="es-AR" sz="4000" b="1" dirty="0">
                <a:solidFill>
                  <a:srgbClr val="FF0000"/>
                </a:solidFill>
              </a:rPr>
              <a:t>]</a:t>
            </a:r>
          </a:p>
          <a:p>
            <a:r>
              <a:rPr lang="es-AR" dirty="0"/>
              <a:t>Cada par “nombre/valor” es separado por </a:t>
            </a:r>
            <a:r>
              <a:rPr lang="es-AR" sz="2400" i="1" dirty="0"/>
              <a:t>una coma </a:t>
            </a:r>
            <a:r>
              <a:rPr lang="es-AR" sz="4000" b="1" dirty="0">
                <a:solidFill>
                  <a:srgbClr val="FF0000"/>
                </a:solidFill>
              </a:rPr>
              <a:t>,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936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</a:t>
            </a:r>
            <a:r>
              <a:rPr lang="es-AR" dirty="0" err="1"/>
              <a:t>Array</a:t>
            </a:r>
            <a:endParaRPr lang="es-AR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employeeData =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"employee_id": 12138,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"name": "Juan 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Otaegui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"hire_date": "1/1/2013",    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"location": “</a:t>
            </a:r>
            <a:r>
              <a:rPr lang="en-US" sz="3200" dirty="0" err="1">
                <a:latin typeface="Courier New" pitchFamily="49" charset="0"/>
                <a:cs typeface="Courier New" pitchFamily="49" charset="0"/>
              </a:rPr>
              <a:t>Ituzaingo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, Buenos Aires",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	"consultant": false,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sz="32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visited_days</a:t>
            </a:r>
            <a:r>
              <a:rPr lang="en-US" sz="3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": [ 4,15,17,24 ]</a:t>
            </a:r>
          </a:p>
          <a:p>
            <a:pPr>
              <a:buNone/>
            </a:pPr>
            <a:r>
              <a:rPr lang="en-US" sz="3200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32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192458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dirty="0" err="1"/>
              <a:t>Strings</a:t>
            </a:r>
            <a:r>
              <a:rPr lang="es-AR" sz="3600" dirty="0"/>
              <a:t> (</a:t>
            </a:r>
            <a:r>
              <a:rPr lang="es-AR" sz="3600" dirty="0" err="1"/>
              <a:t>encomillados</a:t>
            </a:r>
            <a:r>
              <a:rPr lang="es-AR" sz="3600" dirty="0"/>
              <a:t>)</a:t>
            </a:r>
          </a:p>
          <a:p>
            <a:r>
              <a:rPr lang="es-AR" sz="3600" dirty="0"/>
              <a:t>Números (enteros y reales)</a:t>
            </a:r>
          </a:p>
          <a:p>
            <a:r>
              <a:rPr lang="es-AR" sz="3600" dirty="0"/>
              <a:t>Booleanos (true / false)</a:t>
            </a:r>
          </a:p>
          <a:p>
            <a:r>
              <a:rPr lang="es-AR" sz="3600" dirty="0" err="1"/>
              <a:t>Arrays</a:t>
            </a:r>
            <a:endParaRPr lang="es-AR" sz="3600" dirty="0"/>
          </a:p>
          <a:p>
            <a:r>
              <a:rPr lang="es-AR" sz="3600" dirty="0"/>
              <a:t>Objetos</a:t>
            </a:r>
          </a:p>
          <a:p>
            <a:r>
              <a:rPr lang="es-AR" sz="3600" dirty="0"/>
              <a:t>Permite indicar NULL</a:t>
            </a:r>
          </a:p>
          <a:p>
            <a:endParaRPr lang="es-AR" sz="3600" dirty="0"/>
          </a:p>
        </p:txBody>
      </p:sp>
    </p:spTree>
    <p:extLst>
      <p:ext uri="{BB962C8B-B14F-4D97-AF65-F5344CB8AC3E}">
        <p14:creationId xmlns:p14="http://schemas.microsoft.com/office/powerpoint/2010/main" val="31520449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416</Words>
  <Application>Microsoft Office PowerPoint</Application>
  <PresentationFormat>Panorámica</PresentationFormat>
  <Paragraphs>64</Paragraphs>
  <Slides>8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JSON</vt:lpstr>
      <vt:lpstr>JSON vs XML</vt:lpstr>
      <vt:lpstr>Sintaxis de objetos</vt:lpstr>
      <vt:lpstr>Ejemplo</vt:lpstr>
      <vt:lpstr>Sintaxis de Arrays</vt:lpstr>
      <vt:lpstr>Ejemplo Array</vt:lpstr>
      <vt:lpstr>Tipos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Juan</dc:creator>
  <cp:lastModifiedBy>Jose Eduardo Leta</cp:lastModifiedBy>
  <cp:revision>8</cp:revision>
  <dcterms:created xsi:type="dcterms:W3CDTF">2019-11-12T16:11:43Z</dcterms:created>
  <dcterms:modified xsi:type="dcterms:W3CDTF">2020-10-26T18:45:20Z</dcterms:modified>
</cp:coreProperties>
</file>