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323" r:id="rId2"/>
    <p:sldId id="265" r:id="rId3"/>
    <p:sldId id="266" r:id="rId4"/>
    <p:sldId id="257" r:id="rId5"/>
    <p:sldId id="258" r:id="rId6"/>
    <p:sldId id="259" r:id="rId7"/>
    <p:sldId id="262" r:id="rId8"/>
    <p:sldId id="263" r:id="rId9"/>
    <p:sldId id="264" r:id="rId10"/>
    <p:sldId id="267" r:id="rId11"/>
    <p:sldId id="269" r:id="rId12"/>
    <p:sldId id="270" r:id="rId13"/>
    <p:sldId id="268" r:id="rId14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1851" autoAdjust="0"/>
  </p:normalViewPr>
  <p:slideViewPr>
    <p:cSldViewPr snapToGrid="0">
      <p:cViewPr varScale="1">
        <p:scale>
          <a:sx n="66" d="100"/>
          <a:sy n="66" d="100"/>
        </p:scale>
        <p:origin x="81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C4A60-A994-4D3B-BC46-362EF9684B2C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5522BB-5513-4D30-B402-989D677FAE19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77780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3884760" y="8685360"/>
            <a:ext cx="2970720" cy="4561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11C41805-723F-4927-91A3-E3FA317D2F9D}" type="slidenum">
              <a:rPr lang="en-US" sz="1200">
                <a:latin typeface="Times New Roman"/>
              </a:rPr>
              <a:t>1</a:t>
            </a:fld>
            <a:endParaRPr/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5320" cy="4113720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49985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AR" dirty="0"/>
              <a:t>Es guardado en BSON: </a:t>
            </a:r>
            <a:r>
              <a:rPr lang="es-AR" dirty="0" err="1"/>
              <a:t>Binary</a:t>
            </a:r>
            <a:endParaRPr lang="es-AR" dirty="0"/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522BB-5513-4D30-B402-989D677FAE19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25778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Seleccionar MONGODB </a:t>
            </a:r>
            <a:r>
              <a:rPr lang="es-AR" dirty="0" err="1"/>
              <a:t>Community</a:t>
            </a:r>
            <a:r>
              <a:rPr lang="es-AR" dirty="0"/>
              <a:t> Server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522BB-5513-4D30-B402-989D677FAE19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550092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Se puede instalar como servicio o en caso contrario</a:t>
            </a:r>
            <a:r>
              <a:rPr lang="es-AR" baseline="0" dirty="0"/>
              <a:t> deberemos ejecutar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522BB-5513-4D30-B402-989D677FAE19}" type="slidenum">
              <a:rPr lang="es-AR" smtClean="0"/>
              <a:t>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062353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Por</a:t>
            </a:r>
            <a:r>
              <a:rPr lang="es-AR" baseline="0" dirty="0"/>
              <a:t> defecto se deben generar las carpetas data/</a:t>
            </a:r>
            <a:r>
              <a:rPr lang="es-AR" baseline="0" dirty="0" err="1"/>
              <a:t>db</a:t>
            </a:r>
            <a:r>
              <a:rPr lang="es-AR" baseline="0" dirty="0"/>
              <a:t> en el disco donde se instaló. Se puede cambiar por </a:t>
            </a:r>
            <a:r>
              <a:rPr lang="es-AR" baseline="0" dirty="0" err="1"/>
              <a:t>dbpath</a:t>
            </a:r>
            <a:r>
              <a:rPr lang="es-AR" baseline="0" dirty="0"/>
              <a:t>.</a:t>
            </a:r>
          </a:p>
          <a:p>
            <a:r>
              <a:rPr lang="es-AR" baseline="0" dirty="0"/>
              <a:t>Mongod.exe </a:t>
            </a:r>
            <a:r>
              <a:rPr lang="es-AR" baseline="0" dirty="0" err="1"/>
              <a:t>iniciliza</a:t>
            </a:r>
            <a:r>
              <a:rPr lang="es-AR" baseline="0" dirty="0"/>
              <a:t> el servidor.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522BB-5513-4D30-B402-989D677FAE19}" type="slidenum">
              <a:rPr lang="es-AR" smtClean="0"/>
              <a:t>6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566847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&gt;</a:t>
            </a:r>
            <a:r>
              <a:rPr lang="es-AR" baseline="0" dirty="0"/>
              <a:t> mongo.exe inicializa el cliente por línea de comandos.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522BB-5513-4D30-B402-989D677FAE19}" type="slidenum">
              <a:rPr lang="es-AR" smtClean="0"/>
              <a:t>7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95492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Utilizar el “use” y el </a:t>
            </a:r>
            <a:r>
              <a:rPr lang="es-AR" dirty="0" err="1"/>
              <a:t>nombreBaseDeDatos</a:t>
            </a:r>
            <a:r>
              <a:rPr lang="es-AR" dirty="0"/>
              <a:t>.</a:t>
            </a:r>
            <a:r>
              <a:rPr lang="es-AR" baseline="0" dirty="0"/>
              <a:t> Y luego crear una </a:t>
            </a:r>
            <a:r>
              <a:rPr lang="es-AR" baseline="0" dirty="0" err="1"/>
              <a:t>collection</a:t>
            </a:r>
            <a:r>
              <a:rPr lang="es-AR" baseline="0" dirty="0"/>
              <a:t>.</a:t>
            </a:r>
          </a:p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25522BB-5513-4D30-B402-989D677FAE19}" type="slidenum">
              <a:rPr lang="es-AR" smtClean="0"/>
              <a:t>8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084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1068-E2B1-4ACD-A878-7FEA5455F235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EB95-B563-493D-B6CD-F7503C2EF12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723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1068-E2B1-4ACD-A878-7FEA5455F235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EB95-B563-493D-B6CD-F7503C2EF12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53046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1068-E2B1-4ACD-A878-7FEA5455F235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EB95-B563-493D-B6CD-F7503C2EF12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9672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1068-E2B1-4ACD-A878-7FEA5455F235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EB95-B563-493D-B6CD-F7503C2EF12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091200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1068-E2B1-4ACD-A878-7FEA5455F235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EB95-B563-493D-B6CD-F7503C2EF12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883562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1068-E2B1-4ACD-A878-7FEA5455F235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EB95-B563-493D-B6CD-F7503C2EF12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12065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1068-E2B1-4ACD-A878-7FEA5455F235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EB95-B563-493D-B6CD-F7503C2EF12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5015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1068-E2B1-4ACD-A878-7FEA5455F235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EB95-B563-493D-B6CD-F7503C2EF12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65812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1068-E2B1-4ACD-A878-7FEA5455F235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EB95-B563-493D-B6CD-F7503C2EF12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3100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1068-E2B1-4ACD-A878-7FEA5455F235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EB95-B563-493D-B6CD-F7503C2EF12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9031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251068-E2B1-4ACD-A878-7FEA5455F235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DEEB95-B563-493D-B6CD-F7503C2EF12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50585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251068-E2B1-4ACD-A878-7FEA5455F235}" type="datetimeFigureOut">
              <a:rPr lang="es-AR" smtClean="0"/>
              <a:t>26/10/2020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DEEB95-B563-493D-B6CD-F7503C2EF124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82048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otaegui@unlam.edu.a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hyperlink" Target="mailto:jleta@unlam.edu.ar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method/db.collection.update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method/db.collection.insert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ongodb.com/manual/reference/method/db.collection.find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1 Título">
            <a:extLst>
              <a:ext uri="{FF2B5EF4-FFF2-40B4-BE49-F238E27FC236}">
                <a16:creationId xmlns:a16="http://schemas.microsoft.com/office/drawing/2014/main" id="{456DC25B-258A-44D9-B6BD-B8B93D7780FE}"/>
              </a:ext>
            </a:extLst>
          </p:cNvPr>
          <p:cNvSpPr txBox="1">
            <a:spLocks/>
          </p:cNvSpPr>
          <p:nvPr/>
        </p:nvSpPr>
        <p:spPr>
          <a:xfrm>
            <a:off x="1775520" y="116632"/>
            <a:ext cx="8640960" cy="20621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20000"/>
              </a:lnSpc>
            </a:pPr>
            <a:r>
              <a:rPr lang="es-AR" sz="2800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Escuela de Formación Continua</a:t>
            </a:r>
            <a:br>
              <a:rPr lang="es-AR" sz="2800" dirty="0">
                <a:solidFill>
                  <a:srgbClr val="9BBB59">
                    <a:lumMod val="75000"/>
                  </a:srgbClr>
                </a:solidFill>
                <a:latin typeface="Calibri"/>
              </a:rPr>
            </a:br>
            <a:r>
              <a:rPr lang="es-ES" sz="2800" dirty="0">
                <a:solidFill>
                  <a:srgbClr val="9BBB59">
                    <a:lumMod val="75000"/>
                  </a:srgbClr>
                </a:solidFill>
                <a:latin typeface="Calibri"/>
              </a:rPr>
              <a:t>Licenciatura en Gestión Tecnológica</a:t>
            </a:r>
          </a:p>
          <a:p>
            <a:pPr>
              <a:lnSpc>
                <a:spcPct val="120000"/>
              </a:lnSpc>
            </a:pPr>
            <a:br>
              <a:rPr lang="es-ES" sz="2800" dirty="0">
                <a:solidFill>
                  <a:srgbClr val="9BBB59">
                    <a:lumMod val="75000"/>
                  </a:srgbClr>
                </a:solidFill>
                <a:latin typeface="Calibri"/>
              </a:rPr>
            </a:br>
            <a:r>
              <a:rPr lang="es-ES" sz="5300" b="1" dirty="0">
                <a:solidFill>
                  <a:sysClr val="windowText" lastClr="000000"/>
                </a:solidFill>
                <a:latin typeface="Calibri"/>
              </a:rPr>
              <a:t>Explotación y administración</a:t>
            </a:r>
          </a:p>
          <a:p>
            <a:r>
              <a:rPr lang="es-ES" sz="5300" b="1" dirty="0">
                <a:solidFill>
                  <a:sysClr val="windowText" lastClr="000000"/>
                </a:solidFill>
                <a:latin typeface="Calibri"/>
              </a:rPr>
              <a:t>de Base de datos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4257135A-36CE-4ACE-9E6E-3AAD20F23B0B}"/>
              </a:ext>
            </a:extLst>
          </p:cNvPr>
          <p:cNvSpPr/>
          <p:nvPr/>
        </p:nvSpPr>
        <p:spPr>
          <a:xfrm>
            <a:off x="1677046" y="2817847"/>
            <a:ext cx="88643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s-ES" sz="6000" kern="0" dirty="0">
                <a:ln>
                  <a:solidFill>
                    <a:srgbClr val="5B9BD5"/>
                  </a:solidFill>
                </a:ln>
                <a:solidFill>
                  <a:srgbClr val="44546A"/>
                </a:solidFill>
              </a:rPr>
              <a:t>MongoDB</a:t>
            </a:r>
          </a:p>
        </p:txBody>
      </p:sp>
      <p:sp>
        <p:nvSpPr>
          <p:cNvPr id="8" name="2 Subtítulo">
            <a:extLst>
              <a:ext uri="{FF2B5EF4-FFF2-40B4-BE49-F238E27FC236}">
                <a16:creationId xmlns:a16="http://schemas.microsoft.com/office/drawing/2014/main" id="{9FDBB609-7817-4F5D-8BE5-3C06EB14837D}"/>
              </a:ext>
            </a:extLst>
          </p:cNvPr>
          <p:cNvSpPr txBox="1">
            <a:spLocks/>
          </p:cNvSpPr>
          <p:nvPr/>
        </p:nvSpPr>
        <p:spPr>
          <a:xfrm>
            <a:off x="1811524" y="4543317"/>
            <a:ext cx="8640960" cy="2012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s-AR" sz="3500" dirty="0">
                <a:solidFill>
                  <a:sysClr val="windowText" lastClr="000000"/>
                </a:solidFill>
                <a:latin typeface="Calibri"/>
              </a:rPr>
              <a:t>Docentes:</a:t>
            </a:r>
          </a:p>
          <a:p>
            <a:pPr algn="l">
              <a:defRPr/>
            </a:pPr>
            <a:r>
              <a:rPr lang="es-ES" sz="3500" dirty="0">
                <a:solidFill>
                  <a:sysClr val="windowText" lastClr="000000"/>
                </a:solidFill>
                <a:latin typeface="Calibri"/>
              </a:rPr>
              <a:t>	Juan </a:t>
            </a:r>
            <a:r>
              <a:rPr lang="es-ES" sz="3500" dirty="0" err="1">
                <a:solidFill>
                  <a:sysClr val="windowText" lastClr="000000"/>
                </a:solidFill>
                <a:latin typeface="Calibri"/>
              </a:rPr>
              <a:t>Otaegui</a:t>
            </a:r>
            <a:r>
              <a:rPr lang="es-ES" sz="3500" dirty="0">
                <a:solidFill>
                  <a:sysClr val="windowText" lastClr="000000"/>
                </a:solidFill>
                <a:latin typeface="Calibri"/>
              </a:rPr>
              <a:t>	</a:t>
            </a:r>
            <a:r>
              <a:rPr lang="es-AR" sz="3500" dirty="0">
                <a:solidFill>
                  <a:sysClr val="windowText" lastClr="000000"/>
                </a:solidFill>
                <a:latin typeface="Calibri"/>
                <a:hlinkClick r:id="rId3"/>
              </a:rPr>
              <a:t>jotaegui@unlam.edu.ar</a:t>
            </a:r>
            <a:r>
              <a:rPr lang="es-AR" sz="3500" dirty="0">
                <a:solidFill>
                  <a:sysClr val="windowText" lastClr="000000"/>
                </a:solidFill>
                <a:latin typeface="Calibri"/>
              </a:rPr>
              <a:t> </a:t>
            </a:r>
          </a:p>
          <a:p>
            <a:pPr algn="l">
              <a:defRPr/>
            </a:pPr>
            <a:r>
              <a:rPr lang="es-AR" sz="3500" dirty="0">
                <a:solidFill>
                  <a:sysClr val="windowText" lastClr="000000"/>
                </a:solidFill>
                <a:latin typeface="Calibri"/>
              </a:rPr>
              <a:t>	José Leta		</a:t>
            </a:r>
            <a:r>
              <a:rPr lang="es-AR" sz="3500" dirty="0">
                <a:solidFill>
                  <a:sysClr val="windowText" lastClr="000000"/>
                </a:solidFill>
                <a:latin typeface="Calibri"/>
                <a:hlinkClick r:id="rId4"/>
              </a:rPr>
              <a:t>jleta@unlam.edu.ar</a:t>
            </a:r>
            <a:r>
              <a:rPr lang="es-AR" sz="3500" dirty="0">
                <a:solidFill>
                  <a:sysClr val="windowText" lastClr="000000"/>
                </a:solidFill>
                <a:latin typeface="Calibri"/>
              </a:rPr>
              <a:t> </a:t>
            </a:r>
            <a:endParaRPr lang="es-ES" sz="3500" dirty="0">
              <a:solidFill>
                <a:sysClr val="windowText" lastClr="000000"/>
              </a:solidFill>
              <a:latin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Import</a:t>
            </a:r>
            <a:r>
              <a:rPr lang="es-AR" dirty="0"/>
              <a:t> </a:t>
            </a:r>
            <a:r>
              <a:rPr lang="es-AR" dirty="0" err="1"/>
              <a:t>Export</a:t>
            </a:r>
            <a:r>
              <a:rPr lang="es-AR" dirty="0"/>
              <a:t> a </a:t>
            </a:r>
            <a:r>
              <a:rPr lang="es-AR" dirty="0" err="1"/>
              <a:t>MongoDB</a:t>
            </a:r>
            <a:endParaRPr lang="es-A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16" y="1957136"/>
            <a:ext cx="11951368" cy="946485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42900" y="3337560"/>
            <a:ext cx="110109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200" dirty="0"/>
              <a:t>Ejemplo en clase </a:t>
            </a:r>
            <a:r>
              <a:rPr lang="es-AR" sz="3200" b="1" i="1" dirty="0" err="1"/>
              <a:t>mongoimport</a:t>
            </a:r>
            <a:r>
              <a:rPr lang="es-AR" sz="3200" dirty="0"/>
              <a:t> para importar documentos en formato JSON.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3200" dirty="0"/>
              <a:t>De forma análoga se utiliza el comando </a:t>
            </a:r>
            <a:r>
              <a:rPr lang="es-AR" sz="3200" b="1" i="1" dirty="0" err="1"/>
              <a:t>mongoexport</a:t>
            </a:r>
            <a:r>
              <a:rPr lang="es-AR" sz="3200" dirty="0"/>
              <a:t> para exportar los documentos de una </a:t>
            </a:r>
            <a:r>
              <a:rPr lang="es-AR" sz="3200" dirty="0" err="1"/>
              <a:t>collection</a:t>
            </a:r>
            <a:endParaRPr lang="es-AR" sz="3200" dirty="0"/>
          </a:p>
        </p:txBody>
      </p:sp>
    </p:spTree>
    <p:extLst>
      <p:ext uri="{BB962C8B-B14F-4D97-AF65-F5344CB8AC3E}">
        <p14:creationId xmlns:p14="http://schemas.microsoft.com/office/powerpoint/2010/main" val="902980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Update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481263" y="1825624"/>
            <a:ext cx="10872537" cy="338805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3200" dirty="0">
                <a:hlinkClick r:id="rId2"/>
              </a:rPr>
              <a:t>https://docs.mongodb.com/manual/reference/method/db.collection.update/</a:t>
            </a:r>
            <a:endParaRPr lang="es-AR" sz="3200" dirty="0"/>
          </a:p>
          <a:p>
            <a:pPr marL="0" indent="0">
              <a:buNone/>
            </a:pPr>
            <a:endParaRPr lang="es-AR" sz="3200" dirty="0"/>
          </a:p>
          <a:p>
            <a:pPr marL="0" indent="0">
              <a:buNone/>
            </a:pPr>
            <a:r>
              <a:rPr lang="es-AR" sz="3200" dirty="0"/>
              <a:t>&gt; </a:t>
            </a:r>
            <a:r>
              <a:rPr lang="es-AR" sz="3200" dirty="0" err="1"/>
              <a:t>db.unlam.update</a:t>
            </a:r>
            <a:r>
              <a:rPr lang="es-AR" sz="3200" dirty="0"/>
              <a:t>({"votes":99},{ $set: {"weight":"62 Kg"}})</a:t>
            </a:r>
          </a:p>
          <a:p>
            <a:pPr marL="0" indent="0">
              <a:buNone/>
            </a:pPr>
            <a:r>
              <a:rPr lang="es-AR" sz="3200" dirty="0" err="1"/>
              <a:t>WriteResult</a:t>
            </a:r>
            <a:r>
              <a:rPr lang="es-AR" sz="3200" dirty="0"/>
              <a:t>({ "</a:t>
            </a:r>
            <a:r>
              <a:rPr lang="es-AR" sz="3200" dirty="0" err="1"/>
              <a:t>nMatched</a:t>
            </a:r>
            <a:r>
              <a:rPr lang="es-AR" sz="3200" dirty="0"/>
              <a:t>" : 1, "</a:t>
            </a:r>
            <a:r>
              <a:rPr lang="es-AR" sz="3200" dirty="0" err="1"/>
              <a:t>nUpserted</a:t>
            </a:r>
            <a:r>
              <a:rPr lang="es-AR" sz="3200" dirty="0"/>
              <a:t>" : 0, "</a:t>
            </a:r>
            <a:r>
              <a:rPr lang="es-AR" sz="3200" dirty="0" err="1"/>
              <a:t>nModified</a:t>
            </a:r>
            <a:r>
              <a:rPr lang="es-AR" sz="3200" dirty="0"/>
              <a:t>" : 1 })</a:t>
            </a:r>
          </a:p>
        </p:txBody>
      </p:sp>
    </p:spTree>
    <p:extLst>
      <p:ext uri="{BB962C8B-B14F-4D97-AF65-F5344CB8AC3E}">
        <p14:creationId xmlns:p14="http://schemas.microsoft.com/office/powerpoint/2010/main" val="876935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Insert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Consultar </a:t>
            </a:r>
            <a:r>
              <a:rPr lang="es-ES" dirty="0">
                <a:hlinkClick r:id="rId2"/>
              </a:rPr>
              <a:t>https://docs.mongodb.com/manual/reference/method/db.collection.insert/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61898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Find</a:t>
            </a:r>
            <a:r>
              <a:rPr lang="es-AR" dirty="0"/>
              <a:t> en </a:t>
            </a:r>
            <a:r>
              <a:rPr lang="es-AR" dirty="0" err="1"/>
              <a:t>MongoDB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4589" y="1825625"/>
            <a:ext cx="11855116" cy="4382670"/>
          </a:xfrm>
        </p:spPr>
        <p:txBody>
          <a:bodyPr>
            <a:normAutofit lnSpcReduction="10000"/>
          </a:bodyPr>
          <a:lstStyle/>
          <a:p>
            <a:r>
              <a:rPr lang="es-ES" dirty="0">
                <a:hlinkClick r:id="rId2"/>
              </a:rPr>
              <a:t>https://docs.mongodb.com/manual/reference/method/db.collection.find/</a:t>
            </a:r>
            <a:endParaRPr lang="es-ES" dirty="0"/>
          </a:p>
          <a:p>
            <a:endParaRPr lang="es-ES" dirty="0"/>
          </a:p>
          <a:p>
            <a:r>
              <a:rPr lang="es-AR" dirty="0"/>
              <a:t>Algunos ejemplos:</a:t>
            </a:r>
          </a:p>
          <a:p>
            <a:pPr marL="0" indent="0">
              <a:buNone/>
            </a:pPr>
            <a:endParaRPr lang="es-AR" dirty="0"/>
          </a:p>
          <a:p>
            <a:r>
              <a:rPr lang="es-A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db.bios.find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({ </a:t>
            </a:r>
            <a:r>
              <a:rPr lang="es-A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{ </a:t>
            </a:r>
            <a:r>
              <a:rPr lang="es-A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s-A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Yukihiro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", </a:t>
            </a:r>
            <a:r>
              <a:rPr lang="es-A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last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"</a:t>
            </a:r>
            <a:r>
              <a:rPr lang="es-A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Matsumoto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 } })</a:t>
            </a:r>
          </a:p>
          <a:p>
            <a:endParaRPr lang="es-A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db.bios.find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 {</a:t>
            </a:r>
            <a:r>
              <a:rPr lang="es-A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birth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{ $</a:t>
            </a:r>
            <a:r>
              <a:rPr lang="es-A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new Date('1920-01-01') }, </a:t>
            </a:r>
          </a:p>
          <a:p>
            <a:pPr marL="0" indent="0">
              <a:buNone/>
            </a:pP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</a:t>
            </a:r>
            <a:r>
              <a:rPr lang="es-A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death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{ $</a:t>
            </a:r>
            <a:r>
              <a:rPr lang="es-A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exists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false } } )</a:t>
            </a:r>
          </a:p>
          <a:p>
            <a:pPr marL="0" indent="0">
              <a:buNone/>
            </a:pPr>
            <a:endParaRPr lang="es-AR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s-A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db.bios.find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({ "</a:t>
            </a:r>
            <a:r>
              <a:rPr lang="es-A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name.last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": { $</a:t>
            </a:r>
            <a:r>
              <a:rPr lang="es-AR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regex</a:t>
            </a:r>
            <a:r>
              <a:rPr lang="es-AR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/^N/ } })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415325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¿Que es </a:t>
            </a:r>
            <a:r>
              <a:rPr lang="es-AR" dirty="0" err="1"/>
              <a:t>MongoDB</a:t>
            </a:r>
            <a:r>
              <a:rPr lang="es-AR" dirty="0"/>
              <a:t>?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3347" y="1491916"/>
            <a:ext cx="10840453" cy="5133473"/>
          </a:xfrm>
        </p:spPr>
        <p:txBody>
          <a:bodyPr>
            <a:normAutofit/>
          </a:bodyPr>
          <a:lstStyle/>
          <a:p>
            <a:r>
              <a:rPr lang="es-AR" dirty="0"/>
              <a:t>Es una base de datos </a:t>
            </a:r>
            <a:r>
              <a:rPr lang="es-AR" dirty="0" err="1"/>
              <a:t>NoSQL</a:t>
            </a:r>
            <a:r>
              <a:rPr lang="es-AR" dirty="0"/>
              <a:t> donde cada base tiene </a:t>
            </a:r>
            <a:r>
              <a:rPr lang="es-AR" dirty="0" err="1"/>
              <a:t>collections</a:t>
            </a:r>
            <a:r>
              <a:rPr lang="es-AR" dirty="0"/>
              <a:t> con documentos. (similar al concepto entidad-tabla y registros)</a:t>
            </a:r>
          </a:p>
          <a:p>
            <a:r>
              <a:rPr lang="es-AR" dirty="0"/>
              <a:t>Cada documento puede tener distinta cantidad de campos, tamaños, tipos.</a:t>
            </a:r>
          </a:p>
          <a:p>
            <a:r>
              <a:rPr lang="es-AR" dirty="0"/>
              <a:t>Los Documentos no requieren un esquema predefinido. Los registros (</a:t>
            </a:r>
            <a:r>
              <a:rPr lang="es-AR" dirty="0" err="1"/>
              <a:t>fields</a:t>
            </a:r>
            <a:r>
              <a:rPr lang="es-AR" dirty="0"/>
              <a:t>) pueden ser creados en tiempo de ejecución.</a:t>
            </a:r>
          </a:p>
          <a:p>
            <a:r>
              <a:rPr lang="es-AR" dirty="0"/>
              <a:t>De todas formas se pueden representar relaciones jerárquicas, </a:t>
            </a:r>
            <a:r>
              <a:rPr lang="es-AR" dirty="0" err="1"/>
              <a:t>arrays</a:t>
            </a:r>
            <a:r>
              <a:rPr lang="es-AR" dirty="0"/>
              <a:t> ordenados y otras estructuras de manera sencilla.</a:t>
            </a:r>
          </a:p>
          <a:p>
            <a:r>
              <a:rPr lang="es-AR" dirty="0"/>
              <a:t>Internamente se desarrolla una estrategia de replicación y auto-re-</a:t>
            </a:r>
            <a:r>
              <a:rPr lang="es-AR" dirty="0" err="1"/>
              <a:t>distribution</a:t>
            </a:r>
            <a:r>
              <a:rPr lang="es-AR" dirty="0"/>
              <a:t> que permite escalabilidad y alta disponibilidad conforme crecen las necesidades.</a:t>
            </a:r>
          </a:p>
        </p:txBody>
      </p:sp>
    </p:spTree>
    <p:extLst>
      <p:ext uri="{BB962C8B-B14F-4D97-AF65-F5344CB8AC3E}">
        <p14:creationId xmlns:p14="http://schemas.microsoft.com/office/powerpoint/2010/main" val="3235674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Otras características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/>
              <a:t>Se soportan búsquedas/consultas por nombre de campo (</a:t>
            </a:r>
            <a:r>
              <a:rPr lang="es-AR" dirty="0" err="1"/>
              <a:t>fieldname</a:t>
            </a:r>
            <a:r>
              <a:rPr lang="es-AR" dirty="0"/>
              <a:t>), por rangos y por expresiones regulares.</a:t>
            </a:r>
          </a:p>
          <a:p>
            <a:r>
              <a:rPr lang="es-AR" dirty="0"/>
              <a:t>También se pueden utilizar índices para mejorar la performance de las consultas.</a:t>
            </a:r>
          </a:p>
          <a:p>
            <a:r>
              <a:rPr lang="es-AR" dirty="0"/>
              <a:t>Ofrece escalabilidad realizando un Split de los datos a través de las </a:t>
            </a:r>
            <a:r>
              <a:rPr lang="es-AR" i="1" dirty="0" err="1"/>
              <a:t>MongoDB</a:t>
            </a:r>
            <a:r>
              <a:rPr lang="es-AR" i="1" dirty="0"/>
              <a:t> </a:t>
            </a:r>
            <a:r>
              <a:rPr lang="es-AR" i="1" dirty="0" err="1"/>
              <a:t>Occurrencies</a:t>
            </a:r>
            <a:r>
              <a:rPr lang="es-AR" dirty="0"/>
              <a:t> disponibles.</a:t>
            </a:r>
          </a:p>
          <a:p>
            <a:r>
              <a:rPr lang="es-AR" dirty="0"/>
              <a:t>También ofrece </a:t>
            </a:r>
            <a:r>
              <a:rPr lang="es-AR" dirty="0" err="1"/>
              <a:t>Replications</a:t>
            </a:r>
            <a:r>
              <a:rPr lang="es-AR" dirty="0"/>
              <a:t> (alta disponibilidad) </a:t>
            </a:r>
          </a:p>
        </p:txBody>
      </p:sp>
    </p:spTree>
    <p:extLst>
      <p:ext uri="{BB962C8B-B14F-4D97-AF65-F5344CB8AC3E}">
        <p14:creationId xmlns:p14="http://schemas.microsoft.com/office/powerpoint/2010/main" val="3916552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Community</a:t>
            </a:r>
            <a:r>
              <a:rPr lang="es-AR" dirty="0"/>
              <a:t> Server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18716" y="1475874"/>
            <a:ext cx="10370363" cy="5261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22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Instalación</a:t>
            </a:r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13953" y="1722772"/>
            <a:ext cx="5468252" cy="4283283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4382" y="1722773"/>
            <a:ext cx="5444802" cy="4292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23912" y="65293"/>
            <a:ext cx="10515600" cy="817023"/>
          </a:xfrm>
        </p:spPr>
        <p:txBody>
          <a:bodyPr/>
          <a:lstStyle/>
          <a:p>
            <a:r>
              <a:rPr lang="es-AR" dirty="0"/>
              <a:t>Carpeta data/</a:t>
            </a:r>
            <a:r>
              <a:rPr lang="es-AR" dirty="0" err="1"/>
              <a:t>db</a:t>
            </a:r>
            <a:r>
              <a:rPr lang="es-AR" dirty="0"/>
              <a:t> – Inicialización </a:t>
            </a:r>
            <a:r>
              <a:rPr lang="es-AR" dirty="0" err="1"/>
              <a:t>MongoDB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76726" y="2266950"/>
            <a:ext cx="2524125" cy="127635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0008" y="1003969"/>
            <a:ext cx="9464446" cy="5854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6390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92769" y="0"/>
            <a:ext cx="10515600" cy="1325563"/>
          </a:xfrm>
        </p:spPr>
        <p:txBody>
          <a:bodyPr/>
          <a:lstStyle/>
          <a:p>
            <a:r>
              <a:rPr lang="es-AR" dirty="0"/>
              <a:t>Usando </a:t>
            </a:r>
            <a:r>
              <a:rPr lang="es-AR" dirty="0" err="1"/>
              <a:t>MongoDB</a:t>
            </a:r>
            <a:endParaRPr lang="es-A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42609" y="1051929"/>
            <a:ext cx="7315200" cy="567209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92769" y="1690688"/>
            <a:ext cx="447173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err="1"/>
              <a:t>help</a:t>
            </a:r>
            <a:endParaRPr lang="es-A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/>
              <a:t>show </a:t>
            </a:r>
            <a:r>
              <a:rPr lang="es-AR" sz="2000" dirty="0" err="1"/>
              <a:t>dbs</a:t>
            </a:r>
            <a:endParaRPr lang="es-A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/>
              <a:t>use </a:t>
            </a:r>
            <a:r>
              <a:rPr lang="es-AR" sz="2000" b="1" dirty="0" err="1"/>
              <a:t>databaseName</a:t>
            </a:r>
            <a:endParaRPr lang="es-AR" sz="20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/>
              <a:t>show </a:t>
            </a:r>
            <a:r>
              <a:rPr lang="es-AR" sz="2000" dirty="0" err="1"/>
              <a:t>collections</a:t>
            </a:r>
            <a:endParaRPr lang="es-AR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000" dirty="0" err="1"/>
              <a:t>db.</a:t>
            </a:r>
            <a:r>
              <a:rPr lang="es-AR" sz="2000" b="1" dirty="0" err="1"/>
              <a:t>tablename</a:t>
            </a:r>
            <a:r>
              <a:rPr lang="es-AR" sz="2000" dirty="0" err="1"/>
              <a:t>.find</a:t>
            </a:r>
            <a:r>
              <a:rPr lang="es-AR" sz="2000" dirty="0"/>
              <a:t>().</a:t>
            </a:r>
            <a:r>
              <a:rPr lang="es-AR" sz="2000" dirty="0" err="1"/>
              <a:t>pretty</a:t>
            </a:r>
            <a:r>
              <a:rPr lang="es-AR" sz="20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47676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68966" y="-80210"/>
            <a:ext cx="11502192" cy="1325563"/>
          </a:xfrm>
        </p:spPr>
        <p:txBody>
          <a:bodyPr/>
          <a:lstStyle/>
          <a:p>
            <a:r>
              <a:rPr lang="es-AR" dirty="0"/>
              <a:t>Creación implícita de una </a:t>
            </a:r>
            <a:r>
              <a:rPr lang="es-AR" dirty="0" err="1"/>
              <a:t>Collection</a:t>
            </a:r>
            <a:r>
              <a:rPr lang="es-AR" dirty="0"/>
              <a:t> ( y BD)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24589" y="994611"/>
            <a:ext cx="11129211" cy="5182352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show </a:t>
            </a:r>
            <a:r>
              <a:rPr lang="es-A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dbs</a:t>
            </a:r>
            <a:endParaRPr lang="es-A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0.000GB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0.000GB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   0.000GB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use test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switched</a:t>
            </a: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es-A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show </a:t>
            </a:r>
            <a:r>
              <a:rPr lang="es-A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dbs</a:t>
            </a:r>
            <a:endParaRPr lang="es-A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0.000GB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0.000GB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   0.000GB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A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</a:t>
            </a:r>
            <a:endParaRPr lang="es-A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s-A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db.profesores.insert</a:t>
            </a: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({ "</a:t>
            </a:r>
            <a:r>
              <a:rPr lang="es-A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: "Juan </a:t>
            </a:r>
            <a:r>
              <a:rPr lang="es-A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Otaegui</a:t>
            </a: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es-A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dpto</a:t>
            </a: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: "</a:t>
            </a:r>
            <a:r>
              <a:rPr lang="es-A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Ingenieria</a:t>
            </a: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});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WriteResult</a:t>
            </a: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({ "</a:t>
            </a:r>
            <a:r>
              <a:rPr lang="es-A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nInserted</a:t>
            </a: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 : 1 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 show </a:t>
            </a:r>
            <a:r>
              <a:rPr lang="es-A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dbs</a:t>
            </a:r>
            <a:endParaRPr lang="es-AR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s-A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admin</a:t>
            </a: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0.000GB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config</a:t>
            </a: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0.000GB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local   0.000GB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test    0.000GB</a:t>
            </a:r>
          </a:p>
          <a:p>
            <a:pPr marL="0" indent="0">
              <a:spcBef>
                <a:spcPts val="0"/>
              </a:spcBef>
              <a:buNone/>
            </a:pPr>
            <a:r>
              <a:rPr lang="es-AR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1869425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Creación explicita de una </a:t>
            </a:r>
            <a:r>
              <a:rPr lang="es-AR" dirty="0" err="1"/>
              <a:t>Collection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AR" sz="3600" dirty="0" err="1"/>
              <a:t>db.createCollection</a:t>
            </a:r>
            <a:r>
              <a:rPr lang="es-AR" sz="3600" dirty="0"/>
              <a:t>(“alumnos”);</a:t>
            </a:r>
          </a:p>
          <a:p>
            <a:pPr marL="0" indent="0">
              <a:buNone/>
            </a:pPr>
            <a:endParaRPr lang="es-AR" sz="3600" dirty="0"/>
          </a:p>
          <a:p>
            <a:r>
              <a:rPr lang="es-AR" sz="3600" dirty="0"/>
              <a:t>También se puede crear una </a:t>
            </a:r>
            <a:r>
              <a:rPr lang="es-AR" sz="3600" dirty="0" err="1"/>
              <a:t>collection</a:t>
            </a:r>
            <a:r>
              <a:rPr lang="es-AR" sz="3600" dirty="0"/>
              <a:t> de forma explicita para luego insertar los documentos. </a:t>
            </a:r>
          </a:p>
        </p:txBody>
      </p:sp>
    </p:spTree>
    <p:extLst>
      <p:ext uri="{BB962C8B-B14F-4D97-AF65-F5344CB8AC3E}">
        <p14:creationId xmlns:p14="http://schemas.microsoft.com/office/powerpoint/2010/main" val="17003301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10067</TotalTime>
  <Words>627</Words>
  <Application>Microsoft Office PowerPoint</Application>
  <PresentationFormat>Panorámica</PresentationFormat>
  <Paragraphs>87</Paragraphs>
  <Slides>13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Courier New</vt:lpstr>
      <vt:lpstr>Times New Roman</vt:lpstr>
      <vt:lpstr>Tema de Office</vt:lpstr>
      <vt:lpstr>Presentación de PowerPoint</vt:lpstr>
      <vt:lpstr>¿Que es MongoDB?</vt:lpstr>
      <vt:lpstr>Otras características</vt:lpstr>
      <vt:lpstr>Community Server</vt:lpstr>
      <vt:lpstr>Instalación</vt:lpstr>
      <vt:lpstr>Carpeta data/db – Inicialización MongoDB</vt:lpstr>
      <vt:lpstr>Usando MongoDB</vt:lpstr>
      <vt:lpstr>Creación implícita de una Collection ( y BD)</vt:lpstr>
      <vt:lpstr>Creación explicita de una Collection</vt:lpstr>
      <vt:lpstr>Import Export a MongoDB</vt:lpstr>
      <vt:lpstr>Update</vt:lpstr>
      <vt:lpstr>Insert</vt:lpstr>
      <vt:lpstr>Find en MongoDB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Juan</dc:creator>
  <cp:lastModifiedBy>Jose Eduardo Leta</cp:lastModifiedBy>
  <cp:revision>26</cp:revision>
  <dcterms:created xsi:type="dcterms:W3CDTF">2019-09-10T23:12:04Z</dcterms:created>
  <dcterms:modified xsi:type="dcterms:W3CDTF">2020-10-26T18:45:30Z</dcterms:modified>
</cp:coreProperties>
</file>